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7" r:id="rId3"/>
    <p:sldMasterId id="2147483719" r:id="rId4"/>
    <p:sldMasterId id="2147483743" r:id="rId5"/>
    <p:sldMasterId id="2147483778" r:id="rId6"/>
    <p:sldMasterId id="2147483812" r:id="rId7"/>
  </p:sldMasterIdLst>
  <p:notesMasterIdLst>
    <p:notesMasterId r:id="rId66"/>
  </p:notesMasterIdLst>
  <p:handoutMasterIdLst>
    <p:handoutMasterId r:id="rId67"/>
  </p:handoutMasterIdLst>
  <p:sldIdLst>
    <p:sldId id="256" r:id="rId8"/>
    <p:sldId id="430" r:id="rId9"/>
    <p:sldId id="434" r:id="rId10"/>
    <p:sldId id="435" r:id="rId11"/>
    <p:sldId id="366" r:id="rId12"/>
    <p:sldId id="368" r:id="rId13"/>
    <p:sldId id="369" r:id="rId14"/>
    <p:sldId id="370" r:id="rId15"/>
    <p:sldId id="371" r:id="rId16"/>
    <p:sldId id="372" r:id="rId17"/>
    <p:sldId id="377" r:id="rId18"/>
    <p:sldId id="440" r:id="rId19"/>
    <p:sldId id="380" r:id="rId20"/>
    <p:sldId id="423" r:id="rId21"/>
    <p:sldId id="280" r:id="rId22"/>
    <p:sldId id="424" r:id="rId23"/>
    <p:sldId id="259" r:id="rId24"/>
    <p:sldId id="266" r:id="rId25"/>
    <p:sldId id="268" r:id="rId26"/>
    <p:sldId id="269" r:id="rId27"/>
    <p:sldId id="270" r:id="rId28"/>
    <p:sldId id="271" r:id="rId29"/>
    <p:sldId id="425" r:id="rId30"/>
    <p:sldId id="274" r:id="rId31"/>
    <p:sldId id="275" r:id="rId32"/>
    <p:sldId id="281" r:id="rId33"/>
    <p:sldId id="283" r:id="rId34"/>
    <p:sldId id="285" r:id="rId35"/>
    <p:sldId id="286" r:id="rId36"/>
    <p:sldId id="289" r:id="rId37"/>
    <p:sldId id="290" r:id="rId38"/>
    <p:sldId id="292" r:id="rId39"/>
    <p:sldId id="293" r:id="rId40"/>
    <p:sldId id="294" r:id="rId41"/>
    <p:sldId id="297" r:id="rId42"/>
    <p:sldId id="298" r:id="rId43"/>
    <p:sldId id="299" r:id="rId44"/>
    <p:sldId id="301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78" r:id="rId61"/>
    <p:sldId id="433" r:id="rId62"/>
    <p:sldId id="426" r:id="rId63"/>
    <p:sldId id="427" r:id="rId64"/>
    <p:sldId id="428" r:id="rId65"/>
  </p:sldIdLst>
  <p:sldSz cx="10058400" cy="7772400"/>
  <p:notesSz cx="6858000" cy="9144000"/>
  <p:defaultTextStyle>
    <a:defPPr>
      <a:defRPr lang="en-CA"/>
    </a:defPPr>
    <a:lvl1pPr marL="0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9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59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38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16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96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76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55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35" algn="l" defTabSz="9137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62" y="3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-67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014894198158"/>
          <c:y val="6.1027738541884417E-2"/>
          <c:w val="0.48965637409468193"/>
          <c:h val="0.734484747700858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cat>
            <c:strRef>
              <c:f>Sheet1!$A$2:$A$8</c:f>
              <c:strCache>
                <c:ptCount val="7"/>
                <c:pt idx="0">
                  <c:v>Contamination</c:v>
                </c:pt>
                <c:pt idx="1">
                  <c:v>Catheter related</c:v>
                </c:pt>
                <c:pt idx="2">
                  <c:v>Enteric injury</c:v>
                </c:pt>
                <c:pt idx="3">
                  <c:v>Perioperative</c:v>
                </c:pt>
                <c:pt idx="4">
                  <c:v>Diarrhea/UTI</c:v>
                </c:pt>
                <c:pt idx="5">
                  <c:v>Sepsis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41</c:v>
                </c:pt>
                <c:pt idx="1">
                  <c:v>23</c:v>
                </c:pt>
                <c:pt idx="2">
                  <c:v>11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9782422245222"/>
          <c:y val="7.9947411908469698E-2"/>
          <c:w val="0.34290225922609907"/>
          <c:h val="0.785090317801763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853297687522E-2"/>
          <c:y val="0.16708782417413706"/>
          <c:w val="0.54240962302432927"/>
          <c:h val="0.6125483667452689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2"/>
          <c:cat>
            <c:strRef>
              <c:f>Sheet1!$A$2:$A$11</c:f>
              <c:strCache>
                <c:ptCount val="10"/>
                <c:pt idx="0">
                  <c:v>CNS</c:v>
                </c:pt>
                <c:pt idx="1">
                  <c:v>S. aureus</c:v>
                </c:pt>
                <c:pt idx="2">
                  <c:v>Pseudo/Xanth</c:v>
                </c:pt>
                <c:pt idx="3">
                  <c:v>other GPC</c:v>
                </c:pt>
                <c:pt idx="4">
                  <c:v>enterococcus</c:v>
                </c:pt>
                <c:pt idx="5">
                  <c:v>other GN</c:v>
                </c:pt>
                <c:pt idx="6">
                  <c:v>bacteroides</c:v>
                </c:pt>
                <c:pt idx="7">
                  <c:v>multiple</c:v>
                </c:pt>
                <c:pt idx="8">
                  <c:v>fungus</c:v>
                </c:pt>
                <c:pt idx="9">
                  <c:v>no growth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</c:v>
                </c:pt>
                <c:pt idx="1">
                  <c:v>13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  <c:pt idx="5">
                  <c:v>18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66155028249358"/>
          <c:y val="5.049893984166752E-2"/>
          <c:w val="0.28491752468033765"/>
          <c:h val="0.912118768448723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ar-B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0.49698</cdr:x>
      <cdr:y>0.07927</cdr:y>
    </cdr:from>
    <cdr:to>
      <cdr:x>0.58635</cdr:x>
      <cdr:y>0.24426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433491" y="258754"/>
          <a:ext cx="437620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defPPr>
            <a:defRPr lang="en-CA"/>
          </a:defPPr>
          <a:lvl1pPr marL="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8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1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158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19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2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27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316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100"/>
            </a:lnSpc>
          </a:pPr>
          <a:r>
            <a:rPr lang="en-CA" sz="1700" b="1" dirty="0" smtClean="0">
              <a:solidFill>
                <a:srgbClr val="003299"/>
              </a:solidFill>
              <a:latin typeface="Arial Bold"/>
              <a:cs typeface="Arial Bold"/>
            </a:rPr>
            <a:t>41</a:t>
          </a:r>
          <a:r>
            <a:rPr lang="en-CA" sz="1700" dirty="0" smtClean="0">
              <a:solidFill>
                <a:srgbClr val="003299"/>
              </a:solidFill>
              <a:latin typeface="Arial"/>
              <a:cs typeface="Arial"/>
            </a:rPr>
            <a:t>%</a:t>
          </a:r>
          <a:endParaRPr lang="en-CA" sz="1700" dirty="0">
            <a:solidFill>
              <a:srgbClr val="003299"/>
            </a:solidFill>
            <a:latin typeface="Arial"/>
            <a:cs typeface="Arial"/>
          </a:endParaRPr>
        </a:p>
        <a:p xmlns:a="http://schemas.openxmlformats.org/drawingml/2006/main">
          <a:pPr>
            <a:lnSpc>
              <a:spcPts val="2070"/>
            </a:lnSpc>
          </a:pPr>
          <a:endParaRPr lang="en-CA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0.04015</cdr:x>
      <cdr:y>0.57055</cdr:y>
    </cdr:from>
    <cdr:to>
      <cdr:x>0.12706</cdr:x>
      <cdr:y>0.73555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100" y="2246276"/>
          <a:ext cx="513257" cy="6495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defPPr>
            <a:defRPr lang="en-CA"/>
          </a:defPPr>
          <a:lvl1pPr marL="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8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1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158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19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2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27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316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100"/>
            </a:lnSpc>
          </a:pPr>
          <a:r>
            <a:rPr lang="en-CA" sz="1700" b="1" dirty="0" smtClean="0">
              <a:solidFill>
                <a:srgbClr val="003299"/>
              </a:solidFill>
              <a:latin typeface="Arial Bold"/>
              <a:cs typeface="Arial Bold"/>
            </a:rPr>
            <a:t>11</a:t>
          </a:r>
          <a:r>
            <a:rPr lang="en-CA" sz="1700" dirty="0" smtClean="0">
              <a:solidFill>
                <a:srgbClr val="003299"/>
              </a:solidFill>
              <a:latin typeface="Arial"/>
              <a:cs typeface="Arial"/>
            </a:rPr>
            <a:t>%</a:t>
          </a:r>
          <a:endParaRPr lang="en-CA" sz="1700" dirty="0">
            <a:solidFill>
              <a:srgbClr val="003299"/>
            </a:solidFill>
            <a:latin typeface="Arial"/>
            <a:cs typeface="Arial"/>
          </a:endParaRPr>
        </a:p>
        <a:p xmlns:a="http://schemas.openxmlformats.org/drawingml/2006/main">
          <a:pPr>
            <a:lnSpc>
              <a:spcPts val="2070"/>
            </a:lnSpc>
          </a:pPr>
          <a:endParaRPr lang="en-CA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0.01981</cdr:x>
      <cdr:y>0.35294</cdr:y>
    </cdr:from>
    <cdr:to>
      <cdr:x>0.0843</cdr:x>
      <cdr:y>0.51794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96982" y="1152128"/>
          <a:ext cx="315792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defPPr>
            <a:defRPr lang="en-CA"/>
          </a:defPPr>
          <a:lvl1pPr marL="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8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1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158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19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2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27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316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100"/>
            </a:lnSpc>
          </a:pPr>
          <a:r>
            <a:rPr lang="en-CA" sz="1700" b="1" dirty="0" smtClean="0">
              <a:solidFill>
                <a:srgbClr val="003299"/>
              </a:solidFill>
              <a:latin typeface="Arial Bold"/>
              <a:cs typeface="Arial Bold"/>
            </a:rPr>
            <a:t>6</a:t>
          </a:r>
          <a:r>
            <a:rPr lang="en-CA" sz="1700" dirty="0" smtClean="0">
              <a:solidFill>
                <a:srgbClr val="003299"/>
              </a:solidFill>
              <a:latin typeface="Arial"/>
              <a:cs typeface="Arial"/>
            </a:rPr>
            <a:t>%</a:t>
          </a:r>
          <a:endParaRPr lang="en-CA" sz="1700" dirty="0">
            <a:solidFill>
              <a:srgbClr val="003299"/>
            </a:solidFill>
            <a:latin typeface="Arial"/>
            <a:cs typeface="Arial"/>
          </a:endParaRPr>
        </a:p>
        <a:p xmlns:a="http://schemas.openxmlformats.org/drawingml/2006/main">
          <a:pPr>
            <a:lnSpc>
              <a:spcPts val="2070"/>
            </a:lnSpc>
          </a:pPr>
          <a:endParaRPr lang="en-CA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0.04429</cdr:x>
      <cdr:y>0.21511</cdr:y>
    </cdr:from>
    <cdr:to>
      <cdr:x>0.10878</cdr:x>
      <cdr:y>0.3801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216869" y="702189"/>
          <a:ext cx="315792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defPPr>
            <a:defRPr lang="en-CA"/>
          </a:defPPr>
          <a:lvl1pPr marL="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8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1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158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19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2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27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316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100"/>
            </a:lnSpc>
          </a:pPr>
          <a:r>
            <a:rPr lang="en-CA" sz="1700" b="1" dirty="0" smtClean="0">
              <a:solidFill>
                <a:srgbClr val="003299"/>
              </a:solidFill>
              <a:latin typeface="Arial Bold"/>
              <a:cs typeface="Arial Bold"/>
            </a:rPr>
            <a:t>4</a:t>
          </a:r>
          <a:r>
            <a:rPr lang="en-CA" sz="1700" dirty="0" smtClean="0">
              <a:solidFill>
                <a:srgbClr val="003299"/>
              </a:solidFill>
              <a:latin typeface="Arial"/>
              <a:cs typeface="Arial"/>
            </a:rPr>
            <a:t>%</a:t>
          </a:r>
          <a:endParaRPr lang="en-CA" sz="1700" dirty="0">
            <a:solidFill>
              <a:srgbClr val="003299"/>
            </a:solidFill>
            <a:latin typeface="Arial"/>
            <a:cs typeface="Arial"/>
          </a:endParaRPr>
        </a:p>
        <a:p xmlns:a="http://schemas.openxmlformats.org/drawingml/2006/main">
          <a:pPr>
            <a:lnSpc>
              <a:spcPts val="2070"/>
            </a:lnSpc>
          </a:pPr>
          <a:endParaRPr lang="en-CA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0.0877</cdr:x>
      <cdr:y>0.13191</cdr:y>
    </cdr:from>
    <cdr:to>
      <cdr:x>0.15219</cdr:x>
      <cdr:y>0.2969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429427" y="430595"/>
          <a:ext cx="315792" cy="5386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defPPr>
            <a:defRPr lang="en-CA"/>
          </a:defPPr>
          <a:lvl1pPr marL="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8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1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158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19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2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27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316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100"/>
            </a:lnSpc>
          </a:pPr>
          <a:r>
            <a:rPr lang="en-CA" sz="1700" b="1" dirty="0" smtClean="0">
              <a:solidFill>
                <a:srgbClr val="003299"/>
              </a:solidFill>
              <a:latin typeface="Arial Bold"/>
              <a:cs typeface="Arial Bold"/>
            </a:rPr>
            <a:t>1</a:t>
          </a:r>
          <a:r>
            <a:rPr lang="en-CA" sz="1700" dirty="0" smtClean="0">
              <a:solidFill>
                <a:srgbClr val="003299"/>
              </a:solidFill>
              <a:latin typeface="Arial"/>
              <a:cs typeface="Arial"/>
            </a:rPr>
            <a:t>%</a:t>
          </a:r>
          <a:endParaRPr lang="en-CA" sz="1700" dirty="0">
            <a:solidFill>
              <a:srgbClr val="003299"/>
            </a:solidFill>
            <a:latin typeface="Arial"/>
            <a:cs typeface="Arial"/>
          </a:endParaRPr>
        </a:p>
        <a:p xmlns:a="http://schemas.openxmlformats.org/drawingml/2006/main">
          <a:pPr>
            <a:lnSpc>
              <a:spcPts val="2070"/>
            </a:lnSpc>
          </a:pPr>
          <a:endParaRPr lang="en-CA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0.15617</cdr:x>
      <cdr:y>0.03123</cdr:y>
    </cdr:from>
    <cdr:to>
      <cdr:x>0.24555</cdr:x>
      <cdr:y>0.19623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876567" y="116853"/>
          <a:ext cx="501628" cy="617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none" lIns="0" tIns="0" rIns="0" bIns="0" rtlCol="0">
          <a:spAutoFit/>
        </a:bodyPr>
        <a:lstStyle xmlns:a="http://schemas.openxmlformats.org/drawingml/2006/main">
          <a:defPPr>
            <a:defRPr lang="en-CA"/>
          </a:defPPr>
          <a:lvl1pPr marL="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080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1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158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19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239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277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316" algn="l" defTabSz="91408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2100"/>
            </a:lnSpc>
          </a:pPr>
          <a:r>
            <a:rPr lang="en-CA" sz="1700" b="1" dirty="0" smtClean="0">
              <a:solidFill>
                <a:srgbClr val="003299"/>
              </a:solidFill>
              <a:latin typeface="Arial Bold"/>
              <a:cs typeface="Arial Bold"/>
            </a:rPr>
            <a:t>14</a:t>
          </a:r>
          <a:r>
            <a:rPr lang="en-CA" sz="1700" dirty="0" smtClean="0">
              <a:solidFill>
                <a:srgbClr val="003299"/>
              </a:solidFill>
              <a:latin typeface="Arial"/>
              <a:cs typeface="Arial"/>
            </a:rPr>
            <a:t>%</a:t>
          </a:r>
          <a:endParaRPr lang="en-CA" sz="1700" dirty="0">
            <a:solidFill>
              <a:srgbClr val="003299"/>
            </a:solidFill>
            <a:latin typeface="Arial"/>
            <a:cs typeface="Arial"/>
          </a:endParaRPr>
        </a:p>
        <a:p xmlns:a="http://schemas.openxmlformats.org/drawingml/2006/main">
          <a:pPr>
            <a:lnSpc>
              <a:spcPts val="2070"/>
            </a:lnSpc>
          </a:pPr>
          <a:endParaRPr lang="en-CA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D127C-C7D2-4CFB-89D0-AB4AE7CF4CA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E662B-7BC2-4080-B628-45EE28824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92B074-DB75-4EE9-AC66-42B9F929CEB6}" type="datetimeFigureOut">
              <a:rPr lang="ar-BH" smtClean="0"/>
              <a:t>10/10/1440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FF7F13-1CE4-4D76-AD81-6464925FD16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0560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F39C68-653B-4EBF-ACBF-FD6FBA4504E4}" type="slidenum">
              <a:rPr lang="ar-SA" altLang="ar-BH">
                <a:solidFill>
                  <a:prstClr val="black"/>
                </a:solidFill>
              </a:rPr>
              <a:pPr/>
              <a:t>12</a:t>
            </a:fld>
            <a:endParaRPr lang="en-US" altLang="ar-BH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ar-BH" smtClean="0"/>
          </a:p>
        </p:txBody>
      </p:sp>
    </p:spTree>
    <p:extLst>
      <p:ext uri="{BB962C8B-B14F-4D97-AF65-F5344CB8AC3E}">
        <p14:creationId xmlns:p14="http://schemas.microsoft.com/office/powerpoint/2010/main" val="155185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7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5" y="5426295"/>
            <a:ext cx="5156201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4919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4919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2058247"/>
            <a:ext cx="8549640" cy="1666028"/>
          </a:xfrm>
        </p:spPr>
        <p:txBody>
          <a:bodyPr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tabLst>
                <a:tab pos="2316493" algn="l"/>
              </a:tabLst>
              <a:defRPr sz="3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50095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4919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4919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BH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268663" y="1900245"/>
            <a:ext cx="3422650" cy="668337"/>
            <a:chOff x="1926" y="1081"/>
            <a:chExt cx="1849" cy="35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r="29340" b="35263"/>
            <a:stretch>
              <a:fillRect/>
            </a:stretch>
          </p:blipFill>
          <p:spPr bwMode="auto">
            <a:xfrm>
              <a:off x="1935" y="1097"/>
              <a:ext cx="184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r="29340" b="35263"/>
            <a:stretch>
              <a:fillRect/>
            </a:stretch>
          </p:blipFill>
          <p:spPr bwMode="auto">
            <a:xfrm>
              <a:off x="1926" y="1081"/>
              <a:ext cx="184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2451346"/>
            <a:ext cx="8549640" cy="1666028"/>
          </a:xfrm>
        </p:spPr>
        <p:txBody>
          <a:bodyPr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tabLst>
                <a:tab pos="2316493" algn="l"/>
              </a:tabLst>
              <a:defRPr sz="3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38595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192784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042" y="1538288"/>
            <a:ext cx="4634548" cy="512942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235" y="1538288"/>
            <a:ext cx="4634548" cy="512942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854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 marL="500484" indent="0">
              <a:buNone/>
              <a:defRPr sz="2200" b="1"/>
            </a:lvl2pPr>
            <a:lvl3pPr marL="1000975" indent="0">
              <a:buNone/>
              <a:defRPr sz="2000" b="1"/>
            </a:lvl3pPr>
            <a:lvl4pPr marL="1501460" indent="0">
              <a:buNone/>
              <a:defRPr sz="1800" b="1"/>
            </a:lvl4pPr>
            <a:lvl5pPr marL="2001951" indent="0">
              <a:buNone/>
              <a:defRPr sz="1800" b="1"/>
            </a:lvl5pPr>
            <a:lvl6pPr marL="2502441" indent="0">
              <a:buNone/>
              <a:defRPr sz="1800" b="1"/>
            </a:lvl6pPr>
            <a:lvl7pPr marL="3002927" indent="0">
              <a:buNone/>
              <a:defRPr sz="1800" b="1"/>
            </a:lvl7pPr>
            <a:lvl8pPr marL="3503416" indent="0">
              <a:buNone/>
              <a:defRPr sz="1800" b="1"/>
            </a:lvl8pPr>
            <a:lvl9pPr marL="40039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 marL="500484" indent="0">
              <a:buNone/>
              <a:defRPr sz="2200" b="1"/>
            </a:lvl2pPr>
            <a:lvl3pPr marL="1000975" indent="0">
              <a:buNone/>
              <a:defRPr sz="2000" b="1"/>
            </a:lvl3pPr>
            <a:lvl4pPr marL="1501460" indent="0">
              <a:buNone/>
              <a:defRPr sz="1800" b="1"/>
            </a:lvl4pPr>
            <a:lvl5pPr marL="2001951" indent="0">
              <a:buNone/>
              <a:defRPr sz="1800" b="1"/>
            </a:lvl5pPr>
            <a:lvl6pPr marL="2502441" indent="0">
              <a:buNone/>
              <a:defRPr sz="1800" b="1"/>
            </a:lvl6pPr>
            <a:lvl7pPr marL="3002927" indent="0">
              <a:buNone/>
              <a:defRPr sz="1800" b="1"/>
            </a:lvl7pPr>
            <a:lvl8pPr marL="3503416" indent="0">
              <a:buNone/>
              <a:defRPr sz="1800" b="1"/>
            </a:lvl8pPr>
            <a:lvl9pPr marL="40039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4231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1525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838" y="115148"/>
            <a:ext cx="9436735" cy="822220"/>
          </a:xfrm>
        </p:spPr>
        <p:txBody>
          <a:bodyPr anchor="t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1816" y="1069639"/>
            <a:ext cx="9434779" cy="4677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1816" y="6802824"/>
            <a:ext cx="9434779" cy="4677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91624" y="1822565"/>
            <a:ext cx="4412773" cy="584729"/>
          </a:xfrm>
        </p:spPr>
        <p:txBody>
          <a:bodyPr anchorCtr="0"/>
          <a:lstStyle>
            <a:lvl1pPr>
              <a:buFontTx/>
              <a:buNone/>
              <a:defRPr sz="1800" b="1"/>
            </a:lvl1pPr>
            <a:lvl2pPr>
              <a:buFontTx/>
              <a:buNone/>
              <a:defRPr sz="1800" b="1"/>
            </a:lvl2pPr>
            <a:lvl3pPr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385720" y="1822565"/>
            <a:ext cx="4412773" cy="584729"/>
          </a:xfrm>
        </p:spPr>
        <p:txBody>
          <a:bodyPr anchorCtr="0"/>
          <a:lstStyle>
            <a:lvl1pPr algn="r">
              <a:buFontTx/>
              <a:buNone/>
              <a:defRPr sz="1800" b="1"/>
            </a:lvl1pPr>
            <a:lvl2pPr algn="r">
              <a:buFontTx/>
              <a:buNone/>
              <a:defRPr sz="1800" b="1"/>
            </a:lvl2pPr>
            <a:lvl3pPr algn="r">
              <a:buFontTx/>
              <a:buNone/>
              <a:defRPr sz="1800" b="1"/>
            </a:lvl3pPr>
            <a:lvl4pPr algn="r">
              <a:buFontTx/>
              <a:buNone/>
              <a:defRPr sz="1800" b="1"/>
            </a:lvl4pPr>
            <a:lvl5pPr algn="r">
              <a:buFontTx/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91624" y="5967845"/>
            <a:ext cx="4412773" cy="584729"/>
          </a:xfrm>
        </p:spPr>
        <p:txBody>
          <a:bodyPr anchor="b" anchorCtr="0"/>
          <a:lstStyle>
            <a:lvl1pPr>
              <a:buFontTx/>
              <a:buNone/>
              <a:defRPr sz="1800" b="1"/>
            </a:lvl1pPr>
            <a:lvl2pPr>
              <a:buFontTx/>
              <a:buNone/>
              <a:defRPr sz="1800" b="1"/>
            </a:lvl2pPr>
            <a:lvl3pPr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85720" y="5967845"/>
            <a:ext cx="4412773" cy="584729"/>
          </a:xfrm>
        </p:spPr>
        <p:txBody>
          <a:bodyPr anchor="b" anchorCtr="0"/>
          <a:lstStyle>
            <a:lvl1pPr algn="r">
              <a:buFontTx/>
              <a:buNone/>
              <a:defRPr sz="1800" b="1"/>
            </a:lvl1pPr>
            <a:lvl2pPr algn="r">
              <a:buFontTx/>
              <a:buNone/>
              <a:defRPr sz="1800" b="1"/>
            </a:lvl2pPr>
            <a:lvl3pPr algn="r">
              <a:buFontTx/>
              <a:buNone/>
              <a:defRPr sz="1800" b="1"/>
            </a:lvl3pPr>
            <a:lvl4pPr algn="r">
              <a:buFontTx/>
              <a:buNone/>
              <a:defRPr sz="1800" b="1"/>
            </a:lvl4pPr>
            <a:lvl5pPr algn="r">
              <a:buFontTx/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75801" y="3877988"/>
            <a:ext cx="9506809" cy="584729"/>
          </a:xfrm>
        </p:spPr>
        <p:txBody>
          <a:bodyPr anchor="ctr"/>
          <a:lstStyle>
            <a:lvl1pPr marL="0" indent="0" algn="ctr">
              <a:buFontTx/>
              <a:buNone/>
              <a:defRPr sz="2000" b="1"/>
            </a:lvl1pPr>
            <a:lvl2pPr algn="ctr">
              <a:buFontTx/>
              <a:buNone/>
              <a:defRPr sz="1800" b="1"/>
            </a:lvl2pPr>
            <a:lvl3pPr algn="ctr">
              <a:buFontTx/>
              <a:buNone/>
              <a:defRPr sz="1800" b="1"/>
            </a:lvl3pPr>
            <a:lvl4pPr algn="ctr">
              <a:buFontTx/>
              <a:buNone/>
              <a:defRPr sz="1800" b="1"/>
            </a:lvl4pPr>
            <a:lvl5pPr algn="ctr">
              <a:buFontTx/>
              <a:buNone/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742726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57766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0484" indent="0">
              <a:buNone/>
              <a:defRPr sz="1300"/>
            </a:lvl2pPr>
            <a:lvl3pPr marL="1000975" indent="0">
              <a:buNone/>
              <a:defRPr sz="1100"/>
            </a:lvl3pPr>
            <a:lvl4pPr marL="1501460" indent="0">
              <a:buNone/>
              <a:defRPr sz="1000"/>
            </a:lvl4pPr>
            <a:lvl5pPr marL="2001951" indent="0">
              <a:buNone/>
              <a:defRPr sz="1000"/>
            </a:lvl5pPr>
            <a:lvl6pPr marL="2502441" indent="0">
              <a:buNone/>
              <a:defRPr sz="1000"/>
            </a:lvl6pPr>
            <a:lvl7pPr marL="3002927" indent="0">
              <a:buNone/>
              <a:defRPr sz="1000"/>
            </a:lvl7pPr>
            <a:lvl8pPr marL="3503416" indent="0">
              <a:buNone/>
              <a:defRPr sz="1000"/>
            </a:lvl8pPr>
            <a:lvl9pPr marL="40039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511640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0484" indent="0">
              <a:buNone/>
              <a:defRPr sz="3000"/>
            </a:lvl2pPr>
            <a:lvl3pPr marL="1000975" indent="0">
              <a:buNone/>
              <a:defRPr sz="2700"/>
            </a:lvl3pPr>
            <a:lvl4pPr marL="1501460" indent="0">
              <a:buNone/>
              <a:defRPr sz="2200"/>
            </a:lvl4pPr>
            <a:lvl5pPr marL="2001951" indent="0">
              <a:buNone/>
              <a:defRPr sz="2200"/>
            </a:lvl5pPr>
            <a:lvl6pPr marL="2502441" indent="0">
              <a:buNone/>
              <a:defRPr sz="2200"/>
            </a:lvl6pPr>
            <a:lvl7pPr marL="3002927" indent="0">
              <a:buNone/>
              <a:defRPr sz="2200"/>
            </a:lvl7pPr>
            <a:lvl8pPr marL="3503416" indent="0">
              <a:buNone/>
              <a:defRPr sz="2200"/>
            </a:lvl8pPr>
            <a:lvl9pPr marL="400390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0484" indent="0">
              <a:buNone/>
              <a:defRPr sz="1300"/>
            </a:lvl2pPr>
            <a:lvl3pPr marL="1000975" indent="0">
              <a:buNone/>
              <a:defRPr sz="1100"/>
            </a:lvl3pPr>
            <a:lvl4pPr marL="1501460" indent="0">
              <a:buNone/>
              <a:defRPr sz="1000"/>
            </a:lvl4pPr>
            <a:lvl5pPr marL="2001951" indent="0">
              <a:buNone/>
              <a:defRPr sz="1000"/>
            </a:lvl5pPr>
            <a:lvl6pPr marL="2502441" indent="0">
              <a:buNone/>
              <a:defRPr sz="1000"/>
            </a:lvl6pPr>
            <a:lvl7pPr marL="3002927" indent="0">
              <a:buNone/>
              <a:defRPr sz="1000"/>
            </a:lvl7pPr>
            <a:lvl8pPr marL="3503416" indent="0">
              <a:buNone/>
              <a:defRPr sz="1000"/>
            </a:lvl8pPr>
            <a:lvl9pPr marL="40039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6871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1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7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95450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363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2"/>
            <a:ext cx="2095500" cy="517525"/>
          </a:xfrm>
          <a:prstGeom prst="rect">
            <a:avLst/>
          </a:prstGeom>
        </p:spPr>
        <p:txBody>
          <a:bodyPr lIns="113437" tIns="56718" rIns="113437" bIns="56718"/>
          <a:lstStyle>
            <a:lvl1pPr defTabSz="449191">
              <a:defRPr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ar-BH" sz="20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944" y="7081842"/>
            <a:ext cx="3184525" cy="517525"/>
          </a:xfrm>
          <a:prstGeom prst="rect">
            <a:avLst/>
          </a:prstGeom>
        </p:spPr>
        <p:txBody>
          <a:bodyPr lIns="113437" tIns="56718" rIns="113437" bIns="56718"/>
          <a:lstStyle>
            <a:lvl1pPr defTabSz="449191">
              <a:defRPr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ar-BH" sz="20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7081842"/>
            <a:ext cx="2095500" cy="517525"/>
          </a:xfrm>
          <a:prstGeom prst="rect">
            <a:avLst/>
          </a:prstGeom>
        </p:spPr>
        <p:txBody>
          <a:bodyPr vert="horz" wrap="square" lIns="113437" tIns="56718" rIns="113437" bIns="56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7683" eaLnBrk="0" fontAlgn="base" hangingPunct="0">
              <a:spcBef>
                <a:spcPct val="0"/>
              </a:spcBef>
              <a:spcAft>
                <a:spcPct val="0"/>
              </a:spcAft>
            </a:pPr>
            <a:fld id="{D2962F88-A680-4741-9DCB-9D670096B9C6}" type="slidenum">
              <a:rPr lang="en-US" altLang="ar-BH" sz="2000" smtClean="0">
                <a:solidFill>
                  <a:srgbClr val="FFFFFF"/>
                </a:solidFill>
                <a:latin typeface="Rockwell" pitchFamily="18" charset="0"/>
              </a:rPr>
              <a:pPr defTabSz="44768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ar-BH" sz="2000" smtClean="0">
              <a:solidFill>
                <a:srgbClr val="FFFFFF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93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46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973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742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541228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825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81988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15391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017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8997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8997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2058247"/>
            <a:ext cx="8549640" cy="166602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tabLst>
                <a:tab pos="2355597" algn="l"/>
              </a:tabLst>
              <a:defRPr sz="3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94703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038012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15124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90890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5534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282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238777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647580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8722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038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7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8997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8997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8997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268663" y="1900247"/>
            <a:ext cx="3422650" cy="668337"/>
            <a:chOff x="1926" y="1081"/>
            <a:chExt cx="1849" cy="35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r="29340" b="35263"/>
            <a:stretch>
              <a:fillRect/>
            </a:stretch>
          </p:blipFill>
          <p:spPr bwMode="auto">
            <a:xfrm>
              <a:off x="1935" y="1097"/>
              <a:ext cx="184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r="29340" b="35263"/>
            <a:stretch>
              <a:fillRect/>
            </a:stretch>
          </p:blipFill>
          <p:spPr bwMode="auto">
            <a:xfrm>
              <a:off x="1926" y="1081"/>
              <a:ext cx="184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2451346"/>
            <a:ext cx="8549640" cy="166602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tabLst>
                <a:tab pos="2355597" algn="l"/>
              </a:tabLst>
              <a:defRPr sz="3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993284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033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977038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48632"/>
            <a:ext cx="9393128" cy="2735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57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836599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156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533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98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965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318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01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3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783976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709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577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218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F696-3D7B-423B-B7B7-0E204DC024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F479-DE9B-47E0-A897-FD32EC26F6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050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4380" y="2245360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2245360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4380" y="4663440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4663440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7081520"/>
            <a:ext cx="2095500" cy="518160"/>
          </a:xfrm>
          <a:prstGeom prst="rect">
            <a:avLst/>
          </a:prstGeom>
        </p:spPr>
        <p:txBody>
          <a:bodyPr lIns="101846" tIns="50923" rIns="101846" bIns="50923"/>
          <a:lstStyle>
            <a:lvl1pPr>
              <a:defRPr smtClean="0"/>
            </a:lvl1pPr>
          </a:lstStyle>
          <a:p>
            <a:pPr defTabSz="509233">
              <a:defRPr/>
            </a:pPr>
            <a:endParaRPr lang="en-US" altLang="ar-BH" sz="200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7081520"/>
            <a:ext cx="3185160" cy="518160"/>
          </a:xfrm>
          <a:prstGeom prst="rect">
            <a:avLst/>
          </a:prstGeom>
        </p:spPr>
        <p:txBody>
          <a:bodyPr lIns="101846" tIns="50923" rIns="101846" bIns="50923"/>
          <a:lstStyle>
            <a:lvl1pPr>
              <a:defRPr smtClean="0"/>
            </a:lvl1pPr>
          </a:lstStyle>
          <a:p>
            <a:pPr defTabSz="509233">
              <a:defRPr/>
            </a:pPr>
            <a:endParaRPr lang="en-US" altLang="ar-BH" sz="200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081520"/>
            <a:ext cx="2095500" cy="518160"/>
          </a:xfrm>
          <a:prstGeom prst="rect">
            <a:avLst/>
          </a:prstGeom>
        </p:spPr>
        <p:txBody>
          <a:bodyPr lIns="101846" tIns="50923" rIns="101846" bIns="50923"/>
          <a:lstStyle>
            <a:lvl1pPr>
              <a:defRPr/>
            </a:lvl1pPr>
          </a:lstStyle>
          <a:p>
            <a:pPr defTabSz="509233"/>
            <a:fld id="{81E710C0-3DDA-4EF6-846F-394DEF74FD69}" type="slidenum">
              <a:rPr lang="ar-SA" altLang="ar-BH" sz="2000" smtClean="0">
                <a:solidFill>
                  <a:srgbClr val="FFFFFF"/>
                </a:solidFill>
              </a:rPr>
              <a:pPr defTabSz="509233"/>
              <a:t>‹#›</a:t>
            </a:fld>
            <a:endParaRPr lang="en-US" altLang="ar-BH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792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042" y="1538288"/>
            <a:ext cx="4634548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235" y="1538288"/>
            <a:ext cx="4634548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7523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 marL="508938" indent="0">
              <a:buNone/>
              <a:defRPr sz="2200" b="1"/>
            </a:lvl2pPr>
            <a:lvl3pPr marL="1017871" indent="0">
              <a:buNone/>
              <a:defRPr sz="2000" b="1"/>
            </a:lvl3pPr>
            <a:lvl4pPr marL="1526809" indent="0">
              <a:buNone/>
              <a:defRPr sz="1800" b="1"/>
            </a:lvl4pPr>
            <a:lvl5pPr marL="2035743" indent="0">
              <a:buNone/>
              <a:defRPr sz="1800" b="1"/>
            </a:lvl5pPr>
            <a:lvl6pPr marL="2544681" indent="0">
              <a:buNone/>
              <a:defRPr sz="1800" b="1"/>
            </a:lvl6pPr>
            <a:lvl7pPr marL="3053614" indent="0">
              <a:buNone/>
              <a:defRPr sz="1800" b="1"/>
            </a:lvl7pPr>
            <a:lvl8pPr marL="3562552" indent="0">
              <a:buNone/>
              <a:defRPr sz="1800" b="1"/>
            </a:lvl8pPr>
            <a:lvl9pPr marL="407148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7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 marL="508938" indent="0">
              <a:buNone/>
              <a:defRPr sz="2200" b="1"/>
            </a:lvl2pPr>
            <a:lvl3pPr marL="1017871" indent="0">
              <a:buNone/>
              <a:defRPr sz="2000" b="1"/>
            </a:lvl3pPr>
            <a:lvl4pPr marL="1526809" indent="0">
              <a:buNone/>
              <a:defRPr sz="1800" b="1"/>
            </a:lvl4pPr>
            <a:lvl5pPr marL="2035743" indent="0">
              <a:buNone/>
              <a:defRPr sz="1800" b="1"/>
            </a:lvl5pPr>
            <a:lvl6pPr marL="2544681" indent="0">
              <a:buNone/>
              <a:defRPr sz="1800" b="1"/>
            </a:lvl6pPr>
            <a:lvl7pPr marL="3053614" indent="0">
              <a:buNone/>
              <a:defRPr sz="1800" b="1"/>
            </a:lvl7pPr>
            <a:lvl8pPr marL="3562552" indent="0">
              <a:buNone/>
              <a:defRPr sz="1800" b="1"/>
            </a:lvl8pPr>
            <a:lvl9pPr marL="407148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7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2641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897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838" y="115148"/>
            <a:ext cx="9436735" cy="822220"/>
          </a:xfrm>
        </p:spPr>
        <p:txBody>
          <a:bodyPr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1816" y="1069639"/>
            <a:ext cx="9434779" cy="4677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1816" y="6802824"/>
            <a:ext cx="9434779" cy="4677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91624" y="1822566"/>
            <a:ext cx="4412773" cy="584729"/>
          </a:xfrm>
        </p:spPr>
        <p:txBody>
          <a:bodyPr anchorCtr="0"/>
          <a:lstStyle>
            <a:lvl1pPr>
              <a:buFontTx/>
              <a:buNone/>
              <a:defRPr sz="1800" b="1"/>
            </a:lvl1pPr>
            <a:lvl2pPr>
              <a:buFontTx/>
              <a:buNone/>
              <a:defRPr sz="1800" b="1"/>
            </a:lvl2pPr>
            <a:lvl3pPr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385720" y="1822566"/>
            <a:ext cx="4412773" cy="584729"/>
          </a:xfrm>
        </p:spPr>
        <p:txBody>
          <a:bodyPr anchorCtr="0"/>
          <a:lstStyle>
            <a:lvl1pPr algn="r">
              <a:buFontTx/>
              <a:buNone/>
              <a:defRPr sz="1800" b="1"/>
            </a:lvl1pPr>
            <a:lvl2pPr algn="r">
              <a:buFontTx/>
              <a:buNone/>
              <a:defRPr sz="1800" b="1"/>
            </a:lvl2pPr>
            <a:lvl3pPr algn="r">
              <a:buFontTx/>
              <a:buNone/>
              <a:defRPr sz="1800" b="1"/>
            </a:lvl3pPr>
            <a:lvl4pPr algn="r">
              <a:buFontTx/>
              <a:buNone/>
              <a:defRPr sz="1800" b="1"/>
            </a:lvl4pPr>
            <a:lvl5pPr algn="r">
              <a:buFontTx/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91624" y="5967846"/>
            <a:ext cx="4412773" cy="584729"/>
          </a:xfrm>
        </p:spPr>
        <p:txBody>
          <a:bodyPr anchor="b" anchorCtr="0"/>
          <a:lstStyle>
            <a:lvl1pPr>
              <a:buFontTx/>
              <a:buNone/>
              <a:defRPr sz="1800" b="1"/>
            </a:lvl1pPr>
            <a:lvl2pPr>
              <a:buFontTx/>
              <a:buNone/>
              <a:defRPr sz="1800" b="1"/>
            </a:lvl2pPr>
            <a:lvl3pPr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85720" y="5967846"/>
            <a:ext cx="4412773" cy="584729"/>
          </a:xfrm>
        </p:spPr>
        <p:txBody>
          <a:bodyPr anchor="b" anchorCtr="0"/>
          <a:lstStyle>
            <a:lvl1pPr algn="r">
              <a:buFontTx/>
              <a:buNone/>
              <a:defRPr sz="1800" b="1"/>
            </a:lvl1pPr>
            <a:lvl2pPr algn="r">
              <a:buFontTx/>
              <a:buNone/>
              <a:defRPr sz="1800" b="1"/>
            </a:lvl2pPr>
            <a:lvl3pPr algn="r">
              <a:buFontTx/>
              <a:buNone/>
              <a:defRPr sz="1800" b="1"/>
            </a:lvl3pPr>
            <a:lvl4pPr algn="r">
              <a:buFontTx/>
              <a:buNone/>
              <a:defRPr sz="1800" b="1"/>
            </a:lvl4pPr>
            <a:lvl5pPr algn="r">
              <a:buFontTx/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75801" y="3877989"/>
            <a:ext cx="9506809" cy="584729"/>
          </a:xfrm>
        </p:spPr>
        <p:txBody>
          <a:bodyPr anchor="ctr"/>
          <a:lstStyle>
            <a:lvl1pPr marL="0" indent="0" algn="ctr">
              <a:buFontTx/>
              <a:buNone/>
              <a:defRPr sz="2000" b="1"/>
            </a:lvl1pPr>
            <a:lvl2pPr algn="ctr">
              <a:buFontTx/>
              <a:buNone/>
              <a:defRPr sz="1800" b="1"/>
            </a:lvl2pPr>
            <a:lvl3pPr algn="ctr">
              <a:buFontTx/>
              <a:buNone/>
              <a:defRPr sz="1800" b="1"/>
            </a:lvl3pPr>
            <a:lvl4pPr algn="ctr">
              <a:buFontTx/>
              <a:buNone/>
              <a:defRPr sz="1800" b="1"/>
            </a:lvl4pPr>
            <a:lvl5pPr algn="ctr">
              <a:buFontTx/>
              <a:buNone/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4735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086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8938" indent="0">
              <a:buNone/>
              <a:defRPr sz="1300"/>
            </a:lvl2pPr>
            <a:lvl3pPr marL="1017871" indent="0">
              <a:buNone/>
              <a:defRPr sz="1100"/>
            </a:lvl3pPr>
            <a:lvl4pPr marL="1526809" indent="0">
              <a:buNone/>
              <a:defRPr sz="1000"/>
            </a:lvl4pPr>
            <a:lvl5pPr marL="2035743" indent="0">
              <a:buNone/>
              <a:defRPr sz="1000"/>
            </a:lvl5pPr>
            <a:lvl6pPr marL="2544681" indent="0">
              <a:buNone/>
              <a:defRPr sz="1000"/>
            </a:lvl6pPr>
            <a:lvl7pPr marL="3053614" indent="0">
              <a:buNone/>
              <a:defRPr sz="1000"/>
            </a:lvl7pPr>
            <a:lvl8pPr marL="3562552" indent="0">
              <a:buNone/>
              <a:defRPr sz="1000"/>
            </a:lvl8pPr>
            <a:lvl9pPr marL="40714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0334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8938" indent="0">
              <a:buNone/>
              <a:defRPr sz="3100"/>
            </a:lvl2pPr>
            <a:lvl3pPr marL="1017871" indent="0">
              <a:buNone/>
              <a:defRPr sz="2700"/>
            </a:lvl3pPr>
            <a:lvl4pPr marL="1526809" indent="0">
              <a:buNone/>
              <a:defRPr sz="2200"/>
            </a:lvl4pPr>
            <a:lvl5pPr marL="2035743" indent="0">
              <a:buNone/>
              <a:defRPr sz="2200"/>
            </a:lvl5pPr>
            <a:lvl6pPr marL="2544681" indent="0">
              <a:buNone/>
              <a:defRPr sz="2200"/>
            </a:lvl6pPr>
            <a:lvl7pPr marL="3053614" indent="0">
              <a:buNone/>
              <a:defRPr sz="2200"/>
            </a:lvl7pPr>
            <a:lvl8pPr marL="3562552" indent="0">
              <a:buNone/>
              <a:defRPr sz="2200"/>
            </a:lvl8pPr>
            <a:lvl9pPr marL="4071486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8938" indent="0">
              <a:buNone/>
              <a:defRPr sz="1300"/>
            </a:lvl2pPr>
            <a:lvl3pPr marL="1017871" indent="0">
              <a:buNone/>
              <a:defRPr sz="1100"/>
            </a:lvl3pPr>
            <a:lvl4pPr marL="1526809" indent="0">
              <a:buNone/>
              <a:defRPr sz="1000"/>
            </a:lvl4pPr>
            <a:lvl5pPr marL="2035743" indent="0">
              <a:buNone/>
              <a:defRPr sz="1000"/>
            </a:lvl5pPr>
            <a:lvl6pPr marL="2544681" indent="0">
              <a:buNone/>
              <a:defRPr sz="1000"/>
            </a:lvl6pPr>
            <a:lvl7pPr marL="3053614" indent="0">
              <a:buNone/>
              <a:defRPr sz="1000"/>
            </a:lvl7pPr>
            <a:lvl8pPr marL="3562552" indent="0">
              <a:buNone/>
              <a:defRPr sz="1000"/>
            </a:lvl8pPr>
            <a:lvl9pPr marL="40714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8372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58091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57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2"/>
            <a:ext cx="2095500" cy="517525"/>
          </a:xfrm>
          <a:prstGeom prst="rect">
            <a:avLst/>
          </a:prstGeom>
        </p:spPr>
        <p:txBody>
          <a:bodyPr lIns="101787" tIns="50894" rIns="101787" bIns="50894"/>
          <a:lstStyle>
            <a:lvl1pPr>
              <a:defRPr>
                <a:cs typeface="+mn-cs"/>
              </a:defRPr>
            </a:lvl1pPr>
          </a:lstStyle>
          <a:p>
            <a:pPr defTabSz="508997"/>
            <a:fld id="{1B8ABB09-4A1D-463E-8065-109CC2B7EFAA}" type="datetimeFigureOut">
              <a:rPr lang="ar-SA" sz="2000" smtClean="0">
                <a:solidFill>
                  <a:srgbClr val="FFFFFF"/>
                </a:solidFill>
              </a:rPr>
              <a:pPr defTabSz="508997"/>
              <a:t>10/10/1440</a:t>
            </a:fld>
            <a:endParaRPr lang="ar-SA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946" y="7081842"/>
            <a:ext cx="3184525" cy="517525"/>
          </a:xfrm>
          <a:prstGeom prst="rect">
            <a:avLst/>
          </a:prstGeom>
        </p:spPr>
        <p:txBody>
          <a:bodyPr lIns="101787" tIns="50894" rIns="101787" bIns="50894"/>
          <a:lstStyle>
            <a:lvl1pPr>
              <a:defRPr>
                <a:cs typeface="+mn-cs"/>
              </a:defRPr>
            </a:lvl1pPr>
          </a:lstStyle>
          <a:p>
            <a:pPr defTabSz="508997"/>
            <a:endParaRPr lang="ar-SA" sz="20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7081842"/>
            <a:ext cx="2095500" cy="517525"/>
          </a:xfrm>
          <a:prstGeom prst="rect">
            <a:avLst/>
          </a:prstGeom>
        </p:spPr>
        <p:txBody>
          <a:bodyPr lIns="101787" tIns="50894" rIns="101787" bIns="50894"/>
          <a:lstStyle>
            <a:lvl1pPr>
              <a:defRPr smtClean="0">
                <a:cs typeface="+mn-cs"/>
              </a:defRPr>
            </a:lvl1pPr>
          </a:lstStyle>
          <a:p>
            <a:pPr defTabSz="508997"/>
            <a:fld id="{0B34F065-1154-456A-91E3-76DE8E75E17B}" type="slidenum">
              <a:rPr lang="ar-SA" sz="2000" smtClean="0">
                <a:solidFill>
                  <a:srgbClr val="FFFFFF"/>
                </a:solidFill>
              </a:rPr>
              <a:pPr defTabSz="508997"/>
              <a:t>‹#›</a:t>
            </a:fld>
            <a:endParaRPr lang="ar-SA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90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47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58604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263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01889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94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8356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346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37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00039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0711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32136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7010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4174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7131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4590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7249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7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9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738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824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782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67756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9563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7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5" y="5426295"/>
            <a:ext cx="5156201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74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3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33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7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9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81"/>
            <a:ext cx="3254596" cy="89329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81"/>
            <a:ext cx="3255874" cy="89329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6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81"/>
            <a:ext cx="3254596" cy="89329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81"/>
            <a:ext cx="3255874" cy="89329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0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87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8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8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9" indent="0">
              <a:buNone/>
              <a:defRPr sz="1000"/>
            </a:lvl3pPr>
            <a:lvl4pPr marL="1370638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6" indent="0">
              <a:buNone/>
              <a:defRPr sz="900"/>
            </a:lvl7pPr>
            <a:lvl8pPr marL="3198155" indent="0">
              <a:buNone/>
              <a:defRPr sz="900"/>
            </a:lvl8pPr>
            <a:lvl9pPr marL="36550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3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6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59" indent="0">
              <a:buNone/>
              <a:defRPr sz="2500"/>
            </a:lvl3pPr>
            <a:lvl4pPr marL="1370638" indent="0">
              <a:buNone/>
              <a:defRPr sz="2000"/>
            </a:lvl4pPr>
            <a:lvl5pPr marL="1827516" indent="0">
              <a:buNone/>
              <a:defRPr sz="2000"/>
            </a:lvl5pPr>
            <a:lvl6pPr marL="2284396" indent="0">
              <a:buNone/>
              <a:defRPr sz="2000"/>
            </a:lvl6pPr>
            <a:lvl7pPr marL="2741276" indent="0">
              <a:buNone/>
              <a:defRPr sz="2000"/>
            </a:lvl7pPr>
            <a:lvl8pPr marL="3198155" indent="0">
              <a:buNone/>
              <a:defRPr sz="2000"/>
            </a:lvl8pPr>
            <a:lvl9pPr marL="3655035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6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9" indent="0">
              <a:buNone/>
              <a:defRPr sz="1000"/>
            </a:lvl3pPr>
            <a:lvl4pPr marL="1370638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6" indent="0">
              <a:buNone/>
              <a:defRPr sz="900"/>
            </a:lvl7pPr>
            <a:lvl8pPr marL="3198155" indent="0">
              <a:buNone/>
              <a:defRPr sz="900"/>
            </a:lvl8pPr>
            <a:lvl9pPr marL="36550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82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26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1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7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31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7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5" y="5426295"/>
            <a:ext cx="5156201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20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09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8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7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9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81"/>
            <a:ext cx="3254596" cy="89329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81"/>
            <a:ext cx="3255874" cy="89329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25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57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6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8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8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9" indent="0">
              <a:buNone/>
              <a:defRPr sz="1000"/>
            </a:lvl3pPr>
            <a:lvl4pPr marL="1370638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6" indent="0">
              <a:buNone/>
              <a:defRPr sz="900"/>
            </a:lvl7pPr>
            <a:lvl8pPr marL="3198155" indent="0">
              <a:buNone/>
              <a:defRPr sz="900"/>
            </a:lvl8pPr>
            <a:lvl9pPr marL="36550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194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6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59" indent="0">
              <a:buNone/>
              <a:defRPr sz="2500"/>
            </a:lvl3pPr>
            <a:lvl4pPr marL="1370638" indent="0">
              <a:buNone/>
              <a:defRPr sz="2000"/>
            </a:lvl4pPr>
            <a:lvl5pPr marL="1827516" indent="0">
              <a:buNone/>
              <a:defRPr sz="2000"/>
            </a:lvl5pPr>
            <a:lvl6pPr marL="2284396" indent="0">
              <a:buNone/>
              <a:defRPr sz="2000"/>
            </a:lvl6pPr>
            <a:lvl7pPr marL="2741276" indent="0">
              <a:buNone/>
              <a:defRPr sz="2000"/>
            </a:lvl7pPr>
            <a:lvl8pPr marL="3198155" indent="0">
              <a:buNone/>
              <a:defRPr sz="2000"/>
            </a:lvl8pPr>
            <a:lvl9pPr marL="3655035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6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9" indent="0">
              <a:buNone/>
              <a:defRPr sz="1000"/>
            </a:lvl3pPr>
            <a:lvl4pPr marL="1370638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6" indent="0">
              <a:buNone/>
              <a:defRPr sz="900"/>
            </a:lvl7pPr>
            <a:lvl8pPr marL="3198155" indent="0">
              <a:buNone/>
              <a:defRPr sz="900"/>
            </a:lvl8pPr>
            <a:lvl9pPr marL="36550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32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12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1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7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5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9056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9056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2058247"/>
            <a:ext cx="8549640" cy="166602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tabLst>
                <a:tab pos="2355873" algn="l"/>
              </a:tabLst>
              <a:defRPr sz="3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56683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9056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1611313"/>
            <a:ext cx="10058400" cy="2533651"/>
            <a:chOff x="0" y="896"/>
            <a:chExt cx="5760" cy="140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0" y="903"/>
              <a:ext cx="5760" cy="140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509056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09056"/>
              <a:endParaRPr 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268663" y="1900246"/>
            <a:ext cx="3422650" cy="668337"/>
            <a:chOff x="1926" y="1081"/>
            <a:chExt cx="1849" cy="35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r="29340" b="35263"/>
            <a:stretch>
              <a:fillRect/>
            </a:stretch>
          </p:blipFill>
          <p:spPr bwMode="auto">
            <a:xfrm>
              <a:off x="1935" y="1097"/>
              <a:ext cx="184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r="29340" b="35263"/>
            <a:stretch>
              <a:fillRect/>
            </a:stretch>
          </p:blipFill>
          <p:spPr bwMode="auto">
            <a:xfrm>
              <a:off x="1926" y="1081"/>
              <a:ext cx="1840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2451346"/>
            <a:ext cx="8549640" cy="166602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tabLst>
                <a:tab pos="2355873" algn="l"/>
              </a:tabLst>
              <a:defRPr sz="3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587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9964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042" y="1538288"/>
            <a:ext cx="4634548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235" y="1538288"/>
            <a:ext cx="4634548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11485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 marL="508997" indent="0">
              <a:buNone/>
              <a:defRPr sz="2200" b="1"/>
            </a:lvl2pPr>
            <a:lvl3pPr marL="1017990" indent="0">
              <a:buNone/>
              <a:defRPr sz="2000" b="1"/>
            </a:lvl3pPr>
            <a:lvl4pPr marL="1526988" indent="0">
              <a:buNone/>
              <a:defRPr sz="1800" b="1"/>
            </a:lvl4pPr>
            <a:lvl5pPr marL="2035981" indent="0">
              <a:buNone/>
              <a:defRPr sz="1800" b="1"/>
            </a:lvl5pPr>
            <a:lvl6pPr marL="2544979" indent="0">
              <a:buNone/>
              <a:defRPr sz="1800" b="1"/>
            </a:lvl6pPr>
            <a:lvl7pPr marL="3053972" indent="0">
              <a:buNone/>
              <a:defRPr sz="1800" b="1"/>
            </a:lvl7pPr>
            <a:lvl8pPr marL="3562969" indent="0">
              <a:buNone/>
              <a:defRPr sz="1800" b="1"/>
            </a:lvl8pPr>
            <a:lvl9pPr marL="407196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tx2"/>
                </a:solidFill>
              </a:defRPr>
            </a:lvl1pPr>
            <a:lvl2pPr marL="508997" indent="0">
              <a:buNone/>
              <a:defRPr sz="2200" b="1"/>
            </a:lvl2pPr>
            <a:lvl3pPr marL="1017990" indent="0">
              <a:buNone/>
              <a:defRPr sz="2000" b="1"/>
            </a:lvl3pPr>
            <a:lvl4pPr marL="1526988" indent="0">
              <a:buNone/>
              <a:defRPr sz="1800" b="1"/>
            </a:lvl4pPr>
            <a:lvl5pPr marL="2035981" indent="0">
              <a:buNone/>
              <a:defRPr sz="1800" b="1"/>
            </a:lvl5pPr>
            <a:lvl6pPr marL="2544979" indent="0">
              <a:buNone/>
              <a:defRPr sz="1800" b="1"/>
            </a:lvl6pPr>
            <a:lvl7pPr marL="3053972" indent="0">
              <a:buNone/>
              <a:defRPr sz="1800" b="1"/>
            </a:lvl7pPr>
            <a:lvl8pPr marL="3562969" indent="0">
              <a:buNone/>
              <a:defRPr sz="1800" b="1"/>
            </a:lvl8pPr>
            <a:lvl9pPr marL="407196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56628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3293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838" y="115148"/>
            <a:ext cx="9436735" cy="822220"/>
          </a:xfrm>
        </p:spPr>
        <p:txBody>
          <a:bodyPr anchor="t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1816" y="1069639"/>
            <a:ext cx="9434779" cy="4677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1816" y="6802824"/>
            <a:ext cx="9434779" cy="4677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91624" y="1822565"/>
            <a:ext cx="4412773" cy="584729"/>
          </a:xfrm>
        </p:spPr>
        <p:txBody>
          <a:bodyPr anchorCtr="0"/>
          <a:lstStyle>
            <a:lvl1pPr>
              <a:buFontTx/>
              <a:buNone/>
              <a:defRPr sz="1800" b="1"/>
            </a:lvl1pPr>
            <a:lvl2pPr>
              <a:buFontTx/>
              <a:buNone/>
              <a:defRPr sz="1800" b="1"/>
            </a:lvl2pPr>
            <a:lvl3pPr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385720" y="1822565"/>
            <a:ext cx="4412773" cy="584729"/>
          </a:xfrm>
        </p:spPr>
        <p:txBody>
          <a:bodyPr anchorCtr="0"/>
          <a:lstStyle>
            <a:lvl1pPr algn="r">
              <a:buFontTx/>
              <a:buNone/>
              <a:defRPr sz="1800" b="1"/>
            </a:lvl1pPr>
            <a:lvl2pPr algn="r">
              <a:buFontTx/>
              <a:buNone/>
              <a:defRPr sz="1800" b="1"/>
            </a:lvl2pPr>
            <a:lvl3pPr algn="r">
              <a:buFontTx/>
              <a:buNone/>
              <a:defRPr sz="1800" b="1"/>
            </a:lvl3pPr>
            <a:lvl4pPr algn="r">
              <a:buFontTx/>
              <a:buNone/>
              <a:defRPr sz="1800" b="1"/>
            </a:lvl4pPr>
            <a:lvl5pPr algn="r">
              <a:buFontTx/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91624" y="5967845"/>
            <a:ext cx="4412773" cy="584729"/>
          </a:xfrm>
        </p:spPr>
        <p:txBody>
          <a:bodyPr anchor="b" anchorCtr="0"/>
          <a:lstStyle>
            <a:lvl1pPr>
              <a:buFontTx/>
              <a:buNone/>
              <a:defRPr sz="1800" b="1"/>
            </a:lvl1pPr>
            <a:lvl2pPr>
              <a:buFontTx/>
              <a:buNone/>
              <a:defRPr sz="1800" b="1"/>
            </a:lvl2pPr>
            <a:lvl3pPr>
              <a:buFontTx/>
              <a:buNone/>
              <a:defRPr sz="1800" b="1"/>
            </a:lvl3pPr>
            <a:lvl4pPr>
              <a:buFontTx/>
              <a:buNone/>
              <a:defRPr sz="1800" b="1"/>
            </a:lvl4pPr>
            <a:lvl5pPr>
              <a:buFontTx/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85720" y="5967845"/>
            <a:ext cx="4412773" cy="584729"/>
          </a:xfrm>
        </p:spPr>
        <p:txBody>
          <a:bodyPr anchor="b" anchorCtr="0"/>
          <a:lstStyle>
            <a:lvl1pPr algn="r">
              <a:buFontTx/>
              <a:buNone/>
              <a:defRPr sz="1800" b="1"/>
            </a:lvl1pPr>
            <a:lvl2pPr algn="r">
              <a:buFontTx/>
              <a:buNone/>
              <a:defRPr sz="1800" b="1"/>
            </a:lvl2pPr>
            <a:lvl3pPr algn="r">
              <a:buFontTx/>
              <a:buNone/>
              <a:defRPr sz="1800" b="1"/>
            </a:lvl3pPr>
            <a:lvl4pPr algn="r">
              <a:buFontTx/>
              <a:buNone/>
              <a:defRPr sz="1800" b="1"/>
            </a:lvl4pPr>
            <a:lvl5pPr algn="r">
              <a:buFontTx/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75801" y="3877988"/>
            <a:ext cx="9506809" cy="584729"/>
          </a:xfrm>
        </p:spPr>
        <p:txBody>
          <a:bodyPr anchor="ctr"/>
          <a:lstStyle>
            <a:lvl1pPr marL="0" indent="0" algn="ctr">
              <a:buFontTx/>
              <a:buNone/>
              <a:defRPr sz="2000" b="1"/>
            </a:lvl1pPr>
            <a:lvl2pPr algn="ctr">
              <a:buFontTx/>
              <a:buNone/>
              <a:defRPr sz="1800" b="1"/>
            </a:lvl2pPr>
            <a:lvl3pPr algn="ctr">
              <a:buFontTx/>
              <a:buNone/>
              <a:defRPr sz="1800" b="1"/>
            </a:lvl3pPr>
            <a:lvl4pPr algn="ctr">
              <a:buFontTx/>
              <a:buNone/>
              <a:defRPr sz="1800" b="1"/>
            </a:lvl4pPr>
            <a:lvl5pPr algn="ctr">
              <a:buFontTx/>
              <a:buNone/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3496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235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8997" indent="0">
              <a:buNone/>
              <a:defRPr sz="1300"/>
            </a:lvl2pPr>
            <a:lvl3pPr marL="1017990" indent="0">
              <a:buNone/>
              <a:defRPr sz="1100"/>
            </a:lvl3pPr>
            <a:lvl4pPr marL="1526988" indent="0">
              <a:buNone/>
              <a:defRPr sz="1000"/>
            </a:lvl4pPr>
            <a:lvl5pPr marL="2035981" indent="0">
              <a:buNone/>
              <a:defRPr sz="1000"/>
            </a:lvl5pPr>
            <a:lvl6pPr marL="2544979" indent="0">
              <a:buNone/>
              <a:defRPr sz="1000"/>
            </a:lvl6pPr>
            <a:lvl7pPr marL="3053972" indent="0">
              <a:buNone/>
              <a:defRPr sz="1000"/>
            </a:lvl7pPr>
            <a:lvl8pPr marL="3562969" indent="0">
              <a:buNone/>
              <a:defRPr sz="1000"/>
            </a:lvl8pPr>
            <a:lvl9pPr marL="40719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97003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8997" indent="0">
              <a:buNone/>
              <a:defRPr sz="3100"/>
            </a:lvl2pPr>
            <a:lvl3pPr marL="1017990" indent="0">
              <a:buNone/>
              <a:defRPr sz="2700"/>
            </a:lvl3pPr>
            <a:lvl4pPr marL="1526988" indent="0">
              <a:buNone/>
              <a:defRPr sz="2200"/>
            </a:lvl4pPr>
            <a:lvl5pPr marL="2035981" indent="0">
              <a:buNone/>
              <a:defRPr sz="2200"/>
            </a:lvl5pPr>
            <a:lvl6pPr marL="2544979" indent="0">
              <a:buNone/>
              <a:defRPr sz="2200"/>
            </a:lvl6pPr>
            <a:lvl7pPr marL="3053972" indent="0">
              <a:buNone/>
              <a:defRPr sz="2200"/>
            </a:lvl7pPr>
            <a:lvl8pPr marL="3562969" indent="0">
              <a:buNone/>
              <a:defRPr sz="2200"/>
            </a:lvl8pPr>
            <a:lvl9pPr marL="4071962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8997" indent="0">
              <a:buNone/>
              <a:defRPr sz="1300"/>
            </a:lvl2pPr>
            <a:lvl3pPr marL="1017990" indent="0">
              <a:buNone/>
              <a:defRPr sz="1100"/>
            </a:lvl3pPr>
            <a:lvl4pPr marL="1526988" indent="0">
              <a:buNone/>
              <a:defRPr sz="1000"/>
            </a:lvl4pPr>
            <a:lvl5pPr marL="2035981" indent="0">
              <a:buNone/>
              <a:defRPr sz="1000"/>
            </a:lvl5pPr>
            <a:lvl6pPr marL="2544979" indent="0">
              <a:buNone/>
              <a:defRPr sz="1000"/>
            </a:lvl6pPr>
            <a:lvl7pPr marL="3053972" indent="0">
              <a:buNone/>
              <a:defRPr sz="1000"/>
            </a:lvl7pPr>
            <a:lvl8pPr marL="3562969" indent="0">
              <a:buNone/>
              <a:defRPr sz="1000"/>
            </a:lvl8pPr>
            <a:lvl9pPr marL="40719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76695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4634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5148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2"/>
            <a:ext cx="2095500" cy="517525"/>
          </a:xfrm>
          <a:prstGeom prst="rect">
            <a:avLst/>
          </a:prstGeom>
        </p:spPr>
        <p:txBody>
          <a:bodyPr lIns="101799" tIns="50900" rIns="101799" bIns="50900"/>
          <a:lstStyle>
            <a:lvl1pPr>
              <a:defRPr>
                <a:cs typeface="+mn-cs"/>
              </a:defRPr>
            </a:lvl1pPr>
          </a:lstStyle>
          <a:p>
            <a:pPr defTabSz="509056"/>
            <a:fld id="{1B8ABB09-4A1D-463E-8065-109CC2B7EFAA}" type="datetimeFigureOut">
              <a:rPr lang="ar-SA" sz="2000" smtClean="0">
                <a:solidFill>
                  <a:srgbClr val="FFFFFF"/>
                </a:solidFill>
              </a:rPr>
              <a:pPr defTabSz="509056"/>
              <a:t>10/10/1440</a:t>
            </a:fld>
            <a:endParaRPr lang="ar-SA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945" y="7081842"/>
            <a:ext cx="3184525" cy="517525"/>
          </a:xfrm>
          <a:prstGeom prst="rect">
            <a:avLst/>
          </a:prstGeom>
        </p:spPr>
        <p:txBody>
          <a:bodyPr lIns="101799" tIns="50900" rIns="101799" bIns="50900"/>
          <a:lstStyle>
            <a:lvl1pPr>
              <a:defRPr>
                <a:cs typeface="+mn-cs"/>
              </a:defRPr>
            </a:lvl1pPr>
          </a:lstStyle>
          <a:p>
            <a:pPr defTabSz="509056"/>
            <a:endParaRPr lang="ar-SA" sz="20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7081842"/>
            <a:ext cx="2095500" cy="517525"/>
          </a:xfrm>
          <a:prstGeom prst="rect">
            <a:avLst/>
          </a:prstGeom>
        </p:spPr>
        <p:txBody>
          <a:bodyPr lIns="101799" tIns="50900" rIns="101799" bIns="50900"/>
          <a:lstStyle>
            <a:lvl1pPr>
              <a:defRPr smtClean="0">
                <a:cs typeface="+mn-cs"/>
              </a:defRPr>
            </a:lvl1pPr>
          </a:lstStyle>
          <a:p>
            <a:pPr defTabSz="509056"/>
            <a:fld id="{0B34F065-1154-456A-91E3-76DE8E75E17B}" type="slidenum">
              <a:rPr lang="ar-SA" sz="2000" smtClean="0">
                <a:solidFill>
                  <a:srgbClr val="FFFFFF"/>
                </a:solidFill>
              </a:rPr>
              <a:pPr defTabSz="509056"/>
              <a:t>‹#›</a:t>
            </a:fld>
            <a:endParaRPr lang="ar-SA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8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8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9" indent="0">
              <a:buNone/>
              <a:defRPr sz="1000"/>
            </a:lvl3pPr>
            <a:lvl4pPr marL="1370638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6" indent="0">
              <a:buNone/>
              <a:defRPr sz="900"/>
            </a:lvl7pPr>
            <a:lvl8pPr marL="3198155" indent="0">
              <a:buNone/>
              <a:defRPr sz="900"/>
            </a:lvl8pPr>
            <a:lvl9pPr marL="36550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46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42520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321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4870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87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6849427"/>
            <a:ext cx="9499600" cy="6135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04745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42766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05325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72307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07882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580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6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59" indent="0">
              <a:buNone/>
              <a:defRPr sz="2500"/>
            </a:lvl3pPr>
            <a:lvl4pPr marL="1370638" indent="0">
              <a:buNone/>
              <a:defRPr sz="2000"/>
            </a:lvl4pPr>
            <a:lvl5pPr marL="1827516" indent="0">
              <a:buNone/>
              <a:defRPr sz="2000"/>
            </a:lvl5pPr>
            <a:lvl6pPr marL="2284396" indent="0">
              <a:buNone/>
              <a:defRPr sz="2000"/>
            </a:lvl6pPr>
            <a:lvl7pPr marL="2741276" indent="0">
              <a:buNone/>
              <a:defRPr sz="2000"/>
            </a:lvl7pPr>
            <a:lvl8pPr marL="3198155" indent="0">
              <a:buNone/>
              <a:defRPr sz="2000"/>
            </a:lvl8pPr>
            <a:lvl9pPr marL="3655035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6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6879" indent="0">
              <a:buNone/>
              <a:defRPr sz="1200"/>
            </a:lvl2pPr>
            <a:lvl3pPr marL="913759" indent="0">
              <a:buNone/>
              <a:defRPr sz="1000"/>
            </a:lvl3pPr>
            <a:lvl4pPr marL="1370638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6" indent="0">
              <a:buNone/>
              <a:defRPr sz="900"/>
            </a:lvl7pPr>
            <a:lvl8pPr marL="3198155" indent="0">
              <a:buNone/>
              <a:defRPr sz="900"/>
            </a:lvl8pPr>
            <a:lvl9pPr marL="36550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5678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53179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0173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34545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42451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899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277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6" y="-28571"/>
            <a:ext cx="100996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6186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25130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33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8731" y="7260555"/>
            <a:ext cx="9393128" cy="261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>
            <a:spAutoFit/>
          </a:bodyPr>
          <a:lstStyle>
            <a:lvl1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1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669"/>
              </a:spcBef>
              <a:spcAft>
                <a:spcPct val="0"/>
              </a:spcAft>
              <a:buClr>
                <a:schemeClr val="tx2"/>
              </a:buClr>
              <a:buNone/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3622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8"/>
            <a:ext cx="6629400" cy="1595967"/>
          </a:xfrm>
          <a:prstGeom prst="rect">
            <a:avLst/>
          </a:prstGeom>
        </p:spPr>
        <p:txBody>
          <a:bodyPr vert="horz" lIns="91378" tIns="45688" rIns="91378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1"/>
            <a:ext cx="1718734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6/13/2019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23" y="8875351"/>
            <a:ext cx="2332567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1"/>
            <a:ext cx="1718734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5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9" algn="l" defTabSz="9137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8" indent="-228440" algn="l" defTabSz="9137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6" indent="-228440" algn="l" defTabSz="9137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9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00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4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C3972"/>
            </a:gs>
            <a:gs pos="100000">
              <a:srgbClr val="180A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1" y="115888"/>
            <a:ext cx="94361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3" y="1538288"/>
            <a:ext cx="94361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7" tIns="50894" rIns="101787" bIns="5089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7650172" y="7223125"/>
            <a:ext cx="2097087" cy="4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87" tIns="50894" rIns="101787" bIns="50894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defTabSz="508997"/>
            <a:r>
              <a:rPr lang="en-US" altLang="en-US" sz="2000">
                <a:solidFill>
                  <a:srgbClr val="FFFFFF"/>
                </a:solidFill>
              </a:rPr>
              <a:t>Saleh Al Shurafa</a:t>
            </a:r>
          </a:p>
        </p:txBody>
      </p:sp>
    </p:spTree>
    <p:extLst>
      <p:ext uri="{BB962C8B-B14F-4D97-AF65-F5344CB8AC3E}">
        <p14:creationId xmlns:p14="http://schemas.microsoft.com/office/powerpoint/2010/main" val="396589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508938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1017871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52680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2035743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7202" indent="-317202" algn="l" rtl="0" fontAlgn="base"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59702" indent="-314031" algn="l" rtl="0" fontAlgn="base">
        <a:spcBef>
          <a:spcPts val="675"/>
        </a:spcBef>
        <a:spcAft>
          <a:spcPct val="0"/>
        </a:spcAft>
        <a:buClr>
          <a:schemeClr val="tx2"/>
        </a:buClr>
        <a:buChar char="–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76905" indent="-190322" algn="l" rtl="0" fontAlgn="base">
        <a:spcBef>
          <a:spcPts val="675"/>
        </a:spcBef>
        <a:spcAft>
          <a:spcPct val="0"/>
        </a:spcAft>
        <a:buClr>
          <a:schemeClr val="tx2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395695" indent="-190322" algn="l" rtl="0" fontAlgn="base">
        <a:spcBef>
          <a:spcPts val="675"/>
        </a:spcBef>
        <a:spcAft>
          <a:spcPct val="0"/>
        </a:spcAft>
        <a:buClr>
          <a:schemeClr val="tx2"/>
        </a:buClr>
        <a:buFont typeface="Arial" charset="0"/>
        <a:buChar char="-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776337" indent="-253767" algn="l" rtl="0" fontAlgn="base">
        <a:spcBef>
          <a:spcPts val="675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286677" indent="-254469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95614" indent="-254469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04550" indent="-254469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13484" indent="-254469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38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71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809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743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681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14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552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486" algn="l" defTabSz="10178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8"/>
            <a:ext cx="6629400" cy="1595967"/>
          </a:xfrm>
          <a:prstGeom prst="rect">
            <a:avLst/>
          </a:prstGeom>
        </p:spPr>
        <p:txBody>
          <a:bodyPr vert="horz" lIns="91378" tIns="45688" rIns="91378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1"/>
            <a:ext cx="1718734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23" y="8875351"/>
            <a:ext cx="2332567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1"/>
            <a:ext cx="1718734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375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9" algn="l" defTabSz="9137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8" indent="-228440" algn="l" defTabSz="9137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6" indent="-228440" algn="l" defTabSz="9137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9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00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4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8"/>
            <a:ext cx="6629400" cy="1595967"/>
          </a:xfrm>
          <a:prstGeom prst="rect">
            <a:avLst/>
          </a:prstGeom>
        </p:spPr>
        <p:txBody>
          <a:bodyPr vert="horz" lIns="91378" tIns="45688" rIns="91378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1"/>
            <a:ext cx="1718734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23" y="8875351"/>
            <a:ext cx="2332567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1"/>
            <a:ext cx="1718734" cy="509823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375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9" algn="l" defTabSz="9137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8" indent="-228440" algn="l" defTabSz="9137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6" indent="-228440" algn="l" defTabSz="9137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9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00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4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1" y="115888"/>
            <a:ext cx="94361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99" tIns="50900" rIns="101799" bIns="509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3" y="1538288"/>
            <a:ext cx="94361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99" tIns="50900" rIns="101799" bIns="5090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7650171" y="7223125"/>
            <a:ext cx="2097087" cy="4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99" tIns="50900" rIns="101799" bIns="50900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defTabSz="509056"/>
            <a:r>
              <a:rPr lang="en-US" altLang="en-US" sz="2000">
                <a:solidFill>
                  <a:srgbClr val="FFFFFF"/>
                </a:solidFill>
              </a:rPr>
              <a:t>Saleh Al Shurafa</a:t>
            </a:r>
          </a:p>
        </p:txBody>
      </p:sp>
    </p:spTree>
    <p:extLst>
      <p:ext uri="{BB962C8B-B14F-4D97-AF65-F5344CB8AC3E}">
        <p14:creationId xmlns:p14="http://schemas.microsoft.com/office/powerpoint/2010/main" val="644921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508997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101799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526988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2035981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7239" indent="-317239" algn="l" rtl="0" fontAlgn="base">
        <a:spcBef>
          <a:spcPct val="7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59791" indent="-314067" algn="l" rtl="0" fontAlgn="base">
        <a:spcBef>
          <a:spcPts val="675"/>
        </a:spcBef>
        <a:spcAft>
          <a:spcPct val="0"/>
        </a:spcAft>
        <a:buClr>
          <a:schemeClr val="tx2"/>
        </a:buClr>
        <a:buChar char="–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77031" indent="-190344" algn="l" rtl="0" fontAlgn="base">
        <a:spcBef>
          <a:spcPts val="675"/>
        </a:spcBef>
        <a:spcAft>
          <a:spcPct val="0"/>
        </a:spcAft>
        <a:buClr>
          <a:schemeClr val="tx2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395858" indent="-190344" algn="l" rtl="0" fontAlgn="base">
        <a:spcBef>
          <a:spcPts val="675"/>
        </a:spcBef>
        <a:spcAft>
          <a:spcPct val="0"/>
        </a:spcAft>
        <a:buClr>
          <a:schemeClr val="tx2"/>
        </a:buClr>
        <a:buFont typeface="Arial" charset="0"/>
        <a:buChar char="-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776545" indent="-253796" algn="l" rtl="0" fontAlgn="base">
        <a:spcBef>
          <a:spcPts val="675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286945" indent="-254498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95941" indent="-254498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304936" indent="-254498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13930" indent="-254498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990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988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981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979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972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969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962" algn="l" defTabSz="101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1" y="115888"/>
            <a:ext cx="94361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437" tIns="56718" rIns="113437" bIns="56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3" y="1538288"/>
            <a:ext cx="94361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3437" tIns="56718" rIns="113437" bIns="56718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7650170" y="7223128"/>
            <a:ext cx="2097087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92" tIns="50047" rIns="100092" bIns="50047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defTabSz="4491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FFFFFF"/>
                </a:solidFill>
              </a:rPr>
              <a:t>Saleh Al Shurafa</a:t>
            </a:r>
          </a:p>
        </p:txBody>
      </p:sp>
    </p:spTree>
    <p:extLst>
      <p:ext uri="{BB962C8B-B14F-4D97-AF65-F5344CB8AC3E}">
        <p14:creationId xmlns:p14="http://schemas.microsoft.com/office/powerpoint/2010/main" val="1584934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500484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1000975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50146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2001951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0415" indent="-310415" algn="l" rtl="0" eaLnBrk="0" fontAlgn="base" hangingPunct="0">
        <a:spcBef>
          <a:spcPct val="75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5619" indent="-307295" algn="l" rtl="0" eaLnBrk="0" fontAlgn="base" hangingPunct="0">
        <a:spcBef>
          <a:spcPts val="664"/>
        </a:spcBef>
        <a:spcAft>
          <a:spcPct val="0"/>
        </a:spcAft>
        <a:buClr>
          <a:schemeClr val="tx2"/>
        </a:buClr>
        <a:buChar char="–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7592" indent="-185626" algn="l" rtl="0" eaLnBrk="0" fontAlgn="base" hangingPunct="0">
        <a:spcBef>
          <a:spcPts val="664"/>
        </a:spcBef>
        <a:spcAft>
          <a:spcPct val="0"/>
        </a:spcAft>
        <a:buClr>
          <a:schemeClr val="tx2"/>
        </a:buClr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371126" indent="-185626" algn="l" rtl="0" eaLnBrk="0" fontAlgn="base" hangingPunct="0">
        <a:spcBef>
          <a:spcPts val="664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745492" indent="-248020" algn="l" rtl="0" eaLnBrk="0" fontAlgn="base" hangingPunct="0">
        <a:spcBef>
          <a:spcPts val="664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248719" indent="-250245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9206" indent="-250245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249694" indent="-250245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750180" indent="-250245" algn="l" rtl="0" eaLnBrk="1" fontAlgn="base" hangingPunct="1">
        <a:spcBef>
          <a:spcPct val="10000"/>
        </a:spcBef>
        <a:spcAft>
          <a:spcPct val="0"/>
        </a:spcAft>
        <a:buClr>
          <a:schemeClr val="tx2"/>
        </a:buClr>
        <a:buChar char="»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84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75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460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51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441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927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416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902" algn="l" defTabSz="1000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24"/>
            <a:fld id="{2CFAF696-3D7B-423B-B7B7-0E204DC024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24"/>
              <a:t>6/13/2019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24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24"/>
            <a:fld id="{2507F479-DE9B-47E0-A897-FD32EC26F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24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45.jpg"/><Relationship Id="rId11" Type="http://schemas.openxmlformats.org/officeDocument/2006/relationships/image" Target="../media/image50.jpeg"/><Relationship Id="rId5" Type="http://schemas.openxmlformats.org/officeDocument/2006/relationships/image" Target="../media/image44.jp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sp>
        <p:nvSpPr>
          <p:cNvPr id="8" name="TextBox 2"/>
          <p:cNvSpPr txBox="1"/>
          <p:nvPr/>
        </p:nvSpPr>
        <p:spPr>
          <a:xfrm>
            <a:off x="858797" y="1869976"/>
            <a:ext cx="8244650" cy="41755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3200" b="1" dirty="0" smtClean="0">
                <a:latin typeface="Arial Bold"/>
                <a:cs typeface="Arial Bold"/>
              </a:rPr>
              <a:t>Non Surgical Complications </a:t>
            </a:r>
          </a:p>
          <a:p>
            <a:pPr>
              <a:lnSpc>
                <a:spcPts val="2760"/>
              </a:lnSpc>
            </a:pPr>
            <a:r>
              <a:rPr lang="en-CA" sz="2500" b="1" dirty="0" smtClean="0">
                <a:latin typeface="Arial Bold"/>
                <a:cs typeface="Arial Bold"/>
              </a:rPr>
              <a:t>Of Peritoneal Dialysis</a:t>
            </a:r>
            <a:endParaRPr lang="en-CA" sz="2500" b="1" dirty="0">
              <a:latin typeface="Arial Bold"/>
              <a:cs typeface="Arial Bold"/>
            </a:endParaRPr>
          </a:p>
          <a:p>
            <a:pPr>
              <a:lnSpc>
                <a:spcPts val="2760"/>
              </a:lnSpc>
            </a:pPr>
            <a:endParaRPr lang="en-CA" sz="2400" b="1" dirty="0" smtClean="0">
              <a:latin typeface="Arial Bold"/>
              <a:cs typeface="Arial Bold"/>
            </a:endParaRPr>
          </a:p>
          <a:p>
            <a:pPr>
              <a:lnSpc>
                <a:spcPts val="2760"/>
              </a:lnSpc>
            </a:pPr>
            <a:r>
              <a:rPr lang="en-CA" sz="2400" b="1" dirty="0" err="1" smtClean="0">
                <a:latin typeface="Arial Bold"/>
                <a:cs typeface="Arial Bold"/>
              </a:rPr>
              <a:t>Saleh</a:t>
            </a:r>
            <a:r>
              <a:rPr lang="en-CA" sz="2400" b="1" dirty="0" smtClean="0">
                <a:latin typeface="Arial Bold"/>
                <a:cs typeface="Arial Bold"/>
              </a:rPr>
              <a:t> Al </a:t>
            </a:r>
            <a:r>
              <a:rPr lang="en-CA" sz="2400" b="1" dirty="0" err="1" smtClean="0">
                <a:latin typeface="Arial Bold"/>
                <a:cs typeface="Arial Bold"/>
              </a:rPr>
              <a:t>Shurafa</a:t>
            </a:r>
            <a:endParaRPr lang="en-CA" sz="2400" b="1" dirty="0" smtClean="0">
              <a:latin typeface="Arial Bold"/>
              <a:cs typeface="Arial Bold"/>
            </a:endParaRPr>
          </a:p>
          <a:p>
            <a:pPr>
              <a:lnSpc>
                <a:spcPts val="2760"/>
              </a:lnSpc>
            </a:pPr>
            <a:endParaRPr lang="en-CA" sz="2400" b="1" dirty="0">
              <a:latin typeface="Arial Bold"/>
              <a:cs typeface="Arial Bold"/>
            </a:endParaRPr>
          </a:p>
          <a:p>
            <a:pPr>
              <a:lnSpc>
                <a:spcPts val="2760"/>
              </a:lnSpc>
            </a:pPr>
            <a:r>
              <a:rPr lang="en-CA" sz="2400" b="1" dirty="0" smtClean="0">
                <a:latin typeface="Arial Bold"/>
                <a:cs typeface="Arial Bold"/>
              </a:rPr>
              <a:t>QCH – KSA</a:t>
            </a:r>
          </a:p>
          <a:p>
            <a:pPr algn="ctr">
              <a:lnSpc>
                <a:spcPct val="150000"/>
              </a:lnSpc>
            </a:pPr>
            <a:r>
              <a:rPr lang="en-CA" sz="3600" b="1" dirty="0" smtClean="0">
                <a:solidFill>
                  <a:srgbClr val="003299"/>
                </a:solidFill>
                <a:latin typeface="Arial Bold"/>
                <a:cs typeface="Arial Bold"/>
              </a:rPr>
              <a:t>Joint ISN &amp; IPNA </a:t>
            </a:r>
          </a:p>
          <a:p>
            <a:pPr algn="ctr">
              <a:lnSpc>
                <a:spcPct val="150000"/>
              </a:lnSpc>
            </a:pPr>
            <a:r>
              <a:rPr lang="en-CA" sz="3600" b="1" dirty="0" smtClean="0">
                <a:solidFill>
                  <a:srgbClr val="003299"/>
                </a:solidFill>
                <a:latin typeface="Arial Bold"/>
                <a:cs typeface="Arial Bold"/>
              </a:rPr>
              <a:t>TEACHING COURSE</a:t>
            </a:r>
            <a:endParaRPr lang="en-CA" sz="3600" b="1" dirty="0">
              <a:solidFill>
                <a:srgbClr val="003299"/>
              </a:solidFill>
              <a:latin typeface="Arial Bold"/>
              <a:cs typeface="Arial Bold"/>
            </a:endParaRP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3" name="Rectangle 2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863605" y="1485900"/>
            <a:ext cx="7883568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>
                <a:solidFill>
                  <a:srgbClr val="003299"/>
                </a:solidFill>
                <a:latin typeface="Arial"/>
                <a:cs typeface="Arial"/>
              </a:rPr>
              <a:t>2005 European Guidelines recommendations for management:</a:t>
            </a:r>
          </a:p>
          <a:p>
            <a:pPr>
              <a:lnSpc>
                <a:spcPts val="2529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003300" y="2209808"/>
            <a:ext cx="185954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	Treat the cause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003303" y="2552706"/>
            <a:ext cx="769441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	Conservative Management strategies  such as body position change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003300" y="2895607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181100" y="2895607"/>
            <a:ext cx="10515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Laxatives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003303" y="3251206"/>
            <a:ext cx="720716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	Flushing with heparinized saline (‘push-and-suck’ manipulation)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003306" y="3606807"/>
            <a:ext cx="612122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	Thrombolytic therapy TPA (as per hospital’s protocol )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003303" y="3962407"/>
            <a:ext cx="597599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	Fluoroscopic-guided manipulation using a guidewire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003306" y="4305306"/>
            <a:ext cx="60358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	Surgery: will be possible laparoscopic Omentectomy.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003304" y="4660906"/>
            <a:ext cx="795955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177675" algn="l"/>
              </a:tabLst>
            </a:pPr>
            <a:r>
              <a:rPr lang="en-CA" b="1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 dirty="0">
                <a:solidFill>
                  <a:srgbClr val="424242"/>
                </a:solidFill>
                <a:latin typeface="Arial"/>
                <a:cs typeface="Arial"/>
              </a:rPr>
              <a:t>	We recommend that each PD unit should have the ability to manipulate</a:t>
            </a:r>
          </a:p>
          <a:p>
            <a:pPr>
              <a:lnSpc>
                <a:spcPts val="2070"/>
              </a:lnSpc>
            </a:pP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181103" y="4927606"/>
            <a:ext cx="47320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424242"/>
                </a:solidFill>
                <a:latin typeface="Arial"/>
                <a:cs typeface="Arial"/>
              </a:rPr>
              <a:t>or re-implant PD catheters when necessary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8204200" y="6819900"/>
            <a:ext cx="705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850906" y="787404"/>
            <a:ext cx="3487109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spc="-10" dirty="0">
                <a:solidFill>
                  <a:srgbClr val="FFFFFF"/>
                </a:solidFill>
                <a:latin typeface="Arial"/>
                <a:cs typeface="Arial"/>
              </a:rPr>
              <a:t>Catheter Obstruction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5696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464" b="11029"/>
          <a:stretch/>
        </p:blipFill>
        <p:spPr>
          <a:xfrm>
            <a:off x="0" y="1435100"/>
            <a:ext cx="10058400" cy="5480050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1003305" y="825501"/>
            <a:ext cx="4452834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spc="-10">
                <a:solidFill>
                  <a:srgbClr val="FFFFFF"/>
                </a:solidFill>
                <a:latin typeface="Arial"/>
                <a:cs typeface="Arial"/>
              </a:rPr>
              <a:t>Infusion and drainage pain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51106" y="2324107"/>
            <a:ext cx="69410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Causes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51100" y="2743207"/>
            <a:ext cx="198560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Solution jet effect 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28906" y="2984506"/>
            <a:ext cx="193803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peritoneal membrane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6005" y="3187702"/>
            <a:ext cx="71814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Infusion</a:t>
            </a:r>
          </a:p>
          <a:p>
            <a:pPr>
              <a:lnSpc>
                <a:spcPts val="128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51100" y="3327402"/>
            <a:ext cx="2811667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Often found to be PD fluid pH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related</a:t>
            </a:r>
          </a:p>
          <a:p>
            <a:pPr>
              <a:lnSpc>
                <a:spcPts val="159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51101" y="3860806"/>
            <a:ext cx="2186496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Tonicity of PD Solution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Dialysate temperature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75304" y="2247907"/>
            <a:ext cx="119744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Management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75304" y="2743207"/>
            <a:ext cx="213359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Slower infusion speed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75300" y="3060707"/>
            <a:ext cx="3212418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Use Bicarbonate IP (opinion) up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to nephrologists recommendation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75309" y="3632206"/>
            <a:ext cx="296715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Use of biocompatible solutions.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75306" y="3949707"/>
            <a:ext cx="252633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Replacement of catheter if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53106" y="4191007"/>
            <a:ext cx="209512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irritating peritoneal wall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16001" y="5511807"/>
            <a:ext cx="83035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Drainage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51106" y="5105407"/>
            <a:ext cx="287258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Catheter pressing on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peritoneal membrane or force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28900" y="5600706"/>
            <a:ext cx="213718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of ‘suction’ is too strong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51100" y="5930907"/>
            <a:ext cx="237565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Drain time too prolonged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75308" y="5105407"/>
            <a:ext cx="293670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Lift up the drainage bag a little,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decreasing gravity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75302" y="5676907"/>
            <a:ext cx="304891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Ensure PD cycler is not too high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75305" y="6007106"/>
            <a:ext cx="300069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Tidal modality could be used 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53101" y="6248406"/>
            <a:ext cx="41998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APD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69301" y="6819906"/>
            <a:ext cx="141064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FFFFFF"/>
                </a:solidFill>
                <a:latin typeface="Arial"/>
                <a:cs typeface="Arial"/>
              </a:rPr>
              <a:t>15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32728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617220"/>
            <a:ext cx="9052560" cy="1257300"/>
          </a:xfrm>
        </p:spPr>
        <p:txBody>
          <a:bodyPr/>
          <a:lstStyle/>
          <a:p>
            <a:pPr rtl="0" eaLnBrk="1" hangingPunct="1"/>
            <a:r>
              <a:rPr lang="en-US" altLang="ar-BH" b="1" dirty="0" smtClean="0">
                <a:solidFill>
                  <a:srgbClr val="660033"/>
                </a:solidFill>
              </a:rPr>
              <a:t>Nutrition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" y="2125981"/>
            <a:ext cx="9052560" cy="4978559"/>
          </a:xfrm>
        </p:spPr>
        <p:txBody>
          <a:bodyPr/>
          <a:lstStyle/>
          <a:p>
            <a:pPr algn="l" rtl="0" eaLnBrk="1" hangingPunct="1"/>
            <a:r>
              <a:rPr lang="en-US" altLang="ar-BH" dirty="0" smtClean="0"/>
              <a:t>Malnutrition is common</a:t>
            </a:r>
          </a:p>
          <a:p>
            <a:pPr algn="l" rtl="0" eaLnBrk="1" hangingPunct="1"/>
            <a:r>
              <a:rPr lang="en-US" altLang="ar-BH" dirty="0" smtClean="0"/>
              <a:t>Arab Countries ?</a:t>
            </a:r>
          </a:p>
          <a:p>
            <a:pPr algn="l" rtl="0" eaLnBrk="1" hangingPunct="1"/>
            <a:r>
              <a:rPr lang="en-US" altLang="ar-BH" dirty="0" smtClean="0"/>
              <a:t>UK	       = 22%</a:t>
            </a:r>
          </a:p>
          <a:p>
            <a:pPr algn="l" rtl="0" eaLnBrk="1" hangingPunct="1"/>
            <a:r>
              <a:rPr lang="en-US" altLang="ar-BH" dirty="0" smtClean="0"/>
              <a:t>Hong</a:t>
            </a:r>
            <a:r>
              <a:rPr lang="ar-SA" altLang="ar-BH" dirty="0" smtClean="0"/>
              <a:t> </a:t>
            </a:r>
            <a:r>
              <a:rPr lang="en-US" altLang="ar-BH" dirty="0" smtClean="0"/>
              <a:t>Kong = 19 %</a:t>
            </a:r>
          </a:p>
          <a:p>
            <a:pPr algn="l" rtl="0" eaLnBrk="1" hangingPunct="1"/>
            <a:r>
              <a:rPr lang="en-US" altLang="ar-BH" dirty="0" err="1" smtClean="0"/>
              <a:t>Hypoalbuminaemia</a:t>
            </a:r>
            <a:r>
              <a:rPr lang="en-US" altLang="ar-BH" dirty="0" smtClean="0"/>
              <a:t> is common</a:t>
            </a:r>
          </a:p>
          <a:p>
            <a:pPr lvl="1" algn="l" rtl="0" eaLnBrk="1" hangingPunct="1"/>
            <a:r>
              <a:rPr lang="en-US" altLang="ar-BH" dirty="0" smtClean="0"/>
              <a:t>28 % ours</a:t>
            </a:r>
          </a:p>
          <a:p>
            <a:pPr lvl="1" algn="l" rtl="0" eaLnBrk="1" hangingPunct="1"/>
            <a:r>
              <a:rPr lang="en-US" altLang="ar-BH" dirty="0" smtClean="0"/>
              <a:t>43 % Toronto series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370320" y="2545080"/>
            <a:ext cx="2849880" cy="176022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66FFFF">
                  <a:alpha val="12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High PD Volume </a:t>
            </a:r>
          </a:p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       </a:t>
            </a:r>
          </a:p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   Less Gastric Emptying Time</a:t>
            </a:r>
          </a:p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	</a:t>
            </a:r>
          </a:p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        Low Appetite</a:t>
            </a:r>
          </a:p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		</a:t>
            </a:r>
          </a:p>
          <a:p>
            <a:pPr rtl="0"/>
            <a:r>
              <a:rPr lang="en-US" altLang="ar-BH" sz="1540" dirty="0">
                <a:solidFill>
                  <a:srgbClr val="FFFF00"/>
                </a:solidFill>
              </a:rPr>
              <a:t>             Low Growth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6789420" y="2880360"/>
            <a:ext cx="502920" cy="167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BH" sz="1980">
              <a:solidFill>
                <a:prstClr val="black"/>
              </a:solidFill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6957060" y="3351848"/>
            <a:ext cx="502920" cy="167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BH" sz="1980">
              <a:solidFill>
                <a:prstClr val="black"/>
              </a:solidFill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124700" y="3802380"/>
            <a:ext cx="502920" cy="167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BH" sz="198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6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t="18954" b="10948"/>
          <a:stretch/>
        </p:blipFill>
        <p:spPr>
          <a:xfrm>
            <a:off x="0" y="1473199"/>
            <a:ext cx="9781728" cy="5293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825501"/>
            <a:ext cx="4570482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Pittsburgh University CQI Programme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6" y="1473206"/>
            <a:ext cx="37189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ESI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02" y="2044707"/>
            <a:ext cx="303801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916356" algn="l"/>
              </a:tabLst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0.8	Mupirocin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06" y="2463807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0.7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6" y="2882907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0.6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406" y="3314708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0.5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06" y="3733808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0.4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406" y="4152908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0.3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9406" y="4572008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0.2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9406" y="4991107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0.1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9406" y="5422907"/>
            <a:ext cx="3206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0.0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0606" y="5676907"/>
            <a:ext cx="2180085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319874" algn="l"/>
              </a:tabLst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1990-91	1992-95</a:t>
            </a:r>
          </a:p>
          <a:p>
            <a:pPr>
              <a:lnSpc>
                <a:spcPts val="16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4906" y="2247907"/>
            <a:ext cx="87203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CAD for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4" y="2514607"/>
            <a:ext cx="79508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cyclers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4904" y="5638807"/>
            <a:ext cx="84638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1996-99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900" y="2438400"/>
            <a:ext cx="125675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79206" algn="l"/>
              </a:tabLst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Gentamicin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	cream</a:t>
            </a:r>
          </a:p>
          <a:p>
            <a:pPr>
              <a:lnSpc>
                <a:spcPts val="2158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5700" y="5638807"/>
            <a:ext cx="84638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2000-04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1892307"/>
            <a:ext cx="112851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Peritonitis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2200" y="3098800"/>
            <a:ext cx="112851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Peritonitis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retraining</a:t>
            </a:r>
          </a:p>
          <a:p>
            <a:pPr>
              <a:lnSpc>
                <a:spcPts val="2158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6501" y="5638807"/>
            <a:ext cx="84638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 dirty="0">
                <a:solidFill>
                  <a:srgbClr val="002572"/>
                </a:solidFill>
                <a:latin typeface="Arial Bold"/>
                <a:cs typeface="Arial Bold"/>
              </a:rPr>
              <a:t>2005-07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6606" y="6210306"/>
            <a:ext cx="15388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2572"/>
                </a:solidFill>
                <a:latin typeface="Arial Bold"/>
                <a:cs typeface="Arial Bold"/>
              </a:rPr>
              <a:t>Period (years)</a:t>
            </a:r>
          </a:p>
          <a:p>
            <a:pPr>
              <a:lnSpc>
                <a:spcPts val="2070"/>
              </a:lnSpc>
            </a:pPr>
            <a:endParaRPr lang="en-CA" b="1">
              <a:solidFill>
                <a:srgbClr val="002572"/>
              </a:solidFill>
              <a:latin typeface="Arial Bold"/>
              <a:cs typeface="Arial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5" y="6766526"/>
            <a:ext cx="48154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200" b="1" dirty="0">
                <a:solidFill>
                  <a:srgbClr val="002572"/>
                </a:solidFill>
                <a:latin typeface="Arial Bold"/>
                <a:cs typeface="Arial Bold"/>
              </a:rPr>
              <a:t>CAD, compact assist device (introduced for spiking on the cycler)</a:t>
            </a:r>
          </a:p>
          <a:p>
            <a:pPr>
              <a:lnSpc>
                <a:spcPts val="1379"/>
              </a:lnSpc>
            </a:pPr>
            <a:endParaRPr lang="en-CA" sz="1200" b="1" dirty="0">
              <a:solidFill>
                <a:srgbClr val="002572"/>
              </a:solidFill>
              <a:latin typeface="Arial Bold"/>
              <a:cs typeface="Arial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7906" y="6766526"/>
            <a:ext cx="3094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200" b="1" dirty="0" err="1">
                <a:solidFill>
                  <a:srgbClr val="002572"/>
                </a:solidFill>
                <a:latin typeface="Arial Bold"/>
                <a:cs typeface="Arial Bold"/>
              </a:rPr>
              <a:t>Qamar</a:t>
            </a:r>
            <a:r>
              <a:rPr lang="en-CA" sz="1200" b="1" dirty="0">
                <a:solidFill>
                  <a:srgbClr val="002572"/>
                </a:solidFill>
                <a:latin typeface="Arial Bold"/>
                <a:cs typeface="Arial Bold"/>
              </a:rPr>
              <a:t> M, et al. </a:t>
            </a:r>
            <a:r>
              <a:rPr lang="en-CA" sz="1200" b="1" dirty="0" err="1">
                <a:solidFill>
                  <a:srgbClr val="002572"/>
                </a:solidFill>
                <a:latin typeface="Arial Bold"/>
                <a:cs typeface="Arial Bold"/>
              </a:rPr>
              <a:t>Adv</a:t>
            </a:r>
            <a:r>
              <a:rPr lang="en-CA" sz="1200" b="1" dirty="0">
                <a:solidFill>
                  <a:srgbClr val="002572"/>
                </a:solidFill>
                <a:latin typeface="Arial Bold"/>
                <a:cs typeface="Arial Bold"/>
              </a:rPr>
              <a:t> </a:t>
            </a:r>
            <a:r>
              <a:rPr lang="en-CA" sz="1200" b="1" dirty="0" err="1">
                <a:solidFill>
                  <a:srgbClr val="002572"/>
                </a:solidFill>
                <a:latin typeface="Arial Bold"/>
                <a:cs typeface="Arial Bold"/>
              </a:rPr>
              <a:t>Perit</a:t>
            </a:r>
            <a:r>
              <a:rPr lang="en-CA" sz="1200" b="1" dirty="0">
                <a:solidFill>
                  <a:srgbClr val="002572"/>
                </a:solidFill>
                <a:latin typeface="Arial Bold"/>
                <a:cs typeface="Arial Bold"/>
              </a:rPr>
              <a:t> Dial 2009;25:76-9</a:t>
            </a:r>
          </a:p>
          <a:p>
            <a:pPr>
              <a:lnSpc>
                <a:spcPts val="1379"/>
              </a:lnSpc>
            </a:pPr>
            <a:endParaRPr lang="en-CA" sz="1200" b="1" dirty="0">
              <a:solidFill>
                <a:srgbClr val="002572"/>
              </a:solidFill>
              <a:latin typeface="Arial Bold"/>
              <a:cs typeface="Arial Bold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56664"/>
              </p:ext>
            </p:extLst>
          </p:nvPr>
        </p:nvGraphicFramePr>
        <p:xfrm>
          <a:off x="194487" y="3748838"/>
          <a:ext cx="4953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4" imgW="7762951" imgH="4324502" progId="MSGraph.Chart.8">
                  <p:embed followColorScheme="full"/>
                </p:oleObj>
              </mc:Choice>
              <mc:Fallback>
                <p:oleObj name="Chart" r:id="rId4" imgW="7762951" imgH="43245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87" y="3748838"/>
                        <a:ext cx="49530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0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OleChart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3487" y="7227174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2" rIns="91368" bIns="45682" anchor="ctr"/>
          <a:lstStyle/>
          <a:p>
            <a:pPr algn="ctr" defTabSz="913628">
              <a:defRPr/>
            </a:pPr>
            <a:endParaRPr lang="en-US" sz="2500"/>
          </a:p>
        </p:txBody>
      </p:sp>
      <p:grpSp>
        <p:nvGrpSpPr>
          <p:cNvPr id="13" name="Group 12"/>
          <p:cNvGrpSpPr/>
          <p:nvPr/>
        </p:nvGrpSpPr>
        <p:grpSpPr>
          <a:xfrm>
            <a:off x="492696" y="213796"/>
            <a:ext cx="9145016" cy="828656"/>
            <a:chOff x="382588" y="2477933"/>
            <a:chExt cx="2444750" cy="16410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889008" y="471782"/>
            <a:ext cx="5215499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 b="1">
                <a:solidFill>
                  <a:srgbClr val="FFFFFF"/>
                </a:solidFill>
                <a:latin typeface="Arial Bold"/>
                <a:cs typeface="Arial Bold"/>
              </a:rPr>
              <a:t>Exit site &amp; Tunnel infection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3490" y="1323507"/>
            <a:ext cx="268022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>
                <a:solidFill>
                  <a:srgbClr val="003299"/>
                </a:solidFill>
                <a:latin typeface="Arial Bold Italic"/>
                <a:cs typeface="Arial Bold Italic"/>
              </a:rPr>
              <a:t>Colonisation of exit site: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75756" y="2033581"/>
            <a:ext cx="216726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>
                <a:solidFill>
                  <a:srgbClr val="003299"/>
                </a:solidFill>
                <a:latin typeface="Arial Bold Italic"/>
                <a:cs typeface="Arial Bold Italic"/>
              </a:rPr>
              <a:t>Infection of exit site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18532" y="3420936"/>
            <a:ext cx="177837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>
                <a:solidFill>
                  <a:srgbClr val="003299"/>
                </a:solidFill>
                <a:latin typeface="Arial Bold Italic"/>
                <a:cs typeface="Arial Bold Italic"/>
              </a:rPr>
              <a:t>Tunnel Infection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06244" y="4733399"/>
            <a:ext cx="214161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>
                <a:solidFill>
                  <a:srgbClr val="003299"/>
                </a:solidFill>
                <a:latin typeface="Arial Bold Italic"/>
                <a:cs typeface="Arial Bold Italic"/>
              </a:rPr>
              <a:t>Peritoneal Infection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42898" y="6176668"/>
            <a:ext cx="178253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Loss of catheter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42891" y="6518869"/>
            <a:ext cx="210096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+ Technique failure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003307" y="7331660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2" cstate="print"/>
          <a:srcRect l="6945" t="14401" r="57884" b="41296"/>
          <a:stretch/>
        </p:blipFill>
        <p:spPr>
          <a:xfrm>
            <a:off x="5659057" y="1323506"/>
            <a:ext cx="1678032" cy="1682788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2" cstate="print"/>
          <a:srcRect l="43985" t="42175" r="6583" b="14934"/>
          <a:stretch/>
        </p:blipFill>
        <p:spPr>
          <a:xfrm>
            <a:off x="5659057" y="3065856"/>
            <a:ext cx="1871888" cy="1293072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3" cstate="print"/>
          <a:srcRect l="73691" t="36091" r="6336" b="32820"/>
          <a:stretch/>
        </p:blipFill>
        <p:spPr>
          <a:xfrm>
            <a:off x="5904348" y="4429808"/>
            <a:ext cx="1381305" cy="171175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49998" y="3324520"/>
            <a:ext cx="1023221" cy="38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46" tIns="50923" rIns="101846" bIns="50923" spcCol="0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949998" y="1999676"/>
            <a:ext cx="1023221" cy="38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46" tIns="50923" rIns="101846" bIns="50923" spcCol="0"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949998" y="4707701"/>
            <a:ext cx="1023221" cy="38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46" tIns="50923" rIns="101846" bIns="50923" spcCol="0"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49997" y="6176664"/>
            <a:ext cx="1023221" cy="38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46" tIns="50923" rIns="101846" bIns="50923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4" name="Group 1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2247902" y="812807"/>
            <a:ext cx="565539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FFFFFF"/>
                </a:solidFill>
                <a:latin typeface="Arial Bold"/>
                <a:cs typeface="Arial Bold"/>
              </a:rPr>
              <a:t>Differential diagnosis "cloudy/discolored" dialysate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790706"/>
            <a:ext cx="8000588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474764" algn="l"/>
              </a:tabLst>
            </a:pPr>
            <a:r>
              <a:rPr lang="en-CA" sz="1600" b="1">
                <a:solidFill>
                  <a:srgbClr val="CC0000"/>
                </a:solidFill>
                <a:latin typeface="Tahoma Bold"/>
                <a:cs typeface="Tahoma Bold"/>
              </a:rPr>
              <a:t>Eosinophilic peritonitis:</a:t>
            </a: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 &gt;10% dialysate eosinophils, most cases immediately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	after catheter insertion</a:t>
            </a:r>
          </a:p>
          <a:p>
            <a:pPr>
              <a:lnSpc>
                <a:spcPts val="19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4" y="2603506"/>
            <a:ext cx="775532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CC0000"/>
                </a:solidFill>
                <a:latin typeface="Tahoma Bold"/>
                <a:cs typeface="Tahoma Bold"/>
              </a:rPr>
              <a:t>Chemical peritonitis:</a:t>
            </a: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 clinical symptoms similar to infectious peritonitis, but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35305" y="2844806"/>
            <a:ext cx="576279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usually without fever, culture negative, causative agent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3416307"/>
            <a:ext cx="668131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CC0000"/>
                </a:solidFill>
                <a:latin typeface="Tahoma Bold"/>
                <a:cs typeface="Tahoma Bold"/>
              </a:rPr>
              <a:t>Hemoperitoneum:</a:t>
            </a: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 Bloody dialysate, e.g. menstruation, ovulation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4706" y="3975106"/>
            <a:ext cx="732251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CC0000"/>
                </a:solidFill>
                <a:latin typeface="Tahoma Bold"/>
                <a:cs typeface="Tahoma Bold"/>
              </a:rPr>
              <a:t>Chylous ascites:</a:t>
            </a: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   cloudy-white, normale dialysate cell count or slightly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16201" y="4216406"/>
            <a:ext cx="668772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increased lymphocytes, increased triglycerides,negative cultures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4700" y="4775206"/>
            <a:ext cx="378148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CC0000"/>
                </a:solidFill>
                <a:latin typeface="Tahoma Bold"/>
                <a:cs typeface="Tahoma Bold"/>
              </a:rPr>
              <a:t>Cloudy dialysate due to pancreatitis: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46406" y="5067306"/>
            <a:ext cx="593111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negative cultures, dialysate amylase and lipase increased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4700" y="5613406"/>
            <a:ext cx="786753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753968" algn="l"/>
              </a:tabLst>
            </a:pPr>
            <a:r>
              <a:rPr lang="en-CA" sz="1600" b="1">
                <a:solidFill>
                  <a:srgbClr val="CC0000"/>
                </a:solidFill>
                <a:latin typeface="Tahoma Bold"/>
                <a:cs typeface="Tahoma Bold"/>
              </a:rPr>
              <a:t>Peritoneal carcinomatosis:</a:t>
            </a: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 negative cultures, positive cytology, occasionally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	symptoms of malignant disease</a:t>
            </a:r>
          </a:p>
          <a:p>
            <a:pPr>
              <a:lnSpc>
                <a:spcPts val="20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487" y="1437928"/>
            <a:ext cx="9134700" cy="518457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spcCol="0" rtlCol="0" anchor="ctr"/>
          <a:lstStyle/>
          <a:p>
            <a:pPr algn="ctr"/>
            <a:endParaRPr lang="en-US"/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03487" y="7001552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2" rIns="91368" bIns="45682" anchor="ctr"/>
          <a:lstStyle/>
          <a:p>
            <a:pPr algn="ctr" defTabSz="913628">
              <a:defRPr/>
            </a:pPr>
            <a:endParaRPr lang="en-US" sz="2500"/>
          </a:p>
        </p:txBody>
      </p:sp>
      <p:grpSp>
        <p:nvGrpSpPr>
          <p:cNvPr id="23" name="Group 2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8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9469" t="31659" r="8460" b="11765"/>
          <a:stretch/>
        </p:blipFill>
        <p:spPr>
          <a:xfrm>
            <a:off x="1306390" y="1764364"/>
            <a:ext cx="7620539" cy="405936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952500" y="889009"/>
            <a:ext cx="265777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b="1">
                <a:solidFill>
                  <a:srgbClr val="FFFFFF"/>
                </a:solidFill>
                <a:latin typeface="Arial Bold"/>
                <a:cs typeface="Arial Bold"/>
              </a:rPr>
              <a:t>Exit site infection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21006" y="1519543"/>
            <a:ext cx="1140857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300" b="1" dirty="0">
                <a:latin typeface="Arial Bold"/>
                <a:cs typeface="Arial Bold"/>
              </a:rPr>
              <a:t>Good Exit site</a:t>
            </a:r>
          </a:p>
          <a:p>
            <a:pPr>
              <a:lnSpc>
                <a:spcPts val="2300"/>
              </a:lnSpc>
            </a:pPr>
            <a:endParaRPr lang="en-CA" sz="1300" b="1" dirty="0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97549" y="1519541"/>
            <a:ext cx="1424749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300" b="1" dirty="0">
                <a:latin typeface="Arial Bold"/>
                <a:cs typeface="Arial Bold"/>
              </a:rPr>
              <a:t>Signs of Infection</a:t>
            </a:r>
          </a:p>
          <a:p>
            <a:pPr>
              <a:lnSpc>
                <a:spcPts val="2300"/>
              </a:lnSpc>
            </a:pPr>
            <a:endParaRPr lang="en-CA" sz="1300" b="1" dirty="0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55565" y="2419164"/>
            <a:ext cx="3478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 dirty="0">
                <a:solidFill>
                  <a:srgbClr val="003299"/>
                </a:solidFill>
                <a:latin typeface="Arial Bold"/>
                <a:cs typeface="Arial Bold"/>
              </a:rPr>
              <a:t>Clean</a:t>
            </a:r>
          </a:p>
          <a:p>
            <a:pPr>
              <a:lnSpc>
                <a:spcPts val="1379"/>
              </a:lnSpc>
            </a:pPr>
            <a:endParaRPr lang="en-CA" sz="1000" b="1" dirty="0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03738" y="2561964"/>
            <a:ext cx="3831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 dirty="0">
                <a:solidFill>
                  <a:srgbClr val="003299"/>
                </a:solidFill>
                <a:latin typeface="Arial Bold"/>
                <a:cs typeface="Arial Bold"/>
              </a:rPr>
              <a:t>Soiled</a:t>
            </a:r>
          </a:p>
          <a:p>
            <a:pPr>
              <a:lnSpc>
                <a:spcPts val="1379"/>
              </a:lnSpc>
            </a:pPr>
            <a:endParaRPr lang="en-CA" sz="1000" b="1" dirty="0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44459" y="3003363"/>
            <a:ext cx="2132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Dry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05330" y="3146163"/>
            <a:ext cx="2356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Wet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23758" y="3536764"/>
            <a:ext cx="10788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Normal skin color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14838" y="3679564"/>
            <a:ext cx="53219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Redness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52365" y="3981265"/>
            <a:ext cx="6892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No exudate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22734" y="4124065"/>
            <a:ext cx="10371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Purulent exudate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50934" y="4156278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 dirty="0">
                <a:solidFill>
                  <a:srgbClr val="003299"/>
                </a:solidFill>
                <a:latin typeface="Arial Bold"/>
                <a:cs typeface="Arial Bold"/>
              </a:rPr>
              <a:t>No crust</a:t>
            </a:r>
          </a:p>
          <a:p>
            <a:pPr>
              <a:lnSpc>
                <a:spcPts val="1379"/>
              </a:lnSpc>
            </a:pPr>
            <a:endParaRPr lang="en-CA" sz="1000" b="1" dirty="0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86236" y="4301864"/>
            <a:ext cx="9217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May have crust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92063" y="4514664"/>
            <a:ext cx="4696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No pain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44931" y="4657464"/>
            <a:ext cx="13256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May have Tenderness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95164" y="4705164"/>
            <a:ext cx="14587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No sign of Inflammation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10036" y="4847964"/>
            <a:ext cx="10595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000" b="1">
                <a:solidFill>
                  <a:srgbClr val="003299"/>
                </a:solidFill>
                <a:latin typeface="Arial Bold"/>
                <a:cs typeface="Arial Bold"/>
              </a:rPr>
              <a:t>and Inflammation</a:t>
            </a:r>
          </a:p>
          <a:p>
            <a:pPr>
              <a:lnSpc>
                <a:spcPts val="1379"/>
              </a:lnSpc>
            </a:pPr>
            <a:endParaRPr lang="en-CA" sz="1000" b="1">
              <a:solidFill>
                <a:srgbClr val="003299"/>
              </a:solidFill>
              <a:latin typeface="Arial Bold"/>
              <a:cs typeface="Arial Bold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1003307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700" dirty="0" err="1">
                <a:latin typeface="Arial"/>
                <a:cs typeface="Arial"/>
              </a:rPr>
              <a:t>Saleh</a:t>
            </a:r>
            <a:r>
              <a:rPr lang="en-CA" sz="700" dirty="0">
                <a:latin typeface="Arial"/>
                <a:cs typeface="Arial"/>
              </a:rPr>
              <a:t> Al </a:t>
            </a:r>
            <a:r>
              <a:rPr lang="en-CA" sz="700" dirty="0" err="1">
                <a:latin typeface="Arial"/>
                <a:cs typeface="Arial"/>
              </a:rPr>
              <a:t>Shurafa</a:t>
            </a:r>
            <a:r>
              <a:rPr lang="en-CA" sz="700" dirty="0">
                <a:latin typeface="Arial"/>
                <a:cs typeface="Arial"/>
              </a:rPr>
              <a:t> – QCH - KSA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3" cstate="print"/>
          <a:srcRect l="6473" t="19117" r="6749" b="10141"/>
          <a:stretch/>
        </p:blipFill>
        <p:spPr>
          <a:xfrm>
            <a:off x="1643936" y="5022369"/>
            <a:ext cx="2928872" cy="1900881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4" cstate="print"/>
          <a:srcRect l="10055" t="19444" r="7851" b="13012"/>
          <a:stretch/>
        </p:blipFill>
        <p:spPr>
          <a:xfrm>
            <a:off x="5733083" y="5091151"/>
            <a:ext cx="2740530" cy="17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5" name="Group 4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6" name="Rectangle 5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64420" t="26977" r="11913" b="23936"/>
          <a:stretch/>
        </p:blipFill>
        <p:spPr>
          <a:xfrm>
            <a:off x="6479632" y="2096817"/>
            <a:ext cx="2380593" cy="3815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825501"/>
            <a:ext cx="4979568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 Italic"/>
                <a:cs typeface="Arial Bold Italic"/>
              </a:rPr>
              <a:t>Definition of exit site and tunnel infection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720" y="1986455"/>
            <a:ext cx="5688632" cy="461664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marL="285650" indent="-2856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Purulent drainage from the exit site indicates presence of infection; erythema may or may not represent infection (evidence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650" indent="-285650">
              <a:buFont typeface="Arial" pitchFamily="34" charset="0"/>
              <a:buChar char="•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650" indent="-2856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Positive culture in  absence of abnormal appearance is indicative of colonization rather than infection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- Intensified exit-site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cleaning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is advised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(opinion)</a:t>
            </a:r>
          </a:p>
          <a:p>
            <a:pPr marL="285650" indent="-285650">
              <a:buFont typeface="Arial" pitchFamily="34" charset="0"/>
              <a:buChar char="•"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650" indent="-2856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Tunnel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infection usually occurs in the presence of exit-site infection, but rarely occurs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alone</a:t>
            </a:r>
          </a:p>
          <a:p>
            <a:pPr marL="285650" indent="-285650">
              <a:buFont typeface="Arial" pitchFamily="34" charset="0"/>
              <a:buChar char="•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650" indent="-285650">
              <a:buFont typeface="Arial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Although absence of exudate, pain whilst palpating the tunnel, can indicate Infection</a:t>
            </a:r>
          </a:p>
          <a:p>
            <a:pPr marL="285650" indent="-285650">
              <a:buFont typeface="Arial" pitchFamily="34" charset="0"/>
              <a:buChar char="•"/>
            </a:pPr>
            <a:endParaRPr lang="en-US" dirty="0"/>
          </a:p>
          <a:p>
            <a:pPr marL="285650" indent="-2856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8" name="Group 17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1907" b="12173"/>
          <a:stretch/>
        </p:blipFill>
        <p:spPr>
          <a:xfrm>
            <a:off x="0" y="1702681"/>
            <a:ext cx="10058400" cy="5123574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3149600" y="609606"/>
            <a:ext cx="375583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 dirty="0">
                <a:solidFill>
                  <a:srgbClr val="FFFFFF"/>
                </a:solidFill>
                <a:latin typeface="Arial Bold"/>
                <a:cs typeface="Arial Bold"/>
              </a:rPr>
              <a:t>Mild exit site infection</a:t>
            </a: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89305" y="1574800"/>
            <a:ext cx="3433184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1116816" algn="l"/>
              </a:tabLst>
            </a:pP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Culture: S. </a:t>
            </a:r>
            <a:r>
              <a:rPr lang="en-CA" sz="1600" b="1" dirty="0" err="1">
                <a:solidFill>
                  <a:srgbClr val="001F5F"/>
                </a:solidFill>
                <a:latin typeface="Arial Bold"/>
                <a:cs typeface="Arial Bold"/>
              </a:rPr>
              <a:t>aureus</a:t>
            </a: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 or P. </a:t>
            </a:r>
            <a:r>
              <a:rPr lang="en-CA" sz="1600" b="1" dirty="0" err="1">
                <a:solidFill>
                  <a:srgbClr val="001F5F"/>
                </a:solidFill>
                <a:latin typeface="Arial Bold"/>
                <a:cs typeface="Arial Bold"/>
              </a:rPr>
              <a:t>Aeruginosa</a:t>
            </a:r>
            <a:r>
              <a:rPr lang="en-CA" sz="16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	And is there</a:t>
            </a:r>
          </a:p>
          <a:p>
            <a:pPr>
              <a:lnSpc>
                <a:spcPts val="24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20906" y="2209807"/>
            <a:ext cx="580607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tunnel involvement (diagnosed by sonography or clinically)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01898" y="2921007"/>
            <a:ext cx="25006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no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0800" y="3721101"/>
            <a:ext cx="2547172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15749" algn="l"/>
              </a:tabLst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Intensified local treatment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	(e.g. antibiotic cream,</a:t>
            </a:r>
          </a:p>
          <a:p>
            <a:pPr>
              <a:lnSpc>
                <a:spcPts val="2305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4356107"/>
            <a:ext cx="414055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daily dressing changes, hypertonic saline)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2" y="5257807"/>
            <a:ext cx="270586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Improvement after 1 week ?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25605" y="5994406"/>
            <a:ext cx="255646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  <a:tabLst>
                <a:tab pos="2284396" algn="l"/>
              </a:tabLst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yes	no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0400" y="6667506"/>
            <a:ext cx="396102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Continue local therapy (at least 2 weeks)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54800" y="2971807"/>
            <a:ext cx="34144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yes</a:t>
            </a:r>
          </a:p>
          <a:p>
            <a:pPr>
              <a:lnSpc>
                <a:spcPts val="1725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19805" y="3797304"/>
            <a:ext cx="1712007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antibiotic therapy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(eg moxifloxacin,</a:t>
            </a:r>
          </a:p>
          <a:p>
            <a:pPr>
              <a:lnSpc>
                <a:spcPts val="2305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13400" y="4368806"/>
            <a:ext cx="2545569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63456" algn="l"/>
              </a:tabLst>
            </a:pP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levofloxacin, clindamycin,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1F5F"/>
                </a:solidFill>
                <a:latin typeface="Arial Bold"/>
                <a:cs typeface="Arial Bold"/>
              </a:rPr>
              <a:t>	fusidic acid, cefuroxime)</a:t>
            </a:r>
          </a:p>
          <a:p>
            <a:pPr>
              <a:lnSpc>
                <a:spcPts val="189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57192" y="1117601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21" name="Group 20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9" name="TextBox 2"/>
          <p:cNvSpPr txBox="1"/>
          <p:nvPr/>
        </p:nvSpPr>
        <p:spPr>
          <a:xfrm>
            <a:off x="952500" y="696888"/>
            <a:ext cx="5642570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 dirty="0">
                <a:solidFill>
                  <a:srgbClr val="FFFFFF"/>
                </a:solidFill>
                <a:latin typeface="Arial Bold"/>
                <a:cs typeface="Arial Bold"/>
              </a:rPr>
              <a:t>Prevention of Exit-site Infections Exit-site Care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68406" y="1784875"/>
            <a:ext cx="761266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 b="1" dirty="0">
                <a:solidFill>
                  <a:srgbClr val="003299"/>
                </a:solidFill>
                <a:latin typeface="Arial Bold"/>
                <a:cs typeface="Arial Bold"/>
              </a:rPr>
              <a:t>	Prevention of catheter infections (and thus peritonitis) is the primary goal of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038875"/>
            <a:ext cx="673742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exit-site care - the patient needs to understand how important this is.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8400" y="2356375"/>
            <a:ext cx="430085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	Catheter immobilization to prevent trauma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403" y="2673875"/>
            <a:ext cx="758861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 b="1" dirty="0">
                <a:solidFill>
                  <a:srgbClr val="003299"/>
                </a:solidFill>
                <a:latin typeface="Arial Bold"/>
                <a:cs typeface="Arial Bold"/>
              </a:rPr>
              <a:t>	Antibiotic protocols against S. </a:t>
            </a:r>
            <a:r>
              <a:rPr lang="en-CA" sz="1600" b="1" dirty="0" err="1">
                <a:solidFill>
                  <a:srgbClr val="003299"/>
                </a:solidFill>
                <a:latin typeface="Arial Bold"/>
                <a:cs typeface="Arial Bold"/>
              </a:rPr>
              <a:t>aureus</a:t>
            </a:r>
            <a:r>
              <a:rPr lang="en-CA" sz="1600" b="1" dirty="0">
                <a:solidFill>
                  <a:srgbClr val="003299"/>
                </a:solidFill>
                <a:latin typeface="Arial Bold"/>
                <a:cs typeface="Arial Bold"/>
              </a:rPr>
              <a:t> are effective in reducing the risk of S.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2915174"/>
            <a:ext cx="362759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 dirty="0" err="1">
                <a:solidFill>
                  <a:srgbClr val="003299"/>
                </a:solidFill>
                <a:latin typeface="Arial Bold"/>
                <a:cs typeface="Arial Bold"/>
              </a:rPr>
              <a:t>aureus</a:t>
            </a:r>
            <a:r>
              <a:rPr lang="en-CA" sz="1600" b="1" dirty="0">
                <a:solidFill>
                  <a:srgbClr val="003299"/>
                </a:solidFill>
                <a:latin typeface="Arial Bold"/>
                <a:cs typeface="Arial Bold"/>
              </a:rPr>
              <a:t> catheter infections (evidence)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68406" y="3232674"/>
            <a:ext cx="795089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	Until healing complete (6 weeks): dressing changes by dialysis nurse or trained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6200" y="3486674"/>
            <a:ext cx="471603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patient using sterile technique, exit-site kept dry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68400" y="3804174"/>
            <a:ext cx="328455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	Routine exit-site care by patient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6200" y="4121674"/>
            <a:ext cx="41024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 b="1" dirty="0">
                <a:solidFill>
                  <a:srgbClr val="003299"/>
                </a:solidFill>
                <a:latin typeface="Arial Bold"/>
                <a:cs typeface="Arial Bold"/>
              </a:rPr>
              <a:t> Antibacterial soap and water - once daily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46200" y="4439174"/>
            <a:ext cx="385201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 Hydrogen peroxide should be avoided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46202" y="4756674"/>
            <a:ext cx="7330533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 There is evidence for daily antibiotic prophylaxis with mupirocin cream or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gentamycin cream*</a:t>
            </a:r>
          </a:p>
          <a:p>
            <a:pPr>
              <a:lnSpc>
                <a:spcPts val="19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46207" y="5315475"/>
            <a:ext cx="7219925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 Patients can be screened for nasal Staph aureus carriage and then given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nasal prophylaxis*</a:t>
            </a:r>
          </a:p>
          <a:p>
            <a:pPr>
              <a:lnSpc>
                <a:spcPts val="19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62203" y="6629405"/>
            <a:ext cx="4969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b="1">
                <a:solidFill>
                  <a:srgbClr val="001F5F"/>
                </a:solidFill>
                <a:latin typeface="Arial Bold"/>
                <a:cs typeface="Arial Bold"/>
              </a:rPr>
              <a:t>*</a:t>
            </a:r>
          </a:p>
          <a:p>
            <a:pPr>
              <a:lnSpc>
                <a:spcPts val="1150"/>
              </a:lnSpc>
            </a:pPr>
            <a:endParaRPr lang="en-CA" sz="1000" b="1">
              <a:solidFill>
                <a:srgbClr val="001F5F"/>
              </a:solidFill>
              <a:latin typeface="Arial Bold"/>
              <a:cs typeface="Arial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19406" y="6629405"/>
            <a:ext cx="450924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b="1">
                <a:solidFill>
                  <a:srgbClr val="001F5F"/>
                </a:solidFill>
                <a:latin typeface="Arial Bold"/>
                <a:cs typeface="Arial Bold"/>
              </a:rPr>
              <a:t>2011 ISPD position statement on reducing the risk of PD related infections</a:t>
            </a:r>
          </a:p>
          <a:p>
            <a:pPr>
              <a:lnSpc>
                <a:spcPts val="1150"/>
              </a:lnSpc>
            </a:pPr>
            <a:endParaRPr lang="en-CA" sz="1000" b="1">
              <a:solidFill>
                <a:srgbClr val="001F5F"/>
              </a:solidFill>
              <a:latin typeface="Arial Bold"/>
              <a:cs typeface="Arial Bold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522" y="334916"/>
            <a:ext cx="10059518" cy="939143"/>
            <a:chOff x="382588" y="2477933"/>
            <a:chExt cx="2444750" cy="16410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11" y="132183"/>
            <a:ext cx="9052560" cy="1295400"/>
          </a:xfrm>
        </p:spPr>
        <p:txBody>
          <a:bodyPr>
            <a:normAutofit/>
          </a:bodyPr>
          <a:lstStyle/>
          <a:p>
            <a:r>
              <a:rPr lang="en-US" sz="5300" dirty="0">
                <a:solidFill>
                  <a:schemeClr val="bg1"/>
                </a:solidFill>
                <a:latin typeface="Arial body"/>
              </a:rPr>
              <a:t>Complications</a:t>
            </a:r>
            <a:endParaRPr lang="ar-SA" sz="6000" dirty="0">
              <a:solidFill>
                <a:schemeClr val="bg1"/>
              </a:solidFill>
              <a:latin typeface="Arial body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718648" y="1845974"/>
            <a:ext cx="2360309" cy="164313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11" tIns="50906" rIns="101811" bIns="50906"/>
          <a:lstStyle/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r>
              <a:rPr lang="en-US" sz="2700" b="1" dirty="0">
                <a:solidFill>
                  <a:srgbClr val="FFFFFF">
                    <a:lumMod val="95000"/>
                  </a:srgbClr>
                </a:solidFill>
              </a:rPr>
              <a:t>Infection</a:t>
            </a:r>
            <a:endParaRPr lang="ar-SA" sz="27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119436" y="1845974"/>
            <a:ext cx="2296516" cy="164313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11" tIns="50906" rIns="101811" bIns="50906"/>
          <a:lstStyle/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r>
              <a:rPr lang="en-US" sz="2700" b="1" dirty="0">
                <a:solidFill>
                  <a:srgbClr val="FFFFFF">
                    <a:lumMod val="95000"/>
                  </a:srgbClr>
                </a:solidFill>
              </a:rPr>
              <a:t>Metabolic</a:t>
            </a:r>
            <a:endParaRPr lang="ar-SA" sz="27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841071" y="3478156"/>
            <a:ext cx="2487893" cy="1577405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11" tIns="50906" rIns="101811" bIns="50906"/>
          <a:lstStyle/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r>
              <a:rPr lang="en-US" sz="2700" b="1" dirty="0">
                <a:solidFill>
                  <a:srgbClr val="FFFFFF">
                    <a:lumMod val="95000"/>
                  </a:srgbClr>
                </a:solidFill>
              </a:rPr>
              <a:t>Mechanical</a:t>
            </a:r>
            <a:endParaRPr lang="ar-SA" sz="27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31135" y="4891321"/>
            <a:ext cx="2487893" cy="1673673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11" tIns="50906" rIns="101811" bIns="50906"/>
          <a:lstStyle/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r>
              <a:rPr lang="en-US" sz="2700" b="1" dirty="0">
                <a:solidFill>
                  <a:srgbClr val="FFFFFF">
                    <a:lumMod val="95000"/>
                  </a:srgbClr>
                </a:solidFill>
              </a:rPr>
              <a:t>Respiratory</a:t>
            </a:r>
            <a:endParaRPr lang="ar-SA" sz="27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119436" y="4891321"/>
            <a:ext cx="2296516" cy="1673673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11" tIns="50906" rIns="101811" bIns="50906"/>
          <a:lstStyle/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endParaRPr lang="en-US" sz="2200" b="1" dirty="0">
              <a:solidFill>
                <a:srgbClr val="000000"/>
              </a:solidFill>
            </a:endParaRPr>
          </a:p>
          <a:p>
            <a:pPr algn="ctr" defTabSz="509056"/>
            <a:r>
              <a:rPr lang="en-US" sz="2700" b="1" dirty="0">
                <a:solidFill>
                  <a:srgbClr val="FFFFFF">
                    <a:lumMod val="95000"/>
                  </a:srgbClr>
                </a:solidFill>
              </a:rPr>
              <a:t>Nutrition</a:t>
            </a:r>
            <a:endParaRPr lang="ar-SA" sz="27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003306" y="733271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6206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487" y="7073560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9" name="Group 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38558" t="10548" r="18495" b="9939"/>
          <a:stretch/>
        </p:blipFill>
        <p:spPr>
          <a:xfrm>
            <a:off x="4592156" y="1552702"/>
            <a:ext cx="3239112" cy="463405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30299" y="1727206"/>
            <a:ext cx="2508700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  <a:tabLst>
                <a:tab pos="1015288" algn="l"/>
              </a:tabLst>
            </a:pPr>
            <a:r>
              <a:rPr lang="en-CA" sz="4000" b="1">
                <a:solidFill>
                  <a:srgbClr val="001F5F"/>
                </a:solidFill>
                <a:latin typeface="Arial Bold"/>
                <a:cs typeface="Arial Bold"/>
              </a:rPr>
              <a:t>Peritonitis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 b="1">
                <a:solidFill>
                  <a:srgbClr val="001F5F"/>
                </a:solidFill>
                <a:latin typeface="Arial Bold"/>
                <a:cs typeface="Arial Bold"/>
              </a:rPr>
              <a:t>	in</a:t>
            </a:r>
          </a:p>
          <a:p>
            <a:pPr>
              <a:lnSpc>
                <a:spcPts val="480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946407"/>
            <a:ext cx="2450992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4000" b="1">
                <a:solidFill>
                  <a:srgbClr val="001F5F"/>
                </a:solidFill>
                <a:latin typeface="Arial Bold"/>
                <a:cs typeface="Arial Bold"/>
              </a:rPr>
              <a:t>peritoneal</a:t>
            </a:r>
            <a:r>
              <a:rPr lang="en-CA" sz="4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>
                <a:solidFill>
                  <a:srgbClr val="000000"/>
                </a:solidFill>
                <a:latin typeface="Times New Roman"/>
              </a:rPr>
            </a:br>
            <a:r>
              <a:rPr lang="en-CA" sz="4000" b="1">
                <a:solidFill>
                  <a:srgbClr val="001F5F"/>
                </a:solidFill>
                <a:latin typeface="Arial Bold"/>
                <a:cs typeface="Arial Bold"/>
              </a:rPr>
              <a:t>dialysis</a:t>
            </a:r>
          </a:p>
          <a:p>
            <a:pPr>
              <a:lnSpc>
                <a:spcPts val="480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7006" y="4178300"/>
            <a:ext cx="1966885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95"/>
              </a:lnSpc>
            </a:pPr>
            <a:r>
              <a:rPr lang="en-CA" sz="4000" b="1">
                <a:solidFill>
                  <a:srgbClr val="001F5F"/>
                </a:solidFill>
                <a:latin typeface="Arial Bold"/>
                <a:cs typeface="Arial Bold"/>
              </a:rPr>
              <a:t>patients</a:t>
            </a:r>
          </a:p>
          <a:p>
            <a:pPr>
              <a:lnSpc>
                <a:spcPts val="4595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9300" y="6339983"/>
            <a:ext cx="681757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the incidence of peritonitis </a:t>
            </a:r>
            <a:r>
              <a:rPr lang="en-CA" sz="1600" b="1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cs typeface="Arial Bold"/>
              </a:rPr>
              <a:t>has decreased during the last years, it still</a:t>
            </a:r>
          </a:p>
          <a:p>
            <a:pPr>
              <a:lnSpc>
                <a:spcPts val="207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9306" y="6606682"/>
            <a:ext cx="7101303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remains an important </a:t>
            </a:r>
            <a:r>
              <a:rPr lang="en-CA" sz="1600" b="1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  <a:cs typeface="Arial Bold"/>
              </a:rPr>
              <a:t>complication, often leading to technical failure and</a:t>
            </a:r>
            <a:r>
              <a:rPr lang="en-CA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en-CA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en-CA" sz="1600" b="1" dirty="0">
                <a:solidFill>
                  <a:srgbClr val="001F5F"/>
                </a:solidFill>
                <a:latin typeface="Arial Bold"/>
                <a:cs typeface="Arial Bold"/>
              </a:rPr>
              <a:t>transfer to hemodialysis.</a:t>
            </a:r>
          </a:p>
          <a:p>
            <a:pPr>
              <a:lnSpc>
                <a:spcPts val="210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003306" y="7198567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9" name="Group 1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7974" r="6936" b="11765"/>
          <a:stretch/>
        </p:blipFill>
        <p:spPr>
          <a:xfrm>
            <a:off x="697629" y="1315059"/>
            <a:ext cx="9360773" cy="54610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028702" y="1397000"/>
            <a:ext cx="5818901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 dirty="0">
                <a:solidFill>
                  <a:srgbClr val="003299"/>
                </a:solidFill>
                <a:latin typeface="Arial"/>
                <a:cs typeface="Arial"/>
              </a:rPr>
              <a:t>Peritonitis or peritoneal infection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5" y="2184407"/>
            <a:ext cx="80791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 smtClean="0">
                <a:solidFill>
                  <a:srgbClr val="003299"/>
                </a:solidFill>
                <a:latin typeface="Arial Bold"/>
                <a:cs typeface="Arial Bold"/>
              </a:rPr>
              <a:t>Criteria</a:t>
            </a:r>
            <a:endParaRPr lang="en-CA" b="1" dirty="0">
              <a:solidFill>
                <a:srgbClr val="003299"/>
              </a:solidFill>
              <a:latin typeface="Arial Bold"/>
              <a:cs typeface="Arial Bold"/>
            </a:endParaRP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2540007"/>
            <a:ext cx="18274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0">
                <a:solidFill>
                  <a:srgbClr val="003299"/>
                </a:solidFill>
                <a:latin typeface="Arial"/>
                <a:cs typeface="Arial"/>
              </a:rPr>
              <a:t>1.</a:t>
            </a:r>
          </a:p>
          <a:p>
            <a:pPr>
              <a:lnSpc>
                <a:spcPts val="2300"/>
              </a:lnSpc>
            </a:pPr>
            <a:endParaRPr lang="en-CA" sz="17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6" y="2501905"/>
            <a:ext cx="5346407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Signs and symptoms (fever, nausea, abdominal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8" y="2806706"/>
            <a:ext cx="166712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pain, vomiting)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3213106"/>
            <a:ext cx="18274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0">
                <a:solidFill>
                  <a:srgbClr val="003299"/>
                </a:solidFill>
                <a:latin typeface="Arial"/>
                <a:cs typeface="Arial"/>
              </a:rPr>
              <a:t>2.</a:t>
            </a:r>
          </a:p>
          <a:p>
            <a:pPr>
              <a:lnSpc>
                <a:spcPts val="2300"/>
              </a:lnSpc>
            </a:pPr>
            <a:endParaRPr lang="en-CA" sz="17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699" y="3175005"/>
            <a:ext cx="134171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Cloudy fluid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3" y="4674715"/>
            <a:ext cx="7348955" cy="15260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039" indent="-457039">
              <a:lnSpc>
                <a:spcPts val="2300"/>
              </a:lnSpc>
              <a:buFont typeface="+mj-lt"/>
              <a:buAutoNum type="arabicPeriod" startAt="4"/>
            </a:pP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Identification of organism </a:t>
            </a:r>
            <a:r>
              <a:rPr lang="en-CA" sz="2000" b="1" dirty="0">
                <a:solidFill>
                  <a:srgbClr val="003299"/>
                </a:solidFill>
                <a:latin typeface="Arial Bold"/>
                <a:cs typeface="Arial Bold"/>
              </a:rPr>
              <a:t>Two of three</a:t>
            </a: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 required for diagnosis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3299"/>
              </a:solidFill>
              <a:latin typeface="Arial"/>
              <a:cs typeface="Arial"/>
            </a:endParaRPr>
          </a:p>
          <a:p>
            <a:pPr marL="342779" indent="-342779">
              <a:lnSpc>
                <a:spcPts val="2300"/>
              </a:lnSpc>
              <a:buFont typeface="+mj-lt"/>
              <a:buAutoNum type="arabicPeriod" startAt="4"/>
            </a:pPr>
            <a:endParaRPr lang="en-CA" sz="1700" dirty="0">
              <a:solidFill>
                <a:srgbClr val="003299"/>
              </a:solidFill>
              <a:latin typeface="Arial"/>
              <a:cs typeface="Arial"/>
            </a:endParaRPr>
          </a:p>
          <a:p>
            <a:pPr marL="342779" indent="-342779">
              <a:lnSpc>
                <a:spcPts val="2300"/>
              </a:lnSpc>
              <a:buFont typeface="+mj-lt"/>
              <a:buAutoNum type="arabicPeriod" startAt="4"/>
            </a:pPr>
            <a:endParaRPr lang="en-CA" sz="1700" b="1" dirty="0">
              <a:solidFill>
                <a:srgbClr val="003299"/>
              </a:solidFill>
              <a:latin typeface="Arial"/>
              <a:cs typeface="Arial"/>
            </a:endParaRPr>
          </a:p>
          <a:p>
            <a:pPr>
              <a:lnSpc>
                <a:spcPts val="2300"/>
              </a:lnSpc>
            </a:pPr>
            <a:endParaRPr lang="en-CA" sz="1700" dirty="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6503" y="3610943"/>
            <a:ext cx="9020339" cy="95923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3.    WBC count &gt;100/mm</a:t>
            </a:r>
            <a:r>
              <a:rPr lang="en-CA" sz="1300" dirty="0">
                <a:solidFill>
                  <a:srgbClr val="003299"/>
                </a:solidFill>
                <a:latin typeface="Arial"/>
                <a:cs typeface="Arial"/>
              </a:rPr>
              <a:t>3</a:t>
            </a: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 , of which 50% are poly-</a:t>
            </a:r>
            <a:r>
              <a:rPr lang="en-CA" sz="2000" dirty="0" err="1">
                <a:solidFill>
                  <a:srgbClr val="003299"/>
                </a:solidFill>
                <a:latin typeface="Arial"/>
                <a:cs typeface="Arial"/>
              </a:rPr>
              <a:t>morpho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nuclear neutrophils (PMN), is confirmation of microbial-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induced peritonitis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6500" y="5254356"/>
            <a:ext cx="28555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RELAPSING PERITONITIS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63701" y="5643367"/>
            <a:ext cx="5162952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Another episode that occurs within 4 weeks at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63707" y="5951299"/>
            <a:ext cx="5473293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completion of therapy of a prior episode, with the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same organism or 1 sterile episode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31906" y="6649122"/>
            <a:ext cx="189795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dirty="0">
                <a:solidFill>
                  <a:srgbClr val="003299"/>
                </a:solidFill>
                <a:latin typeface="Arial"/>
                <a:cs typeface="Arial"/>
              </a:rPr>
              <a:t>ISPD Recommendations 2010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rgbClr val="000000"/>
              </a:solidFill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1003306" y="705455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5" name="Group 14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3" name="TextBox 2"/>
          <p:cNvSpPr txBox="1"/>
          <p:nvPr/>
        </p:nvSpPr>
        <p:spPr>
          <a:xfrm>
            <a:off x="2755904" y="1409700"/>
            <a:ext cx="4591000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37"/>
              </a:lnSpc>
            </a:pPr>
            <a:r>
              <a:rPr lang="en-CA" sz="3600" b="1">
                <a:solidFill>
                  <a:srgbClr val="003299"/>
                </a:solidFill>
                <a:latin typeface="Arial Bold"/>
                <a:cs typeface="Arial Bold"/>
              </a:rPr>
              <a:t>Peritonitis Diagnosis</a:t>
            </a:r>
          </a:p>
          <a:p>
            <a:pPr>
              <a:lnSpc>
                <a:spcPts val="4137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81206" y="2349506"/>
            <a:ext cx="538609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Cloudy fluid </a:t>
            </a:r>
            <a:r>
              <a:rPr lang="en-CA" sz="2000">
                <a:solidFill>
                  <a:srgbClr val="001DCA"/>
                </a:solidFill>
                <a:latin typeface="Arial"/>
                <a:cs typeface="Arial"/>
              </a:rPr>
              <a:t>and/or </a:t>
            </a: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abdominal pain </a:t>
            </a:r>
            <a:r>
              <a:rPr lang="en-CA" sz="2000">
                <a:solidFill>
                  <a:srgbClr val="001DCA"/>
                </a:solidFill>
                <a:latin typeface="Arial"/>
                <a:cs typeface="Arial"/>
              </a:rPr>
              <a:t>and/or</a:t>
            </a: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 fever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81200" y="2717806"/>
            <a:ext cx="577901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Dialysate effluent should be obtained for laboratory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81200" y="3022606"/>
            <a:ext cx="117019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evaluation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6" y="4699002"/>
            <a:ext cx="1579920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003299"/>
                </a:solidFill>
                <a:latin typeface="Arial Bold"/>
                <a:cs typeface="Arial Bold"/>
              </a:rPr>
              <a:t>Confirmation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57600" y="3022600"/>
            <a:ext cx="2198205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(&gt;4 hrs’ dwell time):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48206" y="3378207"/>
            <a:ext cx="74379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00FF"/>
                </a:solidFill>
                <a:latin typeface="Arial"/>
                <a:cs typeface="Arial"/>
              </a:rPr>
              <a:t>Culture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95704" y="3657605"/>
            <a:ext cx="2688879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97"/>
              </a:lnSpc>
              <a:tabLst>
                <a:tab pos="748777" algn="l"/>
              </a:tabLst>
            </a:pPr>
            <a:r>
              <a:rPr lang="en-CA">
                <a:solidFill>
                  <a:srgbClr val="0000FF"/>
                </a:solidFill>
                <a:latin typeface="Arial"/>
                <a:cs typeface="Arial"/>
              </a:rPr>
              <a:t>Cell count, with differential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FF"/>
                </a:solidFill>
                <a:latin typeface="Arial"/>
                <a:cs typeface="Arial"/>
              </a:rPr>
              <a:t>	Gram Stain</a:t>
            </a:r>
          </a:p>
          <a:p>
            <a:pPr>
              <a:lnSpc>
                <a:spcPts val="2587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1200" y="5054603"/>
            <a:ext cx="6178614" cy="12789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WBC count &gt;100/mm</a:t>
            </a:r>
            <a:r>
              <a:rPr lang="en-CA" sz="1300" dirty="0">
                <a:solidFill>
                  <a:srgbClr val="003299"/>
                </a:solidFill>
                <a:latin typeface="Arial"/>
                <a:cs typeface="Arial"/>
              </a:rPr>
              <a:t>3</a:t>
            </a: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 , of which 50% are poly-</a:t>
            </a:r>
            <a:r>
              <a:rPr lang="en-CA" sz="2000" dirty="0" err="1">
                <a:solidFill>
                  <a:srgbClr val="003299"/>
                </a:solidFill>
                <a:latin typeface="Arial"/>
                <a:cs typeface="Arial"/>
              </a:rPr>
              <a:t>morpho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nuclear neutrophils (PMN), is confirmation of microbial-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3299"/>
                </a:solidFill>
                <a:latin typeface="Arial"/>
                <a:cs typeface="Arial"/>
              </a:rPr>
              <a:t>induced peritonitis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14913" y="6668126"/>
            <a:ext cx="135934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dirty="0">
                <a:solidFill>
                  <a:srgbClr val="003299"/>
                </a:solidFill>
                <a:latin typeface="Arial"/>
                <a:cs typeface="Arial"/>
              </a:rPr>
              <a:t>ISPD guidelines 2010</a:t>
            </a:r>
          </a:p>
          <a:p>
            <a:pPr>
              <a:lnSpc>
                <a:spcPts val="1265"/>
              </a:lnSpc>
            </a:pPr>
            <a:endParaRPr lang="en-CA" sz="1100" dirty="0">
              <a:solidFill>
                <a:srgbClr val="000000"/>
              </a:solidFill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80033" y="7163420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sp>
        <p:nvSpPr>
          <p:cNvPr id="53" name="TextBox 6"/>
          <p:cNvSpPr txBox="1"/>
          <p:nvPr/>
        </p:nvSpPr>
        <p:spPr>
          <a:xfrm>
            <a:off x="1079846" y="7261169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92696" y="269057"/>
            <a:ext cx="9145016" cy="828656"/>
            <a:chOff x="382588" y="2477933"/>
            <a:chExt cx="2444750" cy="164108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30539306"/>
              </p:ext>
            </p:extLst>
          </p:nvPr>
        </p:nvGraphicFramePr>
        <p:xfrm>
          <a:off x="43691" y="1058802"/>
          <a:ext cx="5612736" cy="374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600183955"/>
              </p:ext>
            </p:extLst>
          </p:nvPr>
        </p:nvGraphicFramePr>
        <p:xfrm>
          <a:off x="4780226" y="3832920"/>
          <a:ext cx="5804555" cy="38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4"/>
          <p:cNvSpPr txBox="1"/>
          <p:nvPr/>
        </p:nvSpPr>
        <p:spPr>
          <a:xfrm>
            <a:off x="5347552" y="4345290"/>
            <a:ext cx="617755" cy="552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22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4560906" y="5041266"/>
            <a:ext cx="546200" cy="8284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4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100"/>
              </a:lnSpc>
            </a:pPr>
            <a:endParaRPr lang="en-CA" sz="1700" b="1" dirty="0">
              <a:solidFill>
                <a:srgbClr val="003299"/>
              </a:solidFill>
              <a:latin typeface="Arial Bold"/>
              <a:cs typeface="Arial Bold"/>
            </a:endParaRP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4525144" y="5382546"/>
            <a:ext cx="522106" cy="8284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3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100"/>
              </a:lnSpc>
            </a:pPr>
            <a:endParaRPr lang="en-CA" sz="1700" b="1" dirty="0">
              <a:solidFill>
                <a:srgbClr val="003299"/>
              </a:solidFill>
              <a:latin typeface="Arial Bold"/>
              <a:cs typeface="Arial Bold"/>
            </a:endParaRP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4587113" y="5670578"/>
            <a:ext cx="442091" cy="8284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1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100"/>
              </a:lnSpc>
            </a:pPr>
            <a:endParaRPr lang="en-CA" sz="1700" b="1" dirty="0">
              <a:solidFill>
                <a:srgbClr val="003299"/>
              </a:solidFill>
              <a:latin typeface="Arial Bold"/>
              <a:cs typeface="Arial Bold"/>
            </a:endParaRP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4978130" y="6314161"/>
            <a:ext cx="711789" cy="552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spc="-10" dirty="0">
                <a:solidFill>
                  <a:srgbClr val="003299"/>
                </a:solidFill>
                <a:latin typeface="Arial Bold"/>
                <a:cs typeface="Arial Bold"/>
              </a:rPr>
              <a:t>18</a:t>
            </a:r>
            <a:r>
              <a:rPr lang="en-CA" sz="1700" spc="-1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7224969" y="4453621"/>
            <a:ext cx="739544" cy="552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22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7964513" y="5297221"/>
            <a:ext cx="654887" cy="552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spc="-10" dirty="0">
                <a:solidFill>
                  <a:srgbClr val="003299"/>
                </a:solidFill>
                <a:latin typeface="Arial Bold"/>
                <a:cs typeface="Arial Bold"/>
              </a:rPr>
              <a:t>13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7612033" y="6209186"/>
            <a:ext cx="658027" cy="552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spc="-10" dirty="0">
                <a:solidFill>
                  <a:srgbClr val="003299"/>
                </a:solidFill>
                <a:latin typeface="Arial Bold"/>
                <a:cs typeface="Arial Bold"/>
              </a:rPr>
              <a:t>7</a:t>
            </a:r>
            <a:r>
              <a:rPr lang="en-CA" sz="1700" spc="-1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950309" y="6478491"/>
            <a:ext cx="549314" cy="461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8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1788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1585460" y="4056834"/>
            <a:ext cx="789194" cy="552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23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100298" y="6634591"/>
            <a:ext cx="549314" cy="461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700" b="1" dirty="0">
                <a:solidFill>
                  <a:srgbClr val="003299"/>
                </a:solidFill>
                <a:latin typeface="Arial Bold"/>
                <a:cs typeface="Arial Bold"/>
              </a:rPr>
              <a:t>2</a:t>
            </a:r>
            <a:r>
              <a:rPr lang="en-CA" sz="1700" dirty="0">
                <a:solidFill>
                  <a:srgbClr val="003299"/>
                </a:solidFill>
                <a:latin typeface="Arial"/>
                <a:cs typeface="Arial"/>
              </a:rPr>
              <a:t>%</a:t>
            </a:r>
          </a:p>
          <a:p>
            <a:pPr>
              <a:lnSpc>
                <a:spcPts val="1788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492696" y="623226"/>
            <a:ext cx="2990562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2000" b="1" dirty="0">
                <a:solidFill>
                  <a:schemeClr val="bg1"/>
                </a:solidFill>
                <a:latin typeface="Arial Bold"/>
                <a:cs typeface="Arial Bold"/>
              </a:rPr>
              <a:t>Sources of Peritonitis, %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9" name="TextBox 2"/>
          <p:cNvSpPr txBox="1"/>
          <p:nvPr/>
        </p:nvSpPr>
        <p:spPr>
          <a:xfrm>
            <a:off x="5371307" y="3563615"/>
            <a:ext cx="4471737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2000" b="1" dirty="0">
                <a:latin typeface="Arial Bold"/>
                <a:cs typeface="Arial Bold"/>
              </a:rPr>
              <a:t>Micro-Organisms Causing Peritonitis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20" name="Group 19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954" b="10948"/>
          <a:stretch/>
        </p:blipFill>
        <p:spPr>
          <a:xfrm>
            <a:off x="0" y="1473199"/>
            <a:ext cx="10058400" cy="5448301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495306" y="698183"/>
            <a:ext cx="9142887" cy="9011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  <a:tabLst>
                <a:tab pos="1827516" algn="l"/>
              </a:tabLst>
            </a:pPr>
            <a:r>
              <a:rPr lang="en-CA" sz="2900" b="1" dirty="0">
                <a:solidFill>
                  <a:srgbClr val="FFFFFF"/>
                </a:solidFill>
                <a:latin typeface="Arial Bold"/>
                <a:cs typeface="Arial Bold"/>
              </a:rPr>
              <a:t>Identification of germ / routes of</a:t>
            </a:r>
            <a:r>
              <a:rPr lang="en-CA" sz="29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900" b="1" dirty="0">
                <a:solidFill>
                  <a:srgbClr val="FFFFFF"/>
                </a:solidFill>
                <a:latin typeface="Arial Bold"/>
                <a:cs typeface="Arial Bold"/>
              </a:rPr>
              <a:t>contamination</a:t>
            </a:r>
          </a:p>
          <a:p>
            <a:pPr>
              <a:lnSpc>
                <a:spcPts val="350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3" y="1651007"/>
            <a:ext cx="286136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Staphylococci coagulase -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095507"/>
            <a:ext cx="2566408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Staphylococcus aureus</a:t>
            </a:r>
          </a:p>
          <a:p>
            <a:pPr>
              <a:lnSpc>
                <a:spcPts val="287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8" y="2641607"/>
            <a:ext cx="3156313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Pseudomonas-Xanthomonas</a:t>
            </a:r>
          </a:p>
          <a:p>
            <a:pPr>
              <a:lnSpc>
                <a:spcPts val="287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149607"/>
            <a:ext cx="2450992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Other Gram negatives</a:t>
            </a:r>
          </a:p>
          <a:p>
            <a:pPr>
              <a:lnSpc>
                <a:spcPts val="287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4152907"/>
            <a:ext cx="1578958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Enterococcus</a:t>
            </a:r>
          </a:p>
          <a:p>
            <a:pPr>
              <a:lnSpc>
                <a:spcPts val="287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4711706"/>
            <a:ext cx="1412246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Bacteroïdes</a:t>
            </a:r>
          </a:p>
          <a:p>
            <a:pPr>
              <a:lnSpc>
                <a:spcPts val="287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5270506"/>
            <a:ext cx="1681551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Multiple germs</a:t>
            </a:r>
          </a:p>
          <a:p>
            <a:pPr>
              <a:lnSpc>
                <a:spcPts val="287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5803906"/>
            <a:ext cx="745717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6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Yeast</a:t>
            </a:r>
          </a:p>
          <a:p>
            <a:pPr>
              <a:lnSpc>
                <a:spcPts val="287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6350005"/>
            <a:ext cx="1869101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0">
                <a:solidFill>
                  <a:srgbClr val="FF3200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Culture negative</a:t>
            </a:r>
          </a:p>
          <a:p>
            <a:pPr>
              <a:lnSpc>
                <a:spcPts val="3220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51806" y="2184407"/>
            <a:ext cx="70532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"/>
                <a:cs typeface="Arial Bold"/>
              </a:rPr>
              <a:t>Hands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62900" y="2451107"/>
            <a:ext cx="89768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"/>
                <a:cs typeface="Arial Bold"/>
              </a:rPr>
              <a:t>catheter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77206" y="3022606"/>
            <a:ext cx="63260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"/>
                <a:cs typeface="Arial Bold"/>
              </a:rPr>
              <a:t>Water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59702" y="3289308"/>
            <a:ext cx="12695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"/>
                <a:cs typeface="Arial Bold"/>
              </a:rPr>
              <a:t>Enviroment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99406" y="5080006"/>
            <a:ext cx="65402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"/>
                <a:cs typeface="Arial Bold"/>
              </a:rPr>
              <a:t>Colon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480306" y="6438907"/>
            <a:ext cx="12652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3200"/>
                </a:solidFill>
                <a:latin typeface="Arial Bold"/>
                <a:cs typeface="Arial Bold"/>
              </a:rPr>
              <a:t>Techniques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2" name="Group 11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1003306" y="736600"/>
            <a:ext cx="5406288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 Know the organisms - know how to prevent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5" y="1955802"/>
            <a:ext cx="793986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Touch contamination - training and connectology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4" y="2590800"/>
            <a:ext cx="794608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96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C arriage and colonization - the nose (more than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one nose in some cases)</a:t>
            </a:r>
          </a:p>
          <a:p>
            <a:pPr>
              <a:lnSpc>
                <a:spcPts val="3396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695701"/>
            <a:ext cx="5883021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Bowels - constipation to be avoided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343401"/>
            <a:ext cx="306923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Water - dry hands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5003801"/>
            <a:ext cx="632224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Care about systemic antibiotics (fungi)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487" y="7004625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4" name="Group 1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1003300" y="698503"/>
            <a:ext cx="3441968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Key factors about peritonitis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58906" y="2028657"/>
            <a:ext cx="473847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Needs urgent assessment and treatment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58908" y="2587457"/>
            <a:ext cx="509754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Culture of fluid - Needs to be done correctly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8904" y="3247857"/>
            <a:ext cx="70298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Immediately start antibiotics IP into bag and leave for 6 hours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58902" y="3895557"/>
            <a:ext cx="849591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Assess whether it can be managed at home or needs for patient admission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8906" y="4552010"/>
            <a:ext cx="472571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Treatment continues for at least 2 weeks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58906" y="5212410"/>
            <a:ext cx="616194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Antibiotics are changed according to what is growing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8906" y="5872810"/>
            <a:ext cx="264816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285650" indent="-285650">
              <a:lnSpc>
                <a:spcPts val="1840"/>
              </a:lnSpc>
              <a:buFont typeface="Arial" pitchFamily="34" charset="0"/>
              <a:buChar char="•"/>
            </a:pPr>
            <a:r>
              <a:rPr lang="en-CA" b="1" dirty="0">
                <a:solidFill>
                  <a:srgbClr val="003299"/>
                </a:solidFill>
                <a:latin typeface="Arial Bold"/>
                <a:cs typeface="Arial Bold"/>
              </a:rPr>
              <a:t>ISPD 2010 Guidelines</a:t>
            </a:r>
          </a:p>
          <a:p>
            <a:pPr>
              <a:lnSpc>
                <a:spcPts val="184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003306" y="710237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4" name="Group 1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1003300" y="774705"/>
            <a:ext cx="3470181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Initial intervention at PD Unit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1700" y="1917700"/>
            <a:ext cx="6534802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 In presence of cloudy effluent with pain and/or fever: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1700" y="2362200"/>
            <a:ext cx="6986208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 Consider 2 to 3 rapid exchanges to relieve discomfort as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necessary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1702" y="3124200"/>
            <a:ext cx="8157041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 Initiate empiric antibiotic therapy within one hour while waiting for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test results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1704" y="3886200"/>
            <a:ext cx="8213467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 In presence of very cloudy effluent or clot, add heparin 500 to 1000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U/L to new bag until effluent clears (usually 48 to 72 hours)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1706" y="4660905"/>
            <a:ext cx="4461157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 Initiate adequate pain management.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1700" y="5105404"/>
            <a:ext cx="7893674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 Assess the need for hospitalization or out patient management -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001F5F"/>
                </a:solidFill>
                <a:latin typeface="Arial Bold"/>
                <a:cs typeface="Arial Bold"/>
              </a:rPr>
              <a:t>many patients can and should be managed at hom</a:t>
            </a:r>
          </a:p>
          <a:p>
            <a:pPr>
              <a:lnSpc>
                <a:spcPts val="24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5" name="Group 14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3" name="TextBox 2"/>
          <p:cNvSpPr txBox="1"/>
          <p:nvPr/>
        </p:nvSpPr>
        <p:spPr>
          <a:xfrm>
            <a:off x="1003304" y="774705"/>
            <a:ext cx="2849498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Initial antibiotic therapy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1700" y="1917706"/>
            <a:ext cx="768479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Therapy is initiated immediately before causative organism is known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1700" y="2336806"/>
            <a:ext cx="7842916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Selection of antibiotics must be made in light of both the patient’s and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unit’s history of micro-organisms and sensitivities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1700" y="3048007"/>
            <a:ext cx="781303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Use both antibiotics even if gram stain sees gram positive or negative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1706" y="3327400"/>
            <a:ext cx="8236229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96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Commence anti-fungal therapy and remove catheter if fungus is observed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Continued treatment</a:t>
            </a:r>
          </a:p>
          <a:p>
            <a:pPr>
              <a:lnSpc>
                <a:spcPts val="3396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1702" y="4318006"/>
            <a:ext cx="8073749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Adapt treatment once organism identified and antibiotic-sensitivities are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known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1700" y="5029207"/>
            <a:ext cx="748384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At 72 hours - if there is no growth on culture then this is defined as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culture negative culture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1705" y="5727706"/>
            <a:ext cx="727442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 Catheter should be removed and/or changed if required clinically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87800" y="6642104"/>
            <a:ext cx="509113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b="1">
                <a:solidFill>
                  <a:srgbClr val="001F5F"/>
                </a:solidFill>
                <a:latin typeface="Arial Bold"/>
                <a:cs typeface="Arial Bold"/>
              </a:rPr>
              <a:t>Note:    ISPD Recommendations 2010-peritoneal dialysis - Related infections update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0" name="Group 9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8" name="TextBox 2"/>
          <p:cNvSpPr txBox="1"/>
          <p:nvPr/>
        </p:nvSpPr>
        <p:spPr>
          <a:xfrm>
            <a:off x="1003300" y="736607"/>
            <a:ext cx="25038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FFFFFF"/>
                </a:solidFill>
                <a:latin typeface="Arial Bold"/>
                <a:cs typeface="Arial Bold"/>
              </a:rPr>
              <a:t> ISPD Guidelines 2010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527300"/>
            <a:ext cx="7845096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5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 Generally much the same as previous guidelines from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ISPD</a:t>
            </a:r>
          </a:p>
          <a:p>
            <a:pPr>
              <a:lnSpc>
                <a:spcPts val="2899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505207"/>
            <a:ext cx="399308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 Still same knowledge gaps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1300" y="3886206"/>
            <a:ext cx="5910272" cy="18979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47"/>
              </a:lnSpc>
            </a:pP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How to treat culture negative peritonitis?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Should all patients be switched to CAPD?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What is the best antibiotic regime?</a:t>
            </a:r>
          </a:p>
          <a:p>
            <a:pPr>
              <a:lnSpc>
                <a:spcPts val="3747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22" y="334916"/>
            <a:ext cx="10059518" cy="939143"/>
            <a:chOff x="382588" y="2477933"/>
            <a:chExt cx="2444750" cy="16410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/>
          <a:stretch/>
        </p:blipFill>
        <p:spPr bwMode="auto">
          <a:xfrm>
            <a:off x="204664" y="1360209"/>
            <a:ext cx="5301963" cy="562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7661" y="58868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Frequency of Mechanical Complications of PD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984" y="6844269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doi</a:t>
            </a:r>
            <a:r>
              <a:rPr lang="en-US" sz="1000" dirty="0"/>
              <a:t>: 10.3349/ymj.2015.56.5.1359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1003306" y="733271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24218852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7" name="Group 6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5" name="TextBox 2"/>
          <p:cNvSpPr txBox="1"/>
          <p:nvPr/>
        </p:nvSpPr>
        <p:spPr>
          <a:xfrm>
            <a:off x="1003304" y="736607"/>
            <a:ext cx="442909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FFFFFF"/>
                </a:solidFill>
                <a:latin typeface="Arial Bold"/>
                <a:cs typeface="Arial Bold"/>
              </a:rPr>
              <a:t> ISPD 2010 - initial treatment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141" y="2013992"/>
            <a:ext cx="6796470" cy="1468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891137" y="3761019"/>
            <a:ext cx="3061576" cy="1305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640034" y="3770685"/>
            <a:ext cx="3061576" cy="1305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905138" y="5326360"/>
            <a:ext cx="6796469" cy="1468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137674" y="2013992"/>
            <a:ext cx="6331395" cy="1561831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Start intra peritoneal </a:t>
            </a: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antibiotics 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as soon as possible</a:t>
            </a:r>
          </a:p>
          <a:p>
            <a:pPr algn="ctr">
              <a:lnSpc>
                <a:spcPts val="2175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Allow to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 dwell </a:t>
            </a:r>
            <a:r>
              <a:rPr lang="en-US" sz="1600" b="1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at least 6 hours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00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Ensure gram</a:t>
            </a:r>
            <a:r>
              <a:rPr lang="en-US" sz="16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positive and gram-negative </a:t>
            </a: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coverage*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285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Base selection on </a:t>
            </a: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historical 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patient and center sensitivity patterns as available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6796" y="3814232"/>
            <a:ext cx="3595921" cy="951510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571299" indent="-66651" algn="ctr" defTabSz="914080" fontAlgn="base">
              <a:lnSpc>
                <a:spcPts val="2324"/>
              </a:lnSpc>
              <a:spcBef>
                <a:spcPct val="0"/>
              </a:spcBef>
              <a:spcAft>
                <a:spcPct val="0"/>
              </a:spcAft>
              <a:tabLst>
                <a:tab pos="2635913" algn="l"/>
              </a:tabLst>
            </a:pP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Gram-po</a:t>
            </a:r>
            <a:r>
              <a:rPr lang="en-US" sz="1600" b="1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sitive 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coverage: Either first</a:t>
            </a:r>
            <a:r>
              <a:rPr lang="en-US" sz="1600" b="1" dirty="0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generation cepha</a:t>
            </a:r>
            <a:r>
              <a:rPr lang="en-US" sz="1600" b="1" dirty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osporin o</a:t>
            </a:r>
            <a:r>
              <a:rPr lang="en-US" sz="1600" b="1" dirty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1600" b="1" dirty="0" err="1" smtClean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sz="1600" b="1" dirty="0" err="1">
                <a:solidFill>
                  <a:srgbClr val="01010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5207" y="3814232"/>
            <a:ext cx="3595921" cy="1272111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571299" indent="-66651" algn="ctr" defTabSz="914080" fontAlgn="base">
              <a:lnSpc>
                <a:spcPts val="2324"/>
              </a:lnSpc>
              <a:spcBef>
                <a:spcPct val="0"/>
              </a:spcBef>
              <a:spcAft>
                <a:spcPct val="0"/>
              </a:spcAft>
              <a:tabLst>
                <a:tab pos="2635913" algn="l"/>
              </a:tabLst>
            </a:pP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Gram-negative coverage:</a:t>
            </a:r>
          </a:p>
          <a:p>
            <a:pPr marL="571299" indent="-66651" algn="ctr" defTabSz="914080" fontAlgn="base">
              <a:lnSpc>
                <a:spcPts val="2324"/>
              </a:lnSpc>
              <a:spcBef>
                <a:spcPct val="0"/>
              </a:spcBef>
              <a:spcAft>
                <a:spcPct val="0"/>
              </a:spcAft>
              <a:tabLst>
                <a:tab pos="2635913" algn="l"/>
              </a:tabLst>
            </a:pPr>
            <a:r>
              <a:rPr lang="en-US" sz="1600" b="1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Either third-generation</a:t>
            </a:r>
            <a:endParaRPr lang="en-US" sz="1600" b="1" dirty="0">
              <a:solidFill>
                <a:srgbClr val="1A1A1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99" indent="-66651" algn="ctr" defTabSz="914080" fontAlgn="base">
              <a:lnSpc>
                <a:spcPts val="2324"/>
              </a:lnSpc>
              <a:spcBef>
                <a:spcPct val="0"/>
              </a:spcBef>
              <a:spcAft>
                <a:spcPct val="0"/>
              </a:spcAft>
              <a:tabLst>
                <a:tab pos="2635913" algn="l"/>
              </a:tabLst>
            </a:pPr>
            <a:r>
              <a:rPr lang="en-US" sz="1600" b="1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cephalosporin; </a:t>
            </a:r>
            <a:r>
              <a:rPr lang="en-US" sz="16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or aminoglycoside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04824" y="5732393"/>
            <a:ext cx="6331395" cy="916244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Determine and prescribe ongoing antibiotic treatment</a:t>
            </a:r>
          </a:p>
          <a:p>
            <a:pPr algn="ctr">
              <a:lnSpc>
                <a:spcPts val="2175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Ensure follow-up arrangements are </a:t>
            </a:r>
            <a:r>
              <a:rPr lang="en-US" sz="1600" b="1" dirty="0" smtClean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clear </a:t>
            </a: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or patient admitted</a:t>
            </a:r>
          </a:p>
          <a:p>
            <a:pPr algn="ctr">
              <a:lnSpc>
                <a:spcPts val="2175"/>
              </a:lnSpc>
            </a:pPr>
            <a:r>
              <a:rPr lang="en-US" sz="1600" b="1" dirty="0">
                <a:solidFill>
                  <a:srgbClr val="2D2D2D"/>
                </a:solidFill>
                <a:latin typeface="Times New Roman" pitchFamily="18" charset="0"/>
                <a:cs typeface="Times New Roman" pitchFamily="18" charset="0"/>
              </a:rPr>
              <a:t> Await sensitivity results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2" cstate="print"/>
          <a:srcRect l="8075" t="22061" r="78836" b="13600"/>
          <a:stretch/>
        </p:blipFill>
        <p:spPr>
          <a:xfrm>
            <a:off x="415636" y="1941984"/>
            <a:ext cx="1301196" cy="494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1" name="Group 10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0081" b="10954"/>
          <a:stretch/>
        </p:blipFill>
        <p:spPr>
          <a:xfrm>
            <a:off x="0" y="1560786"/>
            <a:ext cx="10058400" cy="5360276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349500" y="622308"/>
            <a:ext cx="411805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b="1">
                <a:solidFill>
                  <a:srgbClr val="FFFFFF"/>
                </a:solidFill>
                <a:latin typeface="Arial Bold"/>
                <a:cs typeface="Arial Bold"/>
              </a:rPr>
              <a:t>Treatment of PD-peritonitis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6" y="2057407"/>
            <a:ext cx="225632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dirty="0">
                <a:solidFill>
                  <a:srgbClr val="CC0000"/>
                </a:solidFill>
                <a:latin typeface="Arial"/>
                <a:cs typeface="Arial"/>
              </a:rPr>
              <a:t>•</a:t>
            </a:r>
            <a:r>
              <a:rPr lang="en-CA" sz="2500" b="1" dirty="0">
                <a:solidFill>
                  <a:srgbClr val="001F5F"/>
                </a:solidFill>
                <a:latin typeface="Arial Bold"/>
                <a:cs typeface="Arial Bold"/>
              </a:rPr>
              <a:t>   Assessment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743209"/>
            <a:ext cx="150361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001F5F"/>
                </a:solidFill>
                <a:latin typeface="Arial Bold"/>
                <a:cs typeface="Arial Bold"/>
              </a:rPr>
              <a:t>   Culture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7" y="3441707"/>
            <a:ext cx="478650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001F5F"/>
                </a:solidFill>
                <a:latin typeface="Arial Bold"/>
                <a:cs typeface="Arial Bold"/>
              </a:rPr>
              <a:t>   Antibiotic therapy - IP is best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6" y="4140208"/>
            <a:ext cx="619240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dirty="0">
                <a:solidFill>
                  <a:srgbClr val="CC0000"/>
                </a:solidFill>
                <a:latin typeface="Arial"/>
                <a:cs typeface="Arial"/>
              </a:rPr>
              <a:t>•</a:t>
            </a:r>
            <a:r>
              <a:rPr lang="en-CA" sz="2500" b="1" dirty="0">
                <a:solidFill>
                  <a:srgbClr val="001F5F"/>
                </a:solidFill>
                <a:latin typeface="Arial Bold"/>
                <a:cs typeface="Arial Bold"/>
              </a:rPr>
              <a:t>   </a:t>
            </a:r>
            <a:r>
              <a:rPr lang="en-CA" sz="2500" b="1" dirty="0" err="1">
                <a:solidFill>
                  <a:srgbClr val="001F5F"/>
                </a:solidFill>
                <a:latin typeface="Arial Bold"/>
                <a:cs typeface="Arial Bold"/>
              </a:rPr>
              <a:t>Intraperitoneal</a:t>
            </a:r>
            <a:r>
              <a:rPr lang="en-CA" sz="2500" b="1" dirty="0">
                <a:solidFill>
                  <a:srgbClr val="001F5F"/>
                </a:solidFill>
                <a:latin typeface="Arial Bold"/>
                <a:cs typeface="Arial Bold"/>
              </a:rPr>
              <a:t> heparin - can be useful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4838707"/>
            <a:ext cx="343453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001F5F"/>
                </a:solidFill>
                <a:latin typeface="Arial Bold"/>
                <a:cs typeface="Arial Bold"/>
              </a:rPr>
              <a:t>   Analgesic treatment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5524508"/>
            <a:ext cx="785721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</a:t>
            </a:r>
            <a:r>
              <a:rPr lang="en-CA" sz="2500" b="1">
                <a:solidFill>
                  <a:srgbClr val="001F5F"/>
                </a:solidFill>
                <a:latin typeface="Arial Bold"/>
                <a:cs typeface="Arial Bold"/>
              </a:rPr>
              <a:t>   Icodextrin and/or APD for ultrafiltration problems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0" name="Group 9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9067" b="11968"/>
          <a:stretch/>
        </p:blipFill>
        <p:spPr>
          <a:xfrm>
            <a:off x="0" y="1481964"/>
            <a:ext cx="10058400" cy="5360276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889000" y="825501"/>
            <a:ext cx="2144177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Fungal Peritonitis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1" y="2120905"/>
            <a:ext cx="8053487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456879" algn="l"/>
              </a:tabLst>
            </a:pP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Flucytosine - loading dose 2 g p.o., maintanance dose 1 g p.o. once a day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	AND</a:t>
            </a:r>
          </a:p>
          <a:p>
            <a:pPr>
              <a:lnSpc>
                <a:spcPts val="36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6" y="3213106"/>
            <a:ext cx="459100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Fluconazole - 200 mg p.o. / i.p. once a day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3" y="3683006"/>
            <a:ext cx="603049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Resistance - consider Itraconazole 100 mg twice a day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98706" y="4991107"/>
            <a:ext cx="18594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Remove catheter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98703" y="5537207"/>
            <a:ext cx="392415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1F5F"/>
                </a:solidFill>
                <a:latin typeface="Arial Bold"/>
                <a:cs typeface="Arial Bold"/>
              </a:rPr>
              <a:t>Continue Fluconazole for 4-6 weeks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2" name="Group 11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458" b="12170"/>
          <a:stretch/>
        </p:blipFill>
        <p:spPr>
          <a:xfrm>
            <a:off x="0" y="1434669"/>
            <a:ext cx="10058400" cy="539180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3300" y="736607"/>
            <a:ext cx="297408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b="1">
                <a:solidFill>
                  <a:srgbClr val="FFFFFF"/>
                </a:solidFill>
                <a:latin typeface="Arial Bold"/>
                <a:cs typeface="Arial Bold"/>
              </a:rPr>
              <a:t> Terminology of peritonitis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6" y="1955800"/>
            <a:ext cx="8496557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 Recurrent peritonitis:</a:t>
            </a: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 an episode occurs within 4 weeks of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completion of therapy of a prior episode (different organism)</a:t>
            </a:r>
          </a:p>
          <a:p>
            <a:pPr>
              <a:lnSpc>
                <a:spcPts val="310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6" y="3162300"/>
            <a:ext cx="8393323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 Relapsing peritonitis:</a:t>
            </a: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 an episode occurs within 4 weeks of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completion of therapy of a prior episode (same organism)</a:t>
            </a:r>
          </a:p>
          <a:p>
            <a:pPr>
              <a:lnSpc>
                <a:spcPts val="310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6" y="4368799"/>
            <a:ext cx="8194551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 Repeated peritonitis:</a:t>
            </a: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 an episode occurs  </a:t>
            </a:r>
            <a:r>
              <a:rPr lang="en-CA" sz="2500">
                <a:solidFill>
                  <a:srgbClr val="003299"/>
                </a:solidFill>
                <a:latin typeface="Arial Unicode MS"/>
                <a:cs typeface="Arial Unicode MS"/>
              </a:rPr>
              <a:t>≥</a:t>
            </a: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 4 weeks after</a:t>
            </a:r>
            <a:r>
              <a:rPr lang="en-CA" sz="25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/>
              </a:rPr>
            </a:b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completion of therapy of a prior episode (same organism)</a:t>
            </a:r>
          </a:p>
          <a:p>
            <a:pPr>
              <a:lnSpc>
                <a:spcPts val="310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1" y="5613408"/>
            <a:ext cx="809580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CC0000"/>
                </a:solidFill>
                <a:latin typeface="Arial"/>
                <a:cs typeface="Arial"/>
              </a:rPr>
              <a:t>• Refractory peritonitis:</a:t>
            </a: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 failure of the effluent to clear after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6019808"/>
            <a:ext cx="659635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5 days of antibiotic therapy (catheter removal!)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31300" y="7099302"/>
            <a:ext cx="14106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FFFFFF"/>
                </a:solidFill>
                <a:latin typeface="Arial"/>
                <a:cs typeface="Arial"/>
              </a:rPr>
              <a:t>38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3" name="Group 1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1003300" y="660400"/>
            <a:ext cx="3794628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Complications of PD Peritonitis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11306" y="2247900"/>
            <a:ext cx="5474703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 Temporary reduction of UF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1303" y="2781300"/>
            <a:ext cx="4595169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 Increased protein loss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1306" y="3327400"/>
            <a:ext cx="3482524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Catheter removal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11302" y="3860800"/>
            <a:ext cx="2235869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Adhesions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1306" y="4394201"/>
            <a:ext cx="3073791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3200" b="1" dirty="0">
                <a:solidFill>
                  <a:srgbClr val="003299"/>
                </a:solidFill>
                <a:latin typeface="Arial Bold"/>
                <a:cs typeface="Arial Bold"/>
              </a:rPr>
              <a:t> Transfer to HD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11300" y="4940300"/>
            <a:ext cx="1280158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Death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9" name="Group 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458" b="11765"/>
          <a:stretch/>
        </p:blipFill>
        <p:spPr>
          <a:xfrm>
            <a:off x="0" y="1434662"/>
            <a:ext cx="10058400" cy="542333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03306" y="736606"/>
            <a:ext cx="179856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 Regular audit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6" y="2489200"/>
            <a:ext cx="8186536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500" dirty="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500" dirty="0">
                <a:solidFill>
                  <a:srgbClr val="001F5F"/>
                </a:solidFill>
                <a:latin typeface="Arial"/>
                <a:cs typeface="Arial"/>
              </a:rPr>
              <a:t> Monthly examination - number of ESI, peritonitis and the</a:t>
            </a:r>
            <a:r>
              <a:rPr lang="en-CA" sz="25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500" dirty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CA" sz="2500" dirty="0">
                <a:solidFill>
                  <a:srgbClr val="001F5F"/>
                </a:solidFill>
                <a:latin typeface="Arial"/>
                <a:cs typeface="Arial"/>
              </a:rPr>
              <a:t>ESI and peritonitis rates (&lt; 1 in 24 patient months)</a:t>
            </a:r>
          </a:p>
          <a:p>
            <a:pPr>
              <a:lnSpc>
                <a:spcPts val="2899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6" y="4064008"/>
            <a:ext cx="671812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500">
                <a:solidFill>
                  <a:srgbClr val="001F5F"/>
                </a:solidFill>
                <a:latin typeface="Arial"/>
                <a:cs typeface="Arial"/>
              </a:rPr>
              <a:t> At least annual - culture negative rate (&lt; 20%)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4" name="Group 1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0284" b="14542"/>
          <a:stretch/>
        </p:blipFill>
        <p:spPr>
          <a:xfrm>
            <a:off x="0" y="1576552"/>
            <a:ext cx="10058400" cy="5065548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927100" y="1358901"/>
            <a:ext cx="6815168" cy="13516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96"/>
              </a:lnSpc>
              <a:tabLst>
                <a:tab pos="1370638" algn="l"/>
              </a:tabLst>
            </a:pP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Prevention of PD-related Infections</a:t>
            </a:r>
            <a:r>
              <a:rPr lang="en-CA" sz="3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0">
                <a:solidFill>
                  <a:srgbClr val="000000"/>
                </a:solidFill>
                <a:latin typeface="Times New Roman"/>
              </a:rPr>
            </a:b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	Connection Methods</a:t>
            </a:r>
          </a:p>
          <a:p>
            <a:pPr>
              <a:lnSpc>
                <a:spcPts val="3396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38306" y="2514607"/>
            <a:ext cx="65402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213D92"/>
                </a:solidFill>
                <a:latin typeface="Arial Bold"/>
                <a:cs typeface="Arial Bold"/>
              </a:rPr>
              <a:t>CAPD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03401" y="2882901"/>
            <a:ext cx="5064206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-</a:t>
            </a: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 Use double-bag system (flush before fill)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03405" y="3302006"/>
            <a:ext cx="7260013" cy="8720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97"/>
              </a:lnSpc>
              <a:tabLst>
                <a:tab pos="291895" algn="l"/>
              </a:tabLst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-</a:t>
            </a: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 Avoid  spiking  of  dialysis  bags  (assist  device  if  spiking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	required)</a:t>
            </a:r>
          </a:p>
          <a:p>
            <a:pPr>
              <a:lnSpc>
                <a:spcPts val="2197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3400" y="4000506"/>
            <a:ext cx="6968575" cy="9156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91895" algn="l"/>
              </a:tabLst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-</a:t>
            </a: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 Pay close attention to connection methodology (monitor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	infection rates)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25601" y="4699006"/>
            <a:ext cx="48731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213D92"/>
                </a:solidFill>
                <a:latin typeface="Arial Bold"/>
                <a:cs typeface="Arial Bold"/>
              </a:rPr>
              <a:t>APD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03401" y="5067306"/>
            <a:ext cx="7236596" cy="9156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91895" algn="l"/>
              </a:tabLst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-</a:t>
            </a: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 Consider training patients to use assist device if spiking is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213D92"/>
                </a:solidFill>
                <a:latin typeface="Arial Bold"/>
                <a:cs typeface="Arial Bold"/>
              </a:rPr>
              <a:t>	part of the system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8102" y="6527803"/>
            <a:ext cx="2245808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00">
                <a:solidFill>
                  <a:srgbClr val="003299"/>
                </a:solidFill>
                <a:latin typeface="Arial"/>
                <a:cs typeface="Arial"/>
              </a:rPr>
              <a:t>ISPD Recommendations 2005</a:t>
            </a:r>
          </a:p>
          <a:p>
            <a:pPr>
              <a:lnSpc>
                <a:spcPts val="1495"/>
              </a:lnSpc>
            </a:pPr>
            <a:endParaRPr lang="en-CA" sz="13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8100" y="6718300"/>
            <a:ext cx="170559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>
                <a:solidFill>
                  <a:srgbClr val="003299"/>
                </a:solidFill>
                <a:latin typeface="Arial Italic"/>
                <a:cs typeface="Arial Italic"/>
              </a:rPr>
              <a:t>Perit Dial Int</a:t>
            </a:r>
            <a:r>
              <a:rPr lang="en-CA" sz="900">
                <a:solidFill>
                  <a:srgbClr val="003299"/>
                </a:solidFill>
                <a:latin typeface="Arial"/>
                <a:cs typeface="Arial"/>
              </a:rPr>
              <a:t> 2005; 25(2) : 107-31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4" name="Group 1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2082803" y="1371604"/>
            <a:ext cx="6815168" cy="1482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96"/>
              </a:lnSpc>
              <a:tabLst>
                <a:tab pos="1472166" algn="l"/>
              </a:tabLst>
            </a:pP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Prevention of PD-related Infections</a:t>
            </a:r>
            <a:r>
              <a:rPr lang="en-CA" sz="3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0">
                <a:solidFill>
                  <a:srgbClr val="000000"/>
                </a:solidFill>
                <a:latin typeface="Times New Roman"/>
              </a:rPr>
            </a:br>
            <a:r>
              <a:rPr lang="en-CA" sz="3200" b="1">
                <a:solidFill>
                  <a:srgbClr val="003299"/>
                </a:solidFill>
                <a:latin typeface="Arial Bold"/>
                <a:cs typeface="Arial Bold"/>
              </a:rPr>
              <a:t>	Training Methods</a:t>
            </a:r>
          </a:p>
          <a:p>
            <a:pPr>
              <a:lnSpc>
                <a:spcPts val="3796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0100" y="2590800"/>
            <a:ext cx="7891904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 Training methods influence the risk of PD infections </a:t>
            </a:r>
            <a:r>
              <a:rPr lang="en-CA" sz="1600">
                <a:solidFill>
                  <a:srgbClr val="213D92"/>
                </a:solidFill>
                <a:latin typeface="Arial Italic"/>
                <a:cs typeface="Arial Italic"/>
              </a:rPr>
              <a:t>(evidence European</a:t>
            </a:r>
          </a:p>
          <a:p>
            <a:pPr>
              <a:lnSpc>
                <a:spcPts val="218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870208"/>
            <a:ext cx="154850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93"/>
              </a:lnSpc>
            </a:pPr>
            <a:r>
              <a:rPr lang="en-CA" sz="1600">
                <a:solidFill>
                  <a:srgbClr val="213D92"/>
                </a:solidFill>
                <a:latin typeface="Arial Italic"/>
                <a:cs typeface="Arial Italic"/>
              </a:rPr>
              <a:t>Guidelines 2005)</a:t>
            </a:r>
          </a:p>
          <a:p>
            <a:pPr>
              <a:lnSpc>
                <a:spcPts val="1593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0105" y="3340106"/>
            <a:ext cx="668356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 Teach aseptic technique with emphasis on hand washing: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4100" y="3746501"/>
            <a:ext cx="7278916" cy="8284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- If water is felt to have a high bacterial count, alcohol hand wash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should be encouraged (opinion)¹</a:t>
            </a:r>
          </a:p>
          <a:p>
            <a:pPr>
              <a:lnSpc>
                <a:spcPts val="21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102" y="4368807"/>
            <a:ext cx="668292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- Hands completely dried after washing using a clean towel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4106" y="4775203"/>
            <a:ext cx="7702250" cy="7848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- Clean location for exchanges with no animal hair,  dust-laden air, or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fan</a:t>
            </a:r>
          </a:p>
          <a:p>
            <a:pPr>
              <a:lnSpc>
                <a:spcPts val="20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5308" y="6190456"/>
            <a:ext cx="5291673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dirty="0">
                <a:solidFill>
                  <a:srgbClr val="003299"/>
                </a:solidFill>
                <a:latin typeface="Arial"/>
                <a:cs typeface="Arial"/>
              </a:rPr>
              <a:t>ISPD Recommendations 2005  </a:t>
            </a:r>
            <a:r>
              <a:rPr lang="en-CA" sz="1400" dirty="0" err="1">
                <a:solidFill>
                  <a:srgbClr val="003299"/>
                </a:solidFill>
                <a:latin typeface="Arial Italic"/>
                <a:cs typeface="Arial Italic"/>
              </a:rPr>
              <a:t>Perit</a:t>
            </a:r>
            <a:r>
              <a:rPr lang="en-CA" sz="1400" dirty="0">
                <a:solidFill>
                  <a:srgbClr val="003299"/>
                </a:solidFill>
                <a:latin typeface="Arial Italic"/>
                <a:cs typeface="Arial Italic"/>
              </a:rPr>
              <a:t> Dial </a:t>
            </a:r>
            <a:r>
              <a:rPr lang="en-CA" sz="1400" dirty="0" err="1">
                <a:solidFill>
                  <a:srgbClr val="003299"/>
                </a:solidFill>
                <a:latin typeface="Arial Italic"/>
                <a:cs typeface="Arial Italic"/>
              </a:rPr>
              <a:t>Int</a:t>
            </a:r>
            <a:r>
              <a:rPr lang="en-CA" sz="1400" dirty="0">
                <a:solidFill>
                  <a:srgbClr val="003299"/>
                </a:solidFill>
                <a:latin typeface="Arial"/>
                <a:cs typeface="Arial"/>
              </a:rPr>
              <a:t> 2005; 25(2) : 107-31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2902" y="6546058"/>
            <a:ext cx="555248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00">
                <a:solidFill>
                  <a:srgbClr val="003299"/>
                </a:solidFill>
                <a:latin typeface="Arial"/>
                <a:cs typeface="Arial"/>
              </a:rPr>
              <a:t>¹ </a:t>
            </a:r>
            <a:r>
              <a:rPr lang="en-CA" sz="1400" b="1">
                <a:solidFill>
                  <a:srgbClr val="003299"/>
                </a:solidFill>
                <a:latin typeface="Arial Bold"/>
                <a:cs typeface="Arial Bold"/>
              </a:rPr>
              <a:t>BMJ </a:t>
            </a:r>
            <a:r>
              <a:rPr lang="en-CA" sz="1400">
                <a:solidFill>
                  <a:srgbClr val="003299"/>
                </a:solidFill>
                <a:latin typeface="Arial"/>
                <a:cs typeface="Arial"/>
              </a:rPr>
              <a:t>VOLUME 325 17 AUGUST 2002: Infection Control Unit, Hôpital</a:t>
            </a:r>
            <a:r>
              <a:rPr lang="en-CA" sz="1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/>
              </a:rPr>
            </a:br>
            <a:r>
              <a:rPr lang="en-CA" sz="1400">
                <a:solidFill>
                  <a:srgbClr val="003299"/>
                </a:solidFill>
                <a:latin typeface="Arial"/>
                <a:cs typeface="Arial"/>
              </a:rPr>
              <a:t>Henri Mondor, Assistance PubliqueHôpitaux de Paris, Créteil,France</a:t>
            </a:r>
          </a:p>
          <a:p>
            <a:pPr>
              <a:lnSpc>
                <a:spcPts val="130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/>
          </a:p>
        </p:txBody>
      </p:sp>
      <p:grpSp>
        <p:nvGrpSpPr>
          <p:cNvPr id="13" name="Group 1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0752" b="11359"/>
          <a:stretch/>
        </p:blipFill>
        <p:spPr>
          <a:xfrm>
            <a:off x="0" y="1612906"/>
            <a:ext cx="10058400" cy="5276631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03306" y="736600"/>
            <a:ext cx="3367910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37"/>
              </a:lnSpc>
            </a:pPr>
            <a:r>
              <a:rPr lang="en-CA" sz="36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3600" b="1">
                <a:solidFill>
                  <a:srgbClr val="FFFFFF"/>
                </a:solidFill>
                <a:latin typeface="Arial Bold"/>
                <a:cs typeface="Arial Bold"/>
              </a:rPr>
              <a:t>Key messages</a:t>
            </a:r>
          </a:p>
          <a:p>
            <a:pPr>
              <a:lnSpc>
                <a:spcPts val="4137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2" y="1612900"/>
            <a:ext cx="7439537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Prevention of infectious problems is key - exit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site care and rigorous exchange technique</a:t>
            </a:r>
          </a:p>
          <a:p>
            <a:pPr>
              <a:lnSpc>
                <a:spcPts val="299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578104"/>
            <a:ext cx="728244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ESI needs prompt recognition and treatment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213100"/>
            <a:ext cx="738343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Peritonitis - requires urgent investigation with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right methods and initial  IP antibiotics</a:t>
            </a:r>
          </a:p>
          <a:p>
            <a:pPr>
              <a:lnSpc>
                <a:spcPts val="299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191004"/>
            <a:ext cx="793967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Once results of culture and sensitivity are known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6" y="4610106"/>
            <a:ext cx="7099700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48"/>
              </a:lnSpc>
            </a:pP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- change antibiotics and treat for full duration</a:t>
            </a:r>
          </a:p>
          <a:p>
            <a:pPr>
              <a:lnSpc>
                <a:spcPts val="2948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5207004"/>
            <a:ext cx="7796430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CA" sz="28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 Audit of ESI and peritonitis rates is a key quality</a:t>
            </a:r>
            <a:r>
              <a:rPr lang="en-CA" sz="2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>
                <a:solidFill>
                  <a:srgbClr val="000000"/>
                </a:solidFill>
                <a:latin typeface="Times New Roman"/>
              </a:rPr>
            </a:br>
            <a:r>
              <a:rPr lang="en-CA" sz="2800">
                <a:solidFill>
                  <a:srgbClr val="001F5F"/>
                </a:solidFill>
                <a:latin typeface="Arial"/>
                <a:cs typeface="Arial"/>
              </a:rPr>
              <a:t>indicator</a:t>
            </a:r>
          </a:p>
          <a:p>
            <a:pPr>
              <a:lnSpc>
                <a:spcPts val="2997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628" b="10947"/>
          <a:stretch/>
        </p:blipFill>
        <p:spPr>
          <a:xfrm>
            <a:off x="-33672" y="1149896"/>
            <a:ext cx="10058400" cy="5473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52500" y="1447807"/>
            <a:ext cx="4645502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95"/>
              </a:lnSpc>
            </a:pPr>
            <a:r>
              <a:rPr lang="en-CA" sz="2000" b="1">
                <a:solidFill>
                  <a:srgbClr val="003299"/>
                </a:solidFill>
                <a:latin typeface="Arial Bold"/>
                <a:cs typeface="Arial Bold"/>
              </a:rPr>
              <a:t>Peritoneal Membrane Changes During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 b="1">
                <a:solidFill>
                  <a:srgbClr val="003299"/>
                </a:solidFill>
                <a:latin typeface="Arial Bold"/>
                <a:cs typeface="Arial Bold"/>
              </a:rPr>
              <a:t>Chronic PD Therapy</a:t>
            </a:r>
          </a:p>
          <a:p>
            <a:pPr>
              <a:lnSpc>
                <a:spcPts val="4195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2" y="3009906"/>
            <a:ext cx="204543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b="1">
                <a:solidFill>
                  <a:srgbClr val="FFFFFF"/>
                </a:solidFill>
                <a:latin typeface="Arial Bold"/>
                <a:cs typeface="Arial Bold"/>
              </a:rPr>
              <a:t>1a</a:t>
            </a:r>
          </a:p>
          <a:p>
            <a:pPr>
              <a:lnSpc>
                <a:spcPts val="1610"/>
              </a:lnSpc>
            </a:pPr>
            <a:endParaRPr lang="en-CA" sz="1400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42302" y="3009906"/>
            <a:ext cx="215123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b="1">
                <a:solidFill>
                  <a:srgbClr val="FFFFFF"/>
                </a:solidFill>
                <a:latin typeface="Arial Bold"/>
                <a:cs typeface="Arial Bold"/>
              </a:rPr>
              <a:t>1b</a:t>
            </a:r>
          </a:p>
          <a:p>
            <a:pPr>
              <a:lnSpc>
                <a:spcPts val="1610"/>
              </a:lnSpc>
            </a:pPr>
            <a:endParaRPr lang="en-CA" sz="1400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15400" y="6921500"/>
            <a:ext cx="1282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CA" sz="900">
                <a:solidFill>
                  <a:srgbClr val="756964"/>
                </a:solidFill>
                <a:latin typeface="Arial"/>
                <a:cs typeface="Arial"/>
              </a:rPr>
              <a:t>17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43753" y="7001552"/>
            <a:ext cx="4394434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93"/>
              </a:lnSpc>
            </a:pPr>
            <a:r>
              <a:rPr lang="en-CA" sz="1400" dirty="0">
                <a:solidFill>
                  <a:srgbClr val="756964"/>
                </a:solidFill>
                <a:latin typeface="Arial"/>
                <a:cs typeface="Arial"/>
              </a:rPr>
              <a:t>Williams J, et al. </a:t>
            </a:r>
            <a:r>
              <a:rPr lang="en-CA" sz="1400" dirty="0">
                <a:solidFill>
                  <a:srgbClr val="756964"/>
                </a:solidFill>
                <a:latin typeface="Arial Italic"/>
                <a:cs typeface="Arial Italic"/>
              </a:rPr>
              <a:t>J Am </a:t>
            </a:r>
            <a:r>
              <a:rPr lang="en-CA" sz="1400" dirty="0" err="1">
                <a:solidFill>
                  <a:srgbClr val="756964"/>
                </a:solidFill>
                <a:latin typeface="Arial Italic"/>
                <a:cs typeface="Arial Italic"/>
              </a:rPr>
              <a:t>Soc</a:t>
            </a:r>
            <a:r>
              <a:rPr lang="en-CA" sz="1400" dirty="0">
                <a:solidFill>
                  <a:srgbClr val="756964"/>
                </a:solidFill>
                <a:latin typeface="Arial Italic"/>
                <a:cs typeface="Arial Italic"/>
              </a:rPr>
              <a:t> </a:t>
            </a:r>
            <a:r>
              <a:rPr lang="en-CA" sz="1400" dirty="0" err="1">
                <a:solidFill>
                  <a:srgbClr val="756964"/>
                </a:solidFill>
                <a:latin typeface="Arial Italic"/>
                <a:cs typeface="Arial Italic"/>
              </a:rPr>
              <a:t>Nephrol</a:t>
            </a:r>
            <a:r>
              <a:rPr lang="en-CA" sz="1400" dirty="0">
                <a:solidFill>
                  <a:srgbClr val="756964"/>
                </a:solidFill>
                <a:latin typeface="Arial"/>
                <a:cs typeface="Arial"/>
              </a:rPr>
              <a:t>. 2002;13:470-479.</a:t>
            </a:r>
          </a:p>
          <a:p>
            <a:pPr>
              <a:lnSpc>
                <a:spcPts val="1593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34031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22" y="334916"/>
            <a:ext cx="10059518" cy="939143"/>
            <a:chOff x="382588" y="2477933"/>
            <a:chExt cx="2444750" cy="16410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258" y="588689"/>
            <a:ext cx="1005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Incidence of Mechanical Complications in 0-5 Years of Age Group and ≥6 Years of </a:t>
            </a:r>
            <a:r>
              <a:rPr lang="en-US" sz="2000" b="1" dirty="0" smtClean="0">
                <a:solidFill>
                  <a:schemeClr val="bg1"/>
                </a:solidFill>
              </a:rPr>
              <a:t>Age Group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276672" y="1437928"/>
            <a:ext cx="7556500" cy="529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13984" y="6844269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doi</a:t>
            </a:r>
            <a:r>
              <a:rPr lang="en-US" sz="1000" dirty="0"/>
              <a:t>: 10.3349/ymj.2015.56.5.1359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1003306" y="733271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16634241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25864" t="32370" r="25132" b="26272"/>
          <a:stretch/>
        </p:blipFill>
        <p:spPr>
          <a:xfrm>
            <a:off x="492697" y="1524828"/>
            <a:ext cx="3527952" cy="2588286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52501" y="914403"/>
            <a:ext cx="6136295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GDPs - Glucose degradation products in PD fluids.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5475" y="1644306"/>
            <a:ext cx="180453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 Are a family of molecules</a:t>
            </a:r>
          </a:p>
          <a:p>
            <a:pPr>
              <a:lnSpc>
                <a:spcPts val="184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5475" y="1931096"/>
            <a:ext cx="9442277" cy="7412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2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 Breakdown products of glucose which are eaten,</a:t>
            </a:r>
            <a:r>
              <a:rPr lang="en-CA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dirty="0">
                <a:solidFill>
                  <a:srgbClr val="000000"/>
                </a:solidFill>
                <a:latin typeface="Times New Roman"/>
              </a:rPr>
            </a:b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generated internally and formed from glucose</a:t>
            </a:r>
          </a:p>
          <a:p>
            <a:pPr>
              <a:lnSpc>
                <a:spcPts val="190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5472" y="2416427"/>
            <a:ext cx="265136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during heat sterilisation of PD solutions</a:t>
            </a:r>
          </a:p>
          <a:p>
            <a:pPr>
              <a:lnSpc>
                <a:spcPts val="184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5470" y="2662067"/>
            <a:ext cx="3371436" cy="7412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2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 Both glucose and GDPs form irreversible bonds</a:t>
            </a:r>
            <a:r>
              <a:rPr lang="en-CA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dirty="0">
                <a:solidFill>
                  <a:srgbClr val="000000"/>
                </a:solidFill>
                <a:latin typeface="Times New Roman"/>
              </a:rPr>
            </a:b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with proteins to form </a:t>
            </a:r>
            <a:r>
              <a:rPr lang="en-CA" sz="1200" dirty="0" err="1">
                <a:solidFill>
                  <a:srgbClr val="000000"/>
                </a:solidFill>
                <a:latin typeface="Arial"/>
                <a:cs typeface="Arial"/>
              </a:rPr>
              <a:t>glycation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 end products</a:t>
            </a:r>
          </a:p>
          <a:p>
            <a:pPr>
              <a:lnSpc>
                <a:spcPts val="190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0510" y="3094116"/>
            <a:ext cx="192841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(AGEs) which damage cells.</a:t>
            </a:r>
          </a:p>
          <a:p>
            <a:pPr>
              <a:lnSpc>
                <a:spcPts val="184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5474" y="3382145"/>
            <a:ext cx="3318537" cy="7412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2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 GDPs and AGE are an important problem in all</a:t>
            </a:r>
            <a:r>
              <a:rPr lang="en-CA" sz="1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dirty="0">
                <a:solidFill>
                  <a:srgbClr val="000000"/>
                </a:solidFill>
                <a:latin typeface="Times New Roman"/>
              </a:rPr>
            </a:br>
            <a:r>
              <a:rPr lang="en-CA" sz="1200" dirty="0">
                <a:solidFill>
                  <a:srgbClr val="000000"/>
                </a:solidFill>
                <a:latin typeface="Arial"/>
                <a:cs typeface="Arial"/>
              </a:rPr>
              <a:t>CKD and dialysis patients</a:t>
            </a:r>
          </a:p>
          <a:p>
            <a:pPr>
              <a:lnSpc>
                <a:spcPts val="190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pic>
        <p:nvPicPr>
          <p:cNvPr id="20" name="Picture 19"/>
          <p:cNvPicPr>
            <a:picLocks/>
          </p:cNvPicPr>
          <p:nvPr/>
        </p:nvPicPr>
        <p:blipFill rotWithShape="1">
          <a:blip r:embed="rId3" cstate="print"/>
          <a:srcRect t="33040" r="8019" b="26250"/>
          <a:stretch/>
        </p:blipFill>
        <p:spPr>
          <a:xfrm>
            <a:off x="-11357" y="4625048"/>
            <a:ext cx="5960862" cy="2038629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562557" y="4113114"/>
            <a:ext cx="5385128" cy="5522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200" b="1" dirty="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1200" b="1" dirty="0">
                <a:solidFill>
                  <a:srgbClr val="000000"/>
                </a:solidFill>
                <a:latin typeface="Arial"/>
                <a:cs typeface="Arial"/>
              </a:rPr>
              <a:t> Avoid glucose absorption: reduce local and systemic effects of glucose</a:t>
            </a:r>
          </a:p>
          <a:p>
            <a:pPr>
              <a:lnSpc>
                <a:spcPts val="2070"/>
              </a:lnSpc>
            </a:pPr>
            <a:endParaRPr lang="en-CA" sz="1200" b="1" dirty="0">
              <a:solidFill>
                <a:srgbClr val="000000"/>
              </a:solidFill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590067" y="4348331"/>
            <a:ext cx="4030912" cy="5522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200" b="1" dirty="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200" b="1" dirty="0" err="1">
                <a:solidFill>
                  <a:srgbClr val="000000"/>
                </a:solidFill>
                <a:latin typeface="Arial"/>
                <a:cs typeface="Arial"/>
              </a:rPr>
              <a:t>Extraneal</a:t>
            </a:r>
            <a:r>
              <a:rPr lang="en-CA" sz="1200" b="1" dirty="0">
                <a:solidFill>
                  <a:srgbClr val="000000"/>
                </a:solidFill>
                <a:latin typeface="Arial"/>
                <a:cs typeface="Arial"/>
              </a:rPr>
              <a:t> can stabilise peritoneal membrane function</a:t>
            </a:r>
          </a:p>
          <a:p>
            <a:pPr>
              <a:lnSpc>
                <a:spcPts val="2070"/>
              </a:lnSpc>
            </a:pPr>
            <a:endParaRPr lang="en-CA" sz="1200" b="1" dirty="0">
              <a:solidFill>
                <a:srgbClr val="000000"/>
              </a:solidFill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3466730" y="6232851"/>
            <a:ext cx="174387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200" b="1" dirty="0">
                <a:solidFill>
                  <a:srgbClr val="000000"/>
                </a:solidFill>
                <a:latin typeface="Arial"/>
                <a:cs typeface="Arial"/>
              </a:rPr>
              <a:t>Technology for Survival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973386" y="6741764"/>
            <a:ext cx="6731010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 dirty="0">
                <a:solidFill>
                  <a:srgbClr val="000000"/>
                </a:solidFill>
                <a:latin typeface="Arial"/>
                <a:cs typeface="Arial"/>
              </a:rPr>
              <a:t>Note:   Williams J.D. et al., Morphological changes in the peritoneal membrane of patients with renal disease. J Am </a:t>
            </a:r>
            <a:r>
              <a:rPr lang="en-CA" sz="800" dirty="0" err="1">
                <a:solidFill>
                  <a:srgbClr val="000000"/>
                </a:solidFill>
                <a:latin typeface="Arial"/>
                <a:cs typeface="Arial"/>
              </a:rPr>
              <a:t>Soc</a:t>
            </a:r>
            <a:r>
              <a:rPr lang="en-CA"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800" dirty="0" err="1">
                <a:solidFill>
                  <a:srgbClr val="000000"/>
                </a:solidFill>
                <a:latin typeface="Arial"/>
                <a:cs typeface="Arial"/>
              </a:rPr>
              <a:t>Nephrol</a:t>
            </a:r>
            <a:r>
              <a:rPr lang="en-CA" sz="800" dirty="0">
                <a:solidFill>
                  <a:srgbClr val="000000"/>
                </a:solidFill>
                <a:latin typeface="Arial"/>
                <a:cs typeface="Arial"/>
              </a:rPr>
              <a:t> 13:470-479., 2002.</a:t>
            </a:r>
          </a:p>
          <a:p>
            <a:pPr>
              <a:lnSpc>
                <a:spcPts val="920"/>
              </a:lnSpc>
            </a:pPr>
            <a:endParaRPr lang="en-CA" sz="800" dirty="0">
              <a:solidFill>
                <a:srgbClr val="000000"/>
              </a:solidFill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6370150" y="5054461"/>
            <a:ext cx="333424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 dirty="0">
                <a:latin typeface="Arial Bold"/>
                <a:cs typeface="Arial Bold"/>
              </a:rPr>
              <a:t>Non - glucose PD solutions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l="9470" t="33660" r="8933" b="24986"/>
          <a:stretch/>
        </p:blipFill>
        <p:spPr>
          <a:xfrm>
            <a:off x="952506" y="1355313"/>
            <a:ext cx="8207266" cy="321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811" y="645845"/>
            <a:ext cx="4358885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 dirty="0">
                <a:solidFill>
                  <a:schemeClr val="bg1"/>
                </a:solidFill>
                <a:latin typeface="Arial Bold"/>
                <a:cs typeface="Arial Bold"/>
              </a:rPr>
              <a:t>Peritoneal membrane transport type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307" y="1482315"/>
            <a:ext cx="132837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2572"/>
                </a:solidFill>
                <a:latin typeface="Arial"/>
                <a:cs typeface="Arial"/>
              </a:rPr>
              <a:t>D/P Creatinine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297" y="1482315"/>
            <a:ext cx="132247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dirty="0">
                <a:solidFill>
                  <a:srgbClr val="002572"/>
                </a:solidFill>
                <a:latin typeface="Arial"/>
                <a:cs typeface="Arial"/>
              </a:rPr>
              <a:t>D/DO Glucose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3" y="1355315"/>
            <a:ext cx="272542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  <a:tabLst>
                <a:tab pos="1649842" algn="l"/>
              </a:tabLst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Membrane	4-Hour D/P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1" y="1596616"/>
            <a:ext cx="266932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  <a:tabLst>
                <a:tab pos="1649842" algn="l"/>
              </a:tabLst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Transport Type	Creatinine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7" y="1901415"/>
            <a:ext cx="41998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High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0406" y="1901415"/>
            <a:ext cx="81111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82 - 1.03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218915"/>
            <a:ext cx="121828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High average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705" y="2218915"/>
            <a:ext cx="69730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65 - .81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2" y="2536415"/>
            <a:ext cx="117339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Low average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705" y="2536415"/>
            <a:ext cx="69730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50 - .64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599" y="2853915"/>
            <a:ext cx="37510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Low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4705" y="2853915"/>
            <a:ext cx="69730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34 - .49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1300" y="3311109"/>
            <a:ext cx="2196114" cy="12182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34"/>
              </a:lnSpc>
            </a:pPr>
            <a:r>
              <a:rPr lang="en-CA" sz="1600">
                <a:solidFill>
                  <a:srgbClr val="002572"/>
                </a:solidFill>
                <a:latin typeface="Arial"/>
                <a:cs typeface="Arial"/>
              </a:rPr>
              <a:t>The transport types of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2572"/>
                </a:solidFill>
                <a:latin typeface="Arial"/>
                <a:cs typeface="Arial"/>
              </a:rPr>
              <a:t>"low" to "high" are also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2572"/>
                </a:solidFill>
                <a:latin typeface="Arial"/>
                <a:cs typeface="Arial"/>
              </a:rPr>
              <a:t>referred to as "slow" to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2572"/>
                </a:solidFill>
                <a:latin typeface="Arial"/>
                <a:cs typeface="Arial"/>
              </a:rPr>
              <a:t>"fast" by some clinicians</a:t>
            </a:r>
          </a:p>
          <a:p>
            <a:pPr>
              <a:lnSpc>
                <a:spcPts val="1934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2822" y="4476057"/>
            <a:ext cx="8518912" cy="3462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 dirty="0">
                <a:solidFill>
                  <a:srgbClr val="002572"/>
                </a:solidFill>
                <a:latin typeface="Arial"/>
                <a:cs typeface="Arial"/>
              </a:rPr>
              <a:t>Permission to use chart: </a:t>
            </a:r>
            <a:r>
              <a:rPr lang="en-CA" sz="800" dirty="0" err="1">
                <a:solidFill>
                  <a:srgbClr val="002572"/>
                </a:solidFill>
                <a:latin typeface="Arial"/>
                <a:cs typeface="Arial"/>
              </a:rPr>
              <a:t>Twardowski</a:t>
            </a:r>
            <a:r>
              <a:rPr lang="en-CA" sz="800" dirty="0">
                <a:solidFill>
                  <a:srgbClr val="002572"/>
                </a:solidFill>
                <a:latin typeface="Arial"/>
                <a:cs typeface="Arial"/>
              </a:rPr>
              <a:t> ZJ, Clinical Value of Standardized Equilibration Test in CAPD Patients, Current Concepts of CAPD, Blood </a:t>
            </a:r>
            <a:r>
              <a:rPr lang="en-CA" sz="800" dirty="0" err="1">
                <a:solidFill>
                  <a:srgbClr val="002572"/>
                </a:solidFill>
                <a:latin typeface="Arial"/>
                <a:cs typeface="Arial"/>
              </a:rPr>
              <a:t>Purif</a:t>
            </a:r>
            <a:r>
              <a:rPr lang="en-CA" sz="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800" dirty="0">
                <a:solidFill>
                  <a:srgbClr val="000000"/>
                </a:solidFill>
                <a:latin typeface="Times New Roman"/>
              </a:rPr>
            </a:br>
            <a:r>
              <a:rPr lang="en-CA" sz="800" dirty="0">
                <a:solidFill>
                  <a:srgbClr val="002572"/>
                </a:solidFill>
                <a:latin typeface="Arial"/>
                <a:cs typeface="Arial"/>
              </a:rPr>
              <a:t>1989;7:95 108.</a:t>
            </a:r>
          </a:p>
          <a:p>
            <a:pPr>
              <a:lnSpc>
                <a:spcPts val="900"/>
              </a:lnSpc>
            </a:pPr>
            <a:endParaRPr lang="en-CA" sz="8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3" cstate="print"/>
          <a:srcRect t="37867" b="33147"/>
          <a:stretch/>
        </p:blipFill>
        <p:spPr>
          <a:xfrm>
            <a:off x="0" y="4778509"/>
            <a:ext cx="10058400" cy="2252913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143000" y="5010291"/>
            <a:ext cx="87081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FFFFFF"/>
                </a:solidFill>
                <a:latin typeface="Arial"/>
                <a:cs typeface="Arial"/>
              </a:rPr>
              <a:t>Transport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3124200" y="5010291"/>
            <a:ext cx="2725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>
                <a:solidFill>
                  <a:srgbClr val="FFFFFF"/>
                </a:solidFill>
                <a:latin typeface="Arial"/>
                <a:cs typeface="Arial"/>
              </a:rPr>
              <a:t>UF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5105401" y="5010291"/>
            <a:ext cx="93294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FFFFFF"/>
                </a:solidFill>
                <a:latin typeface="Arial"/>
                <a:cs typeface="Arial"/>
              </a:rPr>
              <a:t>Clearance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7086601" y="5010291"/>
            <a:ext cx="92852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143000" y="5403991"/>
            <a:ext cx="152753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High Transporter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3987800" y="5403991"/>
            <a:ext cx="12022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778506" y="5403991"/>
            <a:ext cx="48090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++++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7086600" y="5403991"/>
            <a:ext cx="174233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dirty="0">
                <a:solidFill>
                  <a:srgbClr val="003299"/>
                </a:solidFill>
                <a:latin typeface="Arial"/>
                <a:cs typeface="Arial"/>
              </a:rPr>
              <a:t>Short Dwells - APD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1143000" y="5784992"/>
            <a:ext cx="122565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High Average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3924300" y="5784992"/>
            <a:ext cx="24045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5842000" y="5784992"/>
            <a:ext cx="36067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+++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143000" y="6178691"/>
            <a:ext cx="118077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Low Average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3860800" y="6178691"/>
            <a:ext cx="36067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+++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5905500" y="6178691"/>
            <a:ext cx="24045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1143000" y="6572391"/>
            <a:ext cx="148265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Low Transporter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3810003" y="6572391"/>
            <a:ext cx="48090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++++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5956300" y="6572391"/>
            <a:ext cx="12022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+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7086600" y="6572391"/>
            <a:ext cx="183223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3299"/>
                </a:solidFill>
                <a:latin typeface="Arial"/>
                <a:cs typeface="Arial"/>
              </a:rPr>
              <a:t>Long dwells - CAPD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2506" y="4688954"/>
            <a:ext cx="8207266" cy="1333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20585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 cstate="print"/>
          <a:srcRect t="19067" b="11562"/>
          <a:stretch/>
        </p:blipFill>
        <p:spPr>
          <a:xfrm>
            <a:off x="0" y="1481959"/>
            <a:ext cx="10058400" cy="5391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3700" y="2501907"/>
            <a:ext cx="1460015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Glycaemic control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3" y="3009906"/>
            <a:ext cx="1142621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Dyslipidaemia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207" y="3314707"/>
            <a:ext cx="75180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Glucose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5" y="3530607"/>
            <a:ext cx="162223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Acute hemodynamic</a:t>
            </a:r>
            <a:r>
              <a:rPr lang="en-CA" sz="1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/>
              </a:rPr>
            </a:b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effects</a:t>
            </a:r>
          </a:p>
          <a:p>
            <a:pPr>
              <a:lnSpc>
                <a:spcPts val="1554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299" y="4254507"/>
            <a:ext cx="1419460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Insulin resistance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300" y="4775207"/>
            <a:ext cx="1700318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Vascular calcification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299" y="5283206"/>
            <a:ext cx="1352736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>
                <a:solidFill>
                  <a:srgbClr val="000000"/>
                </a:solidFill>
                <a:latin typeface="Arial"/>
                <a:cs typeface="Arial"/>
              </a:rPr>
              <a:t>Truncal fat mass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6" y="3568707"/>
            <a:ext cx="84318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exposure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0207" y="3810006"/>
            <a:ext cx="50013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in PD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051306"/>
            <a:ext cx="37510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fluid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568707"/>
            <a:ext cx="68275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Volume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7505" y="3810006"/>
            <a:ext cx="78547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overload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8900" y="4152907"/>
            <a:ext cx="106920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Negative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457704"/>
            <a:ext cx="1199046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impact on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6" y="4762506"/>
            <a:ext cx="883255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CV risk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0906" y="5880103"/>
            <a:ext cx="2053447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b="1">
                <a:solidFill>
                  <a:srgbClr val="424242"/>
                </a:solidFill>
                <a:latin typeface="Arial Bold"/>
                <a:cs typeface="Arial Bold"/>
              </a:rPr>
              <a:t>↓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peritoneal membrane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structure and function</a:t>
            </a:r>
          </a:p>
          <a:p>
            <a:pPr>
              <a:lnSpc>
                <a:spcPts val="20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1104903" y="876300"/>
            <a:ext cx="6615914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 dirty="0">
                <a:solidFill>
                  <a:srgbClr val="FFFFFF"/>
                </a:solidFill>
                <a:latin typeface="Arial Bold"/>
                <a:cs typeface="Arial Bold"/>
              </a:rPr>
              <a:t>The cyclical impact of PD glucose exposure on CV risk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37659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3" name="Rectangle 2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079507" y="685806"/>
            <a:ext cx="210166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 dirty="0">
                <a:solidFill>
                  <a:srgbClr val="FFFFFF"/>
                </a:solidFill>
                <a:latin typeface="Arial Bold"/>
                <a:cs typeface="Arial Bold"/>
              </a:rPr>
              <a:t>Dry Days on APD</a:t>
            </a:r>
          </a:p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952500" y="1727206"/>
            <a:ext cx="138659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Indications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1219205" y="2146306"/>
            <a:ext cx="84478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Leaks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219201" y="2565406"/>
            <a:ext cx="239809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Stress incontinence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219206" y="2984507"/>
            <a:ext cx="5362045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Patients commencing PD with very good RRF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952500" y="3937007"/>
            <a:ext cx="124393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Problems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219207" y="4356106"/>
            <a:ext cx="189955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Not enough UF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219202" y="4762500"/>
            <a:ext cx="7426970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0" dirty="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 dirty="0">
                <a:solidFill>
                  <a:srgbClr val="000000"/>
                </a:solidFill>
                <a:latin typeface="Arial"/>
                <a:cs typeface="Arial"/>
              </a:rPr>
              <a:t> Sodium sieving on APD - sodium loss can be reduced with short</a:t>
            </a:r>
            <a:r>
              <a:rPr lang="en-CA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Arial"/>
                <a:cs typeface="Arial"/>
              </a:rPr>
              <a:t>cycles in particular, </a:t>
            </a:r>
            <a:r>
              <a:rPr lang="en-CA" sz="2000" dirty="0" err="1">
                <a:solidFill>
                  <a:srgbClr val="000000"/>
                </a:solidFill>
                <a:latin typeface="Arial"/>
                <a:cs typeface="Arial"/>
              </a:rPr>
              <a:t>icodextrin</a:t>
            </a:r>
            <a:r>
              <a:rPr lang="en-CA" sz="2000" dirty="0">
                <a:solidFill>
                  <a:srgbClr val="000000"/>
                </a:solidFill>
                <a:latin typeface="Arial"/>
                <a:cs typeface="Arial"/>
              </a:rPr>
              <a:t> improves Na removal during the</a:t>
            </a:r>
          </a:p>
          <a:p>
            <a:pPr>
              <a:lnSpc>
                <a:spcPts val="24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447806" y="5384806"/>
            <a:ext cx="5442195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long dwell and returns that to reasonable values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219201" y="5803906"/>
            <a:ext cx="198772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B2microgolbulin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219199" y="6223007"/>
            <a:ext cx="138659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 sz="2000">
                <a:solidFill>
                  <a:srgbClr val="000000"/>
                </a:solidFill>
                <a:latin typeface="Arial"/>
                <a:cs typeface="Arial"/>
              </a:rPr>
              <a:t> Phosphate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9948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730" b="12255"/>
          <a:stretch/>
        </p:blipFill>
        <p:spPr>
          <a:xfrm>
            <a:off x="0" y="1455738"/>
            <a:ext cx="10058400" cy="5364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800" y="635004"/>
            <a:ext cx="663322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500" b="1" dirty="0">
                <a:solidFill>
                  <a:srgbClr val="FFFFFF"/>
                </a:solidFill>
                <a:latin typeface="Tahoma Bold"/>
                <a:cs typeface="Tahoma Bold"/>
              </a:rPr>
              <a:t>Sodium removal in </a:t>
            </a:r>
            <a:r>
              <a:rPr lang="en-CA" sz="2500" b="1" dirty="0" err="1">
                <a:solidFill>
                  <a:srgbClr val="FFFFFF"/>
                </a:solidFill>
                <a:latin typeface="Tahoma Bold"/>
                <a:cs typeface="Tahoma Bold"/>
              </a:rPr>
              <a:t>mmol</a:t>
            </a:r>
            <a:r>
              <a:rPr lang="en-CA" sz="2500" b="1" dirty="0">
                <a:solidFill>
                  <a:srgbClr val="FFFFFF"/>
                </a:solidFill>
                <a:latin typeface="Tahoma Bold"/>
                <a:cs typeface="Tahoma Bold"/>
              </a:rPr>
              <a:t>/24 </a:t>
            </a:r>
            <a:r>
              <a:rPr lang="en-CA" sz="2500" b="1" dirty="0" err="1">
                <a:solidFill>
                  <a:srgbClr val="FFFFFF"/>
                </a:solidFill>
                <a:latin typeface="Tahoma Bold"/>
                <a:cs typeface="Tahoma Bold"/>
              </a:rPr>
              <a:t>hrs</a:t>
            </a:r>
            <a:r>
              <a:rPr lang="en-CA" sz="2500" b="1" dirty="0">
                <a:solidFill>
                  <a:srgbClr val="FFFFFF"/>
                </a:solidFill>
                <a:latin typeface="Tahoma Bold"/>
                <a:cs typeface="Tahoma Bold"/>
              </a:rPr>
              <a:t>/1.73 m</a:t>
            </a:r>
            <a:r>
              <a:rPr lang="en-CA" sz="1600" b="1" dirty="0">
                <a:solidFill>
                  <a:srgbClr val="FFFFFF"/>
                </a:solidFill>
                <a:latin typeface="Tahoma Bold"/>
                <a:cs typeface="Tahoma Bold"/>
              </a:rPr>
              <a:t>2</a:t>
            </a:r>
          </a:p>
          <a:p>
            <a:pPr>
              <a:lnSpc>
                <a:spcPts val="322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2106" y="1803400"/>
            <a:ext cx="184345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IV:  &gt; 232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2101" y="2451100"/>
            <a:ext cx="2285882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III: 181-232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2100" y="3073401"/>
            <a:ext cx="476092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II:</a:t>
            </a:r>
          </a:p>
          <a:p>
            <a:pPr>
              <a:lnSpc>
                <a:spcPts val="3220"/>
              </a:lnSpc>
            </a:pPr>
            <a:endParaRPr lang="en-CA" sz="2800" b="1">
              <a:solidFill>
                <a:srgbClr val="003299"/>
              </a:solidFill>
              <a:latin typeface="Tahoma Bold"/>
              <a:cs typeface="Tahom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00" y="3073401"/>
            <a:ext cx="153086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130-181</a:t>
            </a:r>
          </a:p>
          <a:p>
            <a:pPr>
              <a:lnSpc>
                <a:spcPts val="3220"/>
              </a:lnSpc>
            </a:pPr>
            <a:endParaRPr lang="en-CA" sz="2800" b="1">
              <a:solidFill>
                <a:srgbClr val="003299"/>
              </a:solidFill>
              <a:latin typeface="Tahoma Bold"/>
              <a:cs typeface="Tahoma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2100" y="3708401"/>
            <a:ext cx="30296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I:</a:t>
            </a:r>
          </a:p>
          <a:p>
            <a:pPr>
              <a:lnSpc>
                <a:spcPts val="3220"/>
              </a:lnSpc>
            </a:pPr>
            <a:endParaRPr lang="en-CA" sz="2800" b="1">
              <a:solidFill>
                <a:srgbClr val="003299"/>
              </a:solidFill>
              <a:latin typeface="Tahoma Bold"/>
              <a:cs typeface="Tahom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3708401"/>
            <a:ext cx="108683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&lt; 130</a:t>
            </a:r>
          </a:p>
          <a:p>
            <a:pPr>
              <a:lnSpc>
                <a:spcPts val="3220"/>
              </a:lnSpc>
            </a:pPr>
            <a:endParaRPr lang="en-CA" sz="2800" b="1">
              <a:solidFill>
                <a:srgbClr val="003299"/>
              </a:solidFill>
              <a:latin typeface="Tahoma Bold"/>
              <a:cs typeface="Tahoma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2100" y="5003801"/>
            <a:ext cx="153086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b="1">
                <a:solidFill>
                  <a:srgbClr val="003299"/>
                </a:solidFill>
                <a:latin typeface="Tahoma Bold"/>
                <a:cs typeface="Tahoma Bold"/>
              </a:rPr>
              <a:t>p &lt; 0.01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5700" y="6680206"/>
            <a:ext cx="276357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Ates et al, Kidney Int 2001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42258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0261" b="10050"/>
          <a:stretch/>
        </p:blipFill>
        <p:spPr>
          <a:xfrm>
            <a:off x="0" y="1437932"/>
            <a:ext cx="10058400" cy="541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06" y="812808"/>
            <a:ext cx="300883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APD and Na removal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437928"/>
            <a:ext cx="4965462" cy="8284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400">
                <a:solidFill>
                  <a:srgbClr val="1A559C"/>
                </a:solidFill>
                <a:latin typeface="Arial"/>
                <a:cs typeface="Arial"/>
              </a:rPr>
              <a:t>“a significant increase of sodium removal can be achieved by</a:t>
            </a:r>
            <a:r>
              <a:rPr lang="en-CA" sz="1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/>
              </a:rPr>
            </a:br>
            <a:r>
              <a:rPr lang="en-CA" sz="1400">
                <a:solidFill>
                  <a:srgbClr val="1A559C"/>
                </a:solidFill>
                <a:latin typeface="Arial"/>
                <a:cs typeface="Arial"/>
              </a:rPr>
              <a:t>the use of icodextrin for the long dwell”</a:t>
            </a:r>
          </a:p>
          <a:p>
            <a:pPr>
              <a:lnSpc>
                <a:spcPts val="210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2" y="2098328"/>
            <a:ext cx="1718419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4"/>
              </a:lnSpc>
            </a:pPr>
            <a:r>
              <a:rPr lang="en-CA" sz="700">
                <a:solidFill>
                  <a:srgbClr val="515151"/>
                </a:solidFill>
                <a:latin typeface="Arial"/>
                <a:cs typeface="Arial"/>
              </a:rPr>
              <a:t>European Best Practise Guidelines (2005)</a:t>
            </a:r>
            <a:r>
              <a:rPr lang="en-CA" sz="600">
                <a:solidFill>
                  <a:srgbClr val="515151"/>
                </a:solidFill>
                <a:latin typeface="Arial"/>
                <a:cs typeface="Arial"/>
              </a:rPr>
              <a:t>8</a:t>
            </a:r>
          </a:p>
          <a:p>
            <a:pPr>
              <a:lnSpc>
                <a:spcPts val="804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0" y="2822228"/>
            <a:ext cx="17312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250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0" y="3317528"/>
            <a:ext cx="17312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200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431828"/>
            <a:ext cx="17312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177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0" y="3812828"/>
            <a:ext cx="75020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571099" algn="l"/>
              </a:tabLst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150	134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000" y="4308129"/>
            <a:ext cx="17312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100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500" y="4803428"/>
            <a:ext cx="11541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50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300" y="5298728"/>
            <a:ext cx="5770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0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3905" y="5425728"/>
            <a:ext cx="43601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9"/>
              </a:lnSpc>
            </a:pPr>
            <a:r>
              <a:rPr lang="en-CA" sz="900">
                <a:solidFill>
                  <a:srgbClr val="0050F2"/>
                </a:solidFill>
                <a:latin typeface="Arial"/>
                <a:cs typeface="Arial"/>
              </a:rPr>
              <a:t>Total Na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3504" y="6530628"/>
            <a:ext cx="1486946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  <a:tabLst>
                <a:tab pos="685319" algn="l"/>
              </a:tabLst>
            </a:pPr>
            <a:r>
              <a:rPr lang="en-CA" sz="600">
                <a:solidFill>
                  <a:srgbClr val="424242"/>
                </a:solidFill>
                <a:latin typeface="Arial"/>
                <a:cs typeface="Arial"/>
              </a:rPr>
              <a:t>References	Prescribing Information</a:t>
            </a:r>
          </a:p>
          <a:p>
            <a:pPr>
              <a:lnSpc>
                <a:spcPts val="690"/>
              </a:lnSpc>
            </a:pPr>
            <a:endParaRPr lang="en-CA" sz="6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2300" y="3292128"/>
            <a:ext cx="33983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9"/>
              </a:lnSpc>
            </a:pPr>
            <a:r>
              <a:rPr lang="en-CA" sz="900">
                <a:solidFill>
                  <a:srgbClr val="0050F2"/>
                </a:solidFill>
                <a:latin typeface="Arial"/>
                <a:cs typeface="Arial"/>
              </a:rPr>
              <a:t>Before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723928"/>
            <a:ext cx="17312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148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3697" y="4219228"/>
            <a:ext cx="11541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98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8606" y="4549428"/>
            <a:ext cx="436017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317277" algn="l"/>
              </a:tabLst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64	63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8800" y="4866928"/>
            <a:ext cx="11541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33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4981228"/>
            <a:ext cx="11541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23</a:t>
            </a:r>
          </a:p>
          <a:p>
            <a:pPr>
              <a:lnSpc>
                <a:spcPts val="75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400" y="5425728"/>
            <a:ext cx="263341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9"/>
              </a:lnSpc>
              <a:tabLst>
                <a:tab pos="989904" algn="l"/>
                <a:tab pos="2271706" algn="l"/>
              </a:tabLst>
            </a:pPr>
            <a:r>
              <a:rPr lang="en-CA" sz="900">
                <a:solidFill>
                  <a:srgbClr val="0050F2"/>
                </a:solidFill>
                <a:latin typeface="Arial"/>
                <a:cs typeface="Arial"/>
              </a:rPr>
              <a:t>Renal Na	Peritoneal Na	SD Na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0305" y="6505232"/>
            <a:ext cx="1838645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0"/>
              </a:lnSpc>
              <a:tabLst>
                <a:tab pos="558408" algn="l"/>
                <a:tab pos="1040668" algn="l"/>
                <a:tab pos="1662530" algn="l"/>
              </a:tabLst>
            </a:pPr>
            <a:r>
              <a:rPr lang="en-CA" sz="700">
                <a:solidFill>
                  <a:srgbClr val="424242"/>
                </a:solidFill>
                <a:latin typeface="Arial"/>
                <a:cs typeface="Arial"/>
              </a:rPr>
              <a:t>Home	Back	Forward	End</a:t>
            </a:r>
          </a:p>
          <a:p>
            <a:pPr>
              <a:lnSpc>
                <a:spcPts val="804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1900" y="3292128"/>
            <a:ext cx="24365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9"/>
              </a:lnSpc>
            </a:pPr>
            <a:r>
              <a:rPr lang="en-CA" sz="900">
                <a:solidFill>
                  <a:srgbClr val="0050F2"/>
                </a:solidFill>
                <a:latin typeface="Arial"/>
                <a:cs typeface="Arial"/>
              </a:rPr>
              <a:t>After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1000" y="4612928"/>
            <a:ext cx="11541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58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3498" y="4905028"/>
            <a:ext cx="11541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29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64302" y="5425728"/>
            <a:ext cx="32701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9"/>
              </a:lnSpc>
            </a:pPr>
            <a:r>
              <a:rPr lang="en-CA" sz="900">
                <a:solidFill>
                  <a:srgbClr val="0050F2"/>
                </a:solidFill>
                <a:latin typeface="Arial"/>
                <a:cs typeface="Arial"/>
              </a:rPr>
              <a:t>LD Na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2503" y="6810028"/>
            <a:ext cx="403796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Rodriguez-Carmona, 2002. </a:t>
            </a:r>
            <a:r>
              <a:rPr lang="en-CA" sz="600">
                <a:solidFill>
                  <a:srgbClr val="002572"/>
                </a:solidFill>
                <a:latin typeface="Arial"/>
                <a:cs typeface="Arial"/>
              </a:rPr>
              <a:t>Sodium Removal before and after introduction of icodextrin in 16 CAPD and APD patients.</a:t>
            </a:r>
          </a:p>
          <a:p>
            <a:pPr>
              <a:lnSpc>
                <a:spcPts val="575"/>
              </a:lnSpc>
            </a:pPr>
            <a:endParaRPr lang="en-CA" sz="600">
              <a:solidFill>
                <a:srgbClr val="000000"/>
              </a:solidFill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4441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1569" b="10458"/>
          <a:stretch/>
        </p:blipFill>
        <p:spPr>
          <a:xfrm>
            <a:off x="0" y="1365921"/>
            <a:ext cx="10058400" cy="528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0" y="705875"/>
            <a:ext cx="8003730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APD and </a:t>
            </a:r>
            <a:r>
              <a:rPr lang="en-CA" sz="2500" dirty="0" err="1">
                <a:solidFill>
                  <a:srgbClr val="FFFFFF"/>
                </a:solidFill>
                <a:latin typeface="Arial"/>
                <a:cs typeface="Arial"/>
              </a:rPr>
              <a:t>icodextrin</a:t>
            </a: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 - considering the whole APD</a:t>
            </a:r>
            <a:r>
              <a:rPr lang="en-CA" sz="25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</a:p>
          <a:p>
            <a:pPr>
              <a:lnSpc>
                <a:spcPts val="2899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103" y="1676406"/>
            <a:ext cx="406681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9"/>
              </a:lnSpc>
            </a:pPr>
            <a:r>
              <a:rPr lang="en-CA" sz="1200" b="1">
                <a:solidFill>
                  <a:srgbClr val="1A559C"/>
                </a:solidFill>
                <a:latin typeface="Arial Bold"/>
                <a:cs typeface="Arial Bold"/>
              </a:rPr>
              <a:t>The result of focusing on all parameters for all patients.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499" y="2438402"/>
            <a:ext cx="14875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b="1">
                <a:solidFill>
                  <a:srgbClr val="515151"/>
                </a:solidFill>
                <a:latin typeface="Arial Bold"/>
                <a:cs typeface="Arial Bold"/>
              </a:rPr>
              <a:t>Patient survival on PD</a:t>
            </a:r>
          </a:p>
          <a:p>
            <a:pPr>
              <a:lnSpc>
                <a:spcPts val="1265"/>
              </a:lnSpc>
            </a:pPr>
            <a:endParaRPr lang="en-CA" sz="11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500" y="2597826"/>
            <a:ext cx="244137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b="1">
                <a:solidFill>
                  <a:srgbClr val="212121"/>
                </a:solidFill>
                <a:latin typeface="Arial Bold"/>
                <a:cs typeface="Arial Bold"/>
              </a:rPr>
              <a:t>Before the introduction of Icodextrin</a:t>
            </a:r>
          </a:p>
          <a:p>
            <a:pPr>
              <a:lnSpc>
                <a:spcPts val="1265"/>
              </a:lnSpc>
            </a:pPr>
            <a:endParaRPr lang="en-CA" sz="1100" b="1">
              <a:solidFill>
                <a:srgbClr val="212121"/>
              </a:solidFill>
              <a:latin typeface="Arial Bold"/>
              <a:cs typeface="Arial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100" y="2610526"/>
            <a:ext cx="232275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0" b="1">
                <a:solidFill>
                  <a:srgbClr val="212121"/>
                </a:solidFill>
                <a:latin typeface="Arial Bold"/>
                <a:cs typeface="Arial Bold"/>
              </a:rPr>
              <a:t>After the introduction of Icodextrin</a:t>
            </a:r>
          </a:p>
          <a:p>
            <a:pPr>
              <a:lnSpc>
                <a:spcPts val="1265"/>
              </a:lnSpc>
            </a:pPr>
            <a:endParaRPr lang="en-CA" sz="1100" b="1">
              <a:solidFill>
                <a:srgbClr val="212121"/>
              </a:solidFill>
              <a:latin typeface="Arial Bold"/>
              <a:cs typeface="Arial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966126"/>
            <a:ext cx="132249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b="1">
                <a:solidFill>
                  <a:srgbClr val="1A559C"/>
                </a:solidFill>
                <a:latin typeface="Arial Bold"/>
                <a:cs typeface="Arial Bold"/>
              </a:rPr>
              <a:t>A</a:t>
            </a:r>
          </a:p>
          <a:p>
            <a:pPr>
              <a:lnSpc>
                <a:spcPts val="1610"/>
              </a:lnSpc>
            </a:pPr>
            <a:endParaRPr lang="en-CA" sz="1400" b="1">
              <a:solidFill>
                <a:srgbClr val="1A559C"/>
              </a:solidFill>
              <a:latin typeface="Arial Bold"/>
              <a:cs typeface="Arial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600" y="3067720"/>
            <a:ext cx="118782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>
                <a:solidFill>
                  <a:srgbClr val="000000"/>
                </a:solidFill>
                <a:latin typeface="Arial"/>
                <a:cs typeface="Arial"/>
              </a:rPr>
              <a:t>Commencing 1990 - 1997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105" y="2978826"/>
            <a:ext cx="132249" cy="4069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b="1">
                <a:solidFill>
                  <a:srgbClr val="1A559C"/>
                </a:solidFill>
                <a:latin typeface="Arial Bold"/>
                <a:cs typeface="Arial Bold"/>
              </a:rPr>
              <a:t>B</a:t>
            </a:r>
          </a:p>
          <a:p>
            <a:pPr>
              <a:lnSpc>
                <a:spcPts val="1610"/>
              </a:lnSpc>
            </a:pPr>
            <a:endParaRPr lang="en-CA" sz="1400" b="1">
              <a:solidFill>
                <a:srgbClr val="1A559C"/>
              </a:solidFill>
              <a:latin typeface="Arial Bold"/>
              <a:cs typeface="Arial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002" y="3067720"/>
            <a:ext cx="118782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>
                <a:solidFill>
                  <a:srgbClr val="000000"/>
                </a:solidFill>
                <a:latin typeface="Arial"/>
                <a:cs typeface="Arial"/>
              </a:rPr>
              <a:t>Commencing 1998 - 2005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3399" y="3880520"/>
            <a:ext cx="18915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Low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3406" y="4007524"/>
            <a:ext cx="613951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Low average</a:t>
            </a:r>
            <a:r>
              <a:rPr lang="en-CA" sz="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800">
                <a:solidFill>
                  <a:srgbClr val="000000"/>
                </a:solidFill>
                <a:latin typeface="Times New Roman"/>
              </a:rPr>
            </a:b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High average</a:t>
            </a:r>
            <a:r>
              <a:rPr lang="en-CA" sz="8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800">
                <a:solidFill>
                  <a:srgbClr val="000000"/>
                </a:solidFill>
                <a:latin typeface="Times New Roman"/>
              </a:rPr>
            </a:br>
            <a:r>
              <a:rPr lang="en-CA" sz="800">
                <a:solidFill>
                  <a:srgbClr val="0050F2"/>
                </a:solidFill>
                <a:latin typeface="Arial"/>
                <a:cs typeface="Arial"/>
              </a:rPr>
              <a:t>High</a:t>
            </a:r>
          </a:p>
          <a:p>
            <a:pPr>
              <a:lnSpc>
                <a:spcPts val="170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9100" y="5010826"/>
            <a:ext cx="230031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Davis, 2006. Survival on PD according to transport category at the</a:t>
            </a:r>
            <a:r>
              <a:rPr lang="en-CA" sz="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600">
                <a:solidFill>
                  <a:srgbClr val="000000"/>
                </a:solidFill>
                <a:latin typeface="Times New Roman"/>
              </a:rPr>
            </a:b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start of treatment in two cohorts commencing between (a) 1990-</a:t>
            </a:r>
            <a:r>
              <a:rPr lang="en-CA" sz="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600">
                <a:solidFill>
                  <a:srgbClr val="000000"/>
                </a:solidFill>
                <a:latin typeface="Times New Roman"/>
              </a:rPr>
            </a:b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1997, n=320 and (b) 1998-2005, n = 300. Low (</a:t>
            </a:r>
            <a:r>
              <a:rPr lang="en-CA" sz="600">
                <a:solidFill>
                  <a:srgbClr val="ABCCA2"/>
                </a:solidFill>
                <a:latin typeface="Arial"/>
                <a:cs typeface="Arial"/>
              </a:rPr>
              <a:t>-</a:t>
            </a: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), Low average (</a:t>
            </a:r>
            <a:r>
              <a:rPr lang="en-CA" sz="600">
                <a:solidFill>
                  <a:srgbClr val="6DB244"/>
                </a:solidFill>
                <a:latin typeface="Arial"/>
                <a:cs typeface="Arial"/>
              </a:rPr>
              <a:t>-</a:t>
            </a: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)</a:t>
            </a:r>
            <a:r>
              <a:rPr lang="en-CA" sz="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600">
                <a:solidFill>
                  <a:srgbClr val="000000"/>
                </a:solidFill>
                <a:latin typeface="Times New Roman"/>
              </a:rPr>
            </a:b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High average (</a:t>
            </a:r>
            <a:r>
              <a:rPr lang="en-CA" sz="600">
                <a:solidFill>
                  <a:srgbClr val="EDBB30"/>
                </a:solidFill>
                <a:latin typeface="Arial"/>
                <a:cs typeface="Arial"/>
              </a:rPr>
              <a:t>-</a:t>
            </a: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) and High (</a:t>
            </a:r>
            <a:r>
              <a:rPr lang="en-CA" sz="600">
                <a:solidFill>
                  <a:srgbClr val="B21A39"/>
                </a:solidFill>
                <a:latin typeface="Arial"/>
                <a:cs typeface="Arial"/>
              </a:rPr>
              <a:t>-</a:t>
            </a: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). In the first cohort, transport category</a:t>
            </a:r>
            <a:r>
              <a:rPr lang="en-CA" sz="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600">
                <a:solidFill>
                  <a:srgbClr val="000000"/>
                </a:solidFill>
                <a:latin typeface="Times New Roman"/>
              </a:rPr>
            </a:b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was significantly (P=0.009) associated with survival, whereas in the</a:t>
            </a:r>
            <a:r>
              <a:rPr lang="en-CA" sz="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600">
                <a:solidFill>
                  <a:srgbClr val="000000"/>
                </a:solidFill>
                <a:latin typeface="Times New Roman"/>
              </a:rPr>
            </a:b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second this was not the case due to an improvement in the survival</a:t>
            </a:r>
            <a:r>
              <a:rPr lang="en-CA" sz="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600">
                <a:solidFill>
                  <a:srgbClr val="000000"/>
                </a:solidFill>
                <a:latin typeface="Times New Roman"/>
              </a:rPr>
            </a:br>
            <a:r>
              <a:rPr lang="en-CA" sz="600">
                <a:solidFill>
                  <a:srgbClr val="003299"/>
                </a:solidFill>
                <a:latin typeface="Arial"/>
                <a:cs typeface="Arial"/>
              </a:rPr>
              <a:t>of high transport patients.</a:t>
            </a:r>
          </a:p>
          <a:p>
            <a:pPr>
              <a:lnSpc>
                <a:spcPts val="715"/>
              </a:lnSpc>
            </a:pPr>
            <a:endParaRPr lang="en-CA" sz="6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0306" y="5683919"/>
            <a:ext cx="33823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>
                <a:solidFill>
                  <a:srgbClr val="000000"/>
                </a:solidFill>
                <a:latin typeface="Arial"/>
                <a:cs typeface="Arial"/>
              </a:rPr>
              <a:t>Months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7002" y="5683919"/>
            <a:ext cx="33823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>
                <a:solidFill>
                  <a:srgbClr val="000000"/>
                </a:solidFill>
                <a:latin typeface="Arial"/>
                <a:cs typeface="Arial"/>
              </a:rPr>
              <a:t>Months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3500" y="6357020"/>
            <a:ext cx="395942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lang="en-CA" sz="600">
                <a:solidFill>
                  <a:srgbClr val="424242"/>
                </a:solidFill>
                <a:latin typeface="Arial"/>
                <a:cs typeface="Arial"/>
              </a:rPr>
              <a:t>References</a:t>
            </a:r>
          </a:p>
          <a:p>
            <a:pPr>
              <a:lnSpc>
                <a:spcPts val="690"/>
              </a:lnSpc>
            </a:pPr>
            <a:endParaRPr lang="en-CA" sz="60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304" y="6357020"/>
            <a:ext cx="795089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lang="en-CA" sz="600">
                <a:solidFill>
                  <a:srgbClr val="424242"/>
                </a:solidFill>
                <a:latin typeface="Arial"/>
                <a:cs typeface="Arial"/>
              </a:rPr>
              <a:t>Prescribing Information</a:t>
            </a:r>
          </a:p>
          <a:p>
            <a:pPr>
              <a:lnSpc>
                <a:spcPts val="690"/>
              </a:lnSpc>
            </a:pPr>
            <a:endParaRPr lang="en-CA" sz="60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0300" y="6331619"/>
            <a:ext cx="23884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4"/>
              </a:lnSpc>
            </a:pPr>
            <a:r>
              <a:rPr lang="en-CA" sz="700">
                <a:solidFill>
                  <a:srgbClr val="424242"/>
                </a:solidFill>
                <a:latin typeface="Arial"/>
                <a:cs typeface="Arial"/>
              </a:rPr>
              <a:t>Home</a:t>
            </a:r>
          </a:p>
          <a:p>
            <a:pPr>
              <a:lnSpc>
                <a:spcPts val="804"/>
              </a:lnSpc>
            </a:pPr>
            <a:endParaRPr lang="en-CA" sz="70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1800" y="6331619"/>
            <a:ext cx="198772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4"/>
              </a:lnSpc>
            </a:pPr>
            <a:r>
              <a:rPr lang="en-CA" sz="700">
                <a:solidFill>
                  <a:srgbClr val="424242"/>
                </a:solidFill>
                <a:latin typeface="Arial"/>
                <a:cs typeface="Arial"/>
              </a:rPr>
              <a:t>Back</a:t>
            </a:r>
          </a:p>
          <a:p>
            <a:pPr>
              <a:lnSpc>
                <a:spcPts val="804"/>
              </a:lnSpc>
            </a:pPr>
            <a:endParaRPr lang="en-CA" sz="70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1701" y="6331619"/>
            <a:ext cx="328616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4"/>
              </a:lnSpc>
            </a:pPr>
            <a:r>
              <a:rPr lang="en-CA" sz="700">
                <a:solidFill>
                  <a:srgbClr val="424242"/>
                </a:solidFill>
                <a:latin typeface="Arial"/>
                <a:cs typeface="Arial"/>
              </a:rPr>
              <a:t>Forward</a:t>
            </a:r>
          </a:p>
          <a:p>
            <a:pPr>
              <a:lnSpc>
                <a:spcPts val="804"/>
              </a:lnSpc>
            </a:pPr>
            <a:endParaRPr lang="en-CA" sz="70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6331619"/>
            <a:ext cx="15869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4"/>
              </a:lnSpc>
            </a:pPr>
            <a:r>
              <a:rPr lang="en-CA" sz="700">
                <a:solidFill>
                  <a:srgbClr val="424242"/>
                </a:solidFill>
                <a:latin typeface="Arial"/>
                <a:cs typeface="Arial"/>
              </a:rPr>
              <a:t>End</a:t>
            </a:r>
          </a:p>
          <a:p>
            <a:pPr>
              <a:lnSpc>
                <a:spcPts val="804"/>
              </a:lnSpc>
            </a:pPr>
            <a:endParaRPr lang="en-CA" sz="70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6649119"/>
            <a:ext cx="3791102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lang="en-CA" sz="800" b="1">
                <a:solidFill>
                  <a:srgbClr val="FFFFFF"/>
                </a:solidFill>
                <a:latin typeface="Arial Bold"/>
                <a:cs typeface="Arial Bold"/>
              </a:rPr>
              <a:t>* </a:t>
            </a:r>
            <a:r>
              <a:rPr lang="en-CA" sz="800" b="1">
                <a:solidFill>
                  <a:srgbClr val="286FFF"/>
                </a:solidFill>
                <a:latin typeface="Arial Bold"/>
                <a:cs typeface="Arial Bold"/>
              </a:rPr>
              <a:t>The use of Extraneal has only been tested and monitored on Baxter cyclers!</a:t>
            </a:r>
          </a:p>
          <a:p>
            <a:pPr>
              <a:lnSpc>
                <a:spcPts val="920"/>
              </a:lnSpc>
            </a:pPr>
            <a:endParaRPr lang="en-CA" sz="800">
              <a:solidFill>
                <a:srgbClr val="000000"/>
              </a:solidFill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34748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952500" y="914403"/>
            <a:ext cx="2496837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FFFFFF"/>
                </a:solidFill>
                <a:latin typeface="Arial Bold"/>
                <a:cs typeface="Arial Bold"/>
              </a:rPr>
              <a:t>Ultrafiltration Failure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930406"/>
            <a:ext cx="475290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 dirty="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	Can develop over time with PD and can be due to:</a:t>
            </a:r>
          </a:p>
          <a:p>
            <a:pPr>
              <a:lnSpc>
                <a:spcPts val="1840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04900" y="2247906"/>
            <a:ext cx="300402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 Development of faster transport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6" y="2552701"/>
            <a:ext cx="7574189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 Progressive membrane damage with loss of aquaporin function (so loss of sodium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sieving)</a:t>
            </a:r>
          </a:p>
          <a:p>
            <a:pPr>
              <a:lnSpc>
                <a:spcPts val="20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1" y="3136906"/>
            <a:ext cx="255948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Defined by PET test result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906" y="3454406"/>
            <a:ext cx="419505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 UF capacity with 2.27% &lt; 200 mls at 4 hours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4906" y="3771906"/>
            <a:ext cx="419505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-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 UF capacity with 3.86% &lt; 400 mls at 4 hours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7106" y="4089406"/>
            <a:ext cx="82554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90367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Manage UF failure with the same prescription approaches as discussed but may result in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4904" y="4330706"/>
            <a:ext cx="202138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need to transfer to HD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7101" y="4660906"/>
            <a:ext cx="823840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90367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	This is the rationale for regular PET testing to assess D/P creatinine and UF capacity - to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04902" y="4902207"/>
            <a:ext cx="388516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0000"/>
                </a:solidFill>
                <a:latin typeface="Arial"/>
                <a:cs typeface="Arial"/>
              </a:rPr>
              <a:t>detect the changes in D/P and UF capacity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8500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661" b="11562"/>
          <a:stretch/>
        </p:blipFill>
        <p:spPr>
          <a:xfrm>
            <a:off x="0" y="1450429"/>
            <a:ext cx="10058400" cy="5423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2082803"/>
            <a:ext cx="361478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 b="1">
                <a:solidFill>
                  <a:srgbClr val="000000"/>
                </a:solidFill>
                <a:latin typeface="Arial Bold"/>
                <a:cs typeface="Arial Bold"/>
              </a:rPr>
              <a:t>LOW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87605"/>
            <a:ext cx="345608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1000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33704"/>
            <a:ext cx="259206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800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492503"/>
            <a:ext cx="259206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600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051301"/>
            <a:ext cx="259206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400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597401"/>
            <a:ext cx="259206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200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4205" y="5156200"/>
            <a:ext cx="86403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802" y="5334002"/>
            <a:ext cx="215123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0.4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5600" y="5715000"/>
            <a:ext cx="310342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-200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1" y="2095502"/>
            <a:ext cx="2096920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  <a:tabLst>
                <a:tab pos="1713298" algn="l"/>
              </a:tabLst>
            </a:pPr>
            <a:r>
              <a:rPr lang="en-CA" sz="1200" b="1">
                <a:solidFill>
                  <a:srgbClr val="000000"/>
                </a:solidFill>
                <a:latin typeface="Arial Bold"/>
                <a:cs typeface="Arial Bold"/>
              </a:rPr>
              <a:t>LOW	HIGH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9906" y="2286005"/>
            <a:ext cx="249119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1725988" algn="l"/>
              </a:tabLst>
            </a:pPr>
            <a:r>
              <a:rPr lang="en-CA" sz="1200" b="1">
                <a:solidFill>
                  <a:srgbClr val="000000"/>
                </a:solidFill>
                <a:latin typeface="Arial Bold"/>
                <a:cs typeface="Arial Bold"/>
              </a:rPr>
              <a:t>AVERAGE	AVERAGE</a:t>
            </a:r>
          </a:p>
          <a:p>
            <a:pPr>
              <a:lnSpc>
                <a:spcPts val="128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902202"/>
            <a:ext cx="1385956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 b="1">
                <a:solidFill>
                  <a:srgbClr val="FF0000"/>
                </a:solidFill>
                <a:latin typeface="Arial Bold"/>
                <a:cs typeface="Arial Bold"/>
              </a:rPr>
              <a:t>Mechanical Failure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3701" y="5334005"/>
            <a:ext cx="218681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  <a:tabLst>
                <a:tab pos="977212" algn="l"/>
                <a:tab pos="1954427" algn="l"/>
              </a:tabLst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0.5	0.6	0.7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5702" y="5867403"/>
            <a:ext cx="1463541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D/P creatinine (4 hrs)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6" y="2120900"/>
            <a:ext cx="387927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 b="1">
                <a:solidFill>
                  <a:srgbClr val="000000"/>
                </a:solidFill>
                <a:latin typeface="Arial Bold"/>
                <a:cs typeface="Arial Bold"/>
              </a:rPr>
              <a:t>HIGH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5802" y="3467106"/>
            <a:ext cx="112691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b="1">
                <a:solidFill>
                  <a:srgbClr val="00FF00"/>
                </a:solidFill>
                <a:latin typeface="Arial Bold"/>
                <a:cs typeface="Arial Bold"/>
              </a:rPr>
              <a:t>NORMAL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2" y="5334005"/>
            <a:ext cx="212269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  <a:tabLst>
                <a:tab pos="977212" algn="l"/>
                <a:tab pos="2017883" algn="l"/>
              </a:tabLst>
            </a:pPr>
            <a:r>
              <a:rPr lang="en-CA" sz="1200">
                <a:solidFill>
                  <a:srgbClr val="000000"/>
                </a:solidFill>
                <a:latin typeface="Arial"/>
                <a:cs typeface="Arial"/>
              </a:rPr>
              <a:t>0.8	0.9	1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8607" y="5765802"/>
            <a:ext cx="925735" cy="3633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8"/>
              </a:lnSpc>
            </a:pPr>
            <a:r>
              <a:rPr lang="en-CA" sz="1200" b="1">
                <a:solidFill>
                  <a:srgbClr val="FF0000"/>
                </a:solidFill>
                <a:latin typeface="Arial Bold"/>
                <a:cs typeface="Arial Bold"/>
              </a:rPr>
              <a:t>UF FAILURE</a:t>
            </a:r>
          </a:p>
          <a:p>
            <a:pPr>
              <a:lnSpc>
                <a:spcPts val="1379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41762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9270" b="11156"/>
          <a:stretch/>
        </p:blipFill>
        <p:spPr>
          <a:xfrm>
            <a:off x="0" y="1497725"/>
            <a:ext cx="10058400" cy="5407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9306" y="787409"/>
            <a:ext cx="363240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Evaluation of Fluid Status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3506" y="1943106"/>
            <a:ext cx="1685077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Regular Monitoring</a:t>
            </a:r>
          </a:p>
          <a:p>
            <a:pPr>
              <a:lnSpc>
                <a:spcPts val="1954"/>
              </a:lnSpc>
            </a:pPr>
            <a:endParaRPr lang="en-CA" sz="17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602" y="2743207"/>
            <a:ext cx="498534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Signs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706" y="2743207"/>
            <a:ext cx="949299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Symptoms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3797305"/>
            <a:ext cx="1051250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Fluid Status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201" y="4787907"/>
            <a:ext cx="1076257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Dehydration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6" y="4787907"/>
            <a:ext cx="1290097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Normovolemia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9701" y="4787907"/>
            <a:ext cx="1296189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Fluid Overload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7" y="5689606"/>
            <a:ext cx="1230465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Identify cause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300" y="5689606"/>
            <a:ext cx="2164695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30">
                <a:solidFill>
                  <a:srgbClr val="003299"/>
                </a:solidFill>
                <a:latin typeface="Arial"/>
                <a:cs typeface="Arial"/>
              </a:rPr>
              <a:t>Continue regular therapy</a:t>
            </a:r>
          </a:p>
          <a:p>
            <a:pPr>
              <a:lnSpc>
                <a:spcPts val="1954"/>
              </a:lnSpc>
            </a:pPr>
            <a:endParaRPr lang="en-CA" sz="1600" spc="-3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1507" y="5689606"/>
            <a:ext cx="1230465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4"/>
              </a:lnSpc>
            </a:pPr>
            <a:r>
              <a:rPr lang="en-CA" sz="1600" spc="-20">
                <a:solidFill>
                  <a:srgbClr val="003299"/>
                </a:solidFill>
                <a:latin typeface="Arial"/>
                <a:cs typeface="Arial"/>
              </a:rPr>
              <a:t>Identify cause</a:t>
            </a:r>
          </a:p>
          <a:p>
            <a:pPr>
              <a:lnSpc>
                <a:spcPts val="1954"/>
              </a:lnSpc>
            </a:pPr>
            <a:endParaRPr lang="en-CA" sz="1600" spc="-2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4633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9608" b="12255"/>
          <a:stretch/>
        </p:blipFill>
        <p:spPr>
          <a:xfrm>
            <a:off x="0" y="1524004"/>
            <a:ext cx="10058400" cy="5295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7101" y="1524006"/>
            <a:ext cx="262892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Mechanical complications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6" y="1841500"/>
            <a:ext cx="3216265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Occurring early after surgery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3306" y="1841500"/>
            <a:ext cx="3159839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Occurring later after surgery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3299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2273306"/>
            <a:ext cx="8015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24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5" y="2273306"/>
            <a:ext cx="4616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Pain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13300" y="2222507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91105" y="2222507"/>
            <a:ext cx="189795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Haemoperitoneum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9000" y="2628905"/>
            <a:ext cx="8015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185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6800" y="2628908"/>
            <a:ext cx="89768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Bleeding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13300" y="2578106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91102" y="2578106"/>
            <a:ext cx="220573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Poor outflow or inflow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13300" y="2921006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91105" y="2921006"/>
            <a:ext cx="61555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Leaks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13300" y="3276608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91099" y="3276608"/>
            <a:ext cx="248786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Migration of the catheter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13300" y="3619506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991100" y="3619506"/>
            <a:ext cx="315054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Increased IPP (Intra Peritoneal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91102" y="3898906"/>
            <a:ext cx="100027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Pressure)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13300" y="4254507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91105" y="4254507"/>
            <a:ext cx="67967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Hernia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813300" y="4597407"/>
            <a:ext cx="80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92D2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991106" y="4597407"/>
            <a:ext cx="279563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Pain: infusion and drainage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991106" y="4889507"/>
            <a:ext cx="74379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phases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13303" y="5232407"/>
            <a:ext cx="356507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Eosinophyllic peritonitis at start of PD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889000" y="736600"/>
            <a:ext cx="3792866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 b="1" dirty="0">
                <a:solidFill>
                  <a:srgbClr val="FFFFFF"/>
                </a:solidFill>
                <a:latin typeface="Arial Bold"/>
                <a:cs typeface="Arial Bold"/>
              </a:rPr>
              <a:t>Major Complication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23672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9675" b="10345"/>
          <a:stretch/>
        </p:blipFill>
        <p:spPr>
          <a:xfrm>
            <a:off x="0" y="1529254"/>
            <a:ext cx="10058400" cy="54391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52900" y="1727206"/>
            <a:ext cx="146514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Fluid overload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68508" y="2628907"/>
            <a:ext cx="68448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Intake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00200" y="3416306"/>
            <a:ext cx="1380186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88840" algn="l"/>
              </a:tabLst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Dietary/Fluid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	Compliance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76400" y="4102106"/>
            <a:ext cx="114614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Salt Intake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2605" y="4584706"/>
            <a:ext cx="984244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64985" algn="l"/>
              </a:tabLst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Salt/fluid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	intake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699" y="5105406"/>
            <a:ext cx="121347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3299"/>
                </a:solidFill>
                <a:latin typeface="Tahoma Bold"/>
                <a:cs typeface="Tahoma Bold"/>
              </a:rPr>
              <a:t>Fluid intake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06900" y="3416306"/>
            <a:ext cx="1248740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9038">
              <a:lnSpc>
                <a:spcPts val="1900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Appropriate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Prescription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95800" y="4165607"/>
            <a:ext cx="115095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Dwell Time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84706" y="4775206"/>
            <a:ext cx="95859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Dialysate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60906" y="5016508"/>
            <a:ext cx="82073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Tonicity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89801" y="2628907"/>
            <a:ext cx="62517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3299"/>
                </a:solidFill>
                <a:latin typeface="Tahoma"/>
                <a:cs typeface="Tahoma"/>
              </a:rPr>
              <a:t>Output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80205" y="3416306"/>
            <a:ext cx="273664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  <a:tabLst>
                <a:tab pos="1700607" algn="l"/>
              </a:tabLst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Mechanical	Decline in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69103" y="3657606"/>
            <a:ext cx="233910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  <a:tabLst>
                <a:tab pos="1903664" algn="l"/>
              </a:tabLst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Problems	RRF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12006" y="4216407"/>
            <a:ext cx="59150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Leaks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07201" y="4826007"/>
            <a:ext cx="121507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Obstruction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07201" y="5422906"/>
            <a:ext cx="119904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6FC0"/>
                </a:solidFill>
                <a:latin typeface="Tahoma Bold"/>
                <a:cs typeface="Tahoma Bold"/>
              </a:rPr>
              <a:t>Malposition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660406" y="787407"/>
            <a:ext cx="274434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 dirty="0">
                <a:solidFill>
                  <a:srgbClr val="FFFFFF"/>
                </a:solidFill>
                <a:latin typeface="Arial Bold"/>
                <a:cs typeface="Arial Bold"/>
              </a:rPr>
              <a:t>Evaluating fluid overload</a:t>
            </a:r>
          </a:p>
          <a:p>
            <a:pPr>
              <a:lnSpc>
                <a:spcPts val="2070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11308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7484" b="10948"/>
          <a:stretch/>
        </p:blipFill>
        <p:spPr>
          <a:xfrm>
            <a:off x="0" y="1358902"/>
            <a:ext cx="10058400" cy="5562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306" y="717855"/>
            <a:ext cx="454220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Water and Na balance (in = out)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6" y="1587507"/>
            <a:ext cx="71814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Adjust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301" y="1841506"/>
            <a:ext cx="165429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2183">
              <a:lnSpc>
                <a:spcPts val="170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prescription →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positive net UF</a:t>
            </a:r>
          </a:p>
          <a:p>
            <a:pPr>
              <a:lnSpc>
                <a:spcPts val="16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2717807"/>
            <a:ext cx="1282402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PD solution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absorption</a:t>
            </a:r>
          </a:p>
          <a:p>
            <a:pPr>
              <a:lnSpc>
                <a:spcPts val="193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3848107"/>
            <a:ext cx="128240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Fluid intake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702" y="4864103"/>
            <a:ext cx="31899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0" b="1">
                <a:solidFill>
                  <a:srgbClr val="003299"/>
                </a:solidFill>
                <a:latin typeface="Arial Bold"/>
                <a:cs typeface="Arial Bold"/>
              </a:rPr>
              <a:t>In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0" y="5549907"/>
            <a:ext cx="9746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Minimize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6" y="5816607"/>
            <a:ext cx="82073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without</a:t>
            </a:r>
          </a:p>
          <a:p>
            <a:pPr>
              <a:lnSpc>
                <a:spcPts val="162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806" y="6019806"/>
            <a:ext cx="1744067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56879" algn="l"/>
              </a:tabLst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negative impact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	on QoL</a:t>
            </a:r>
          </a:p>
          <a:p>
            <a:pPr>
              <a:lnSpc>
                <a:spcPts val="170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01" y="1625606"/>
            <a:ext cx="211596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63456" algn="l"/>
              </a:tabLst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Adjust prescription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	(minimize glucose</a:t>
            </a:r>
          </a:p>
          <a:p>
            <a:pPr>
              <a:lnSpc>
                <a:spcPts val="169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7601" y="2057406"/>
            <a:ext cx="316753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31498" algn="l"/>
              </a:tabLst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concentration) to achieve UF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	volume → euvolemia</a:t>
            </a:r>
          </a:p>
          <a:p>
            <a:pPr>
              <a:lnSpc>
                <a:spcPts val="170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3502" y="2781306"/>
            <a:ext cx="30777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UF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0106" y="3225806"/>
            <a:ext cx="194925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723392" algn="l"/>
              </a:tabLst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Sweating (climate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	impact)</a:t>
            </a:r>
          </a:p>
          <a:p>
            <a:pPr>
              <a:lnSpc>
                <a:spcPts val="15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805" y="3606804"/>
            <a:ext cx="1346522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Perspiration</a:t>
            </a:r>
          </a:p>
          <a:p>
            <a:pPr>
              <a:lnSpc>
                <a:spcPts val="15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2707" y="4000506"/>
            <a:ext cx="57708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Stool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2002" y="4305306"/>
            <a:ext cx="201337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b="1">
                <a:solidFill>
                  <a:srgbClr val="003299"/>
                </a:solidFill>
                <a:latin typeface="Arial Bold"/>
                <a:cs typeface="Arial Bold"/>
              </a:rPr>
              <a:t>Urine (↓ over time)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6306" y="4851404"/>
            <a:ext cx="618759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0" b="1">
                <a:solidFill>
                  <a:srgbClr val="003299"/>
                </a:solidFill>
                <a:latin typeface="Arial Bold"/>
                <a:cs typeface="Arial Bold"/>
              </a:rPr>
              <a:t>Out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8606" y="5435606"/>
            <a:ext cx="2936701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34530">
              <a:lnSpc>
                <a:spcPts val="170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Maximize: a) diuretics,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ARB/ACEI, b) avoidance of</a:t>
            </a:r>
          </a:p>
          <a:p>
            <a:pPr>
              <a:lnSpc>
                <a:spcPts val="169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1" y="5867407"/>
            <a:ext cx="2821286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8129">
              <a:lnSpc>
                <a:spcPts val="1700"/>
              </a:lnSpc>
            </a:pP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nephrotoxic agents and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b="1">
                <a:solidFill>
                  <a:srgbClr val="FF0000"/>
                </a:solidFill>
                <a:latin typeface="Arial Bold Italic"/>
                <a:cs typeface="Arial Bold Italic"/>
              </a:rPr>
              <a:t>dehydration, c) icodextrin</a:t>
            </a:r>
          </a:p>
          <a:p>
            <a:pPr>
              <a:lnSpc>
                <a:spcPts val="170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2406" y="6464302"/>
            <a:ext cx="7926850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97"/>
              </a:lnSpc>
            </a:pPr>
            <a:r>
              <a:rPr lang="en-CA" sz="2500" b="1">
                <a:solidFill>
                  <a:srgbClr val="003299"/>
                </a:solidFill>
                <a:latin typeface="Arial Bold"/>
                <a:cs typeface="Arial Bold"/>
              </a:rPr>
              <a:t>Continuous assessment and adjustments required!!</a:t>
            </a:r>
          </a:p>
          <a:p>
            <a:pPr>
              <a:lnSpc>
                <a:spcPts val="2597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40529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9" name="Rectangle 8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9878" b="10750"/>
          <a:stretch/>
        </p:blipFill>
        <p:spPr>
          <a:xfrm>
            <a:off x="0" y="1545021"/>
            <a:ext cx="10058400" cy="53918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7102" y="1955806"/>
            <a:ext cx="630076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609172" algn="l"/>
              </a:tabLst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•	Achieved peritoneal ultrafiltration is dependant on: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4" y="2311406"/>
            <a:ext cx="118462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Dwell time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5" y="2616200"/>
            <a:ext cx="5275804" cy="11336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9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Glucose concentration/ type of osmotic agent</a:t>
            </a:r>
            <a:r>
              <a:rPr lang="en-CA" sz="2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>
                <a:solidFill>
                  <a:srgbClr val="000000"/>
                </a:solidFill>
                <a:latin typeface="Times New Roman"/>
              </a:rPr>
            </a:b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Peritoneal membrane function/ transport status</a:t>
            </a:r>
          </a:p>
          <a:p>
            <a:pPr>
              <a:lnSpc>
                <a:spcPts val="2899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784600"/>
            <a:ext cx="7995170" cy="6104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609172" algn="l"/>
              </a:tabLst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•	The effect of these factors is interlinked and should be considered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700" y="4089406"/>
            <a:ext cx="65723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>
                <a:solidFill>
                  <a:srgbClr val="003299"/>
                </a:solidFill>
                <a:latin typeface="Arial"/>
                <a:cs typeface="Arial"/>
              </a:rPr>
              <a:t>jointly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1231905" y="850907"/>
            <a:ext cx="415177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dirty="0">
                <a:solidFill>
                  <a:srgbClr val="FFFFFF"/>
                </a:solidFill>
                <a:latin typeface="Arial"/>
                <a:cs typeface="Arial"/>
              </a:rPr>
              <a:t>Determinants of Ultrafiltration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16537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9" name="Rectangle 8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028706" y="861872"/>
            <a:ext cx="710931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500" b="1" dirty="0">
                <a:solidFill>
                  <a:srgbClr val="FFFFFF"/>
                </a:solidFill>
                <a:latin typeface="Arial Bold"/>
                <a:cs typeface="Arial Bold"/>
              </a:rPr>
              <a:t>Preservation of Peritoneal Membrane Function</a:t>
            </a:r>
          </a:p>
          <a:p>
            <a:pPr>
              <a:lnSpc>
                <a:spcPts val="276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1100" y="2108206"/>
            <a:ext cx="401295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Maximize peritonitis prevention efforts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3" y="2590806"/>
            <a:ext cx="6889707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97"/>
              </a:lnSpc>
              <a:tabLst>
                <a:tab pos="228440" algn="l"/>
              </a:tabLst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•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Minimise exposure to glucose/ GDPs (and other bio-incompatbility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	factors of PD solutions)</a:t>
            </a:r>
          </a:p>
          <a:p>
            <a:pPr>
              <a:lnSpc>
                <a:spcPts val="2197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7806" y="3263907"/>
            <a:ext cx="416780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-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Maximize urine output (use of diuretics)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47804" y="3657606"/>
            <a:ext cx="33470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-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Restrict sodium and fluid intake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7806" y="4051306"/>
            <a:ext cx="573233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213D92"/>
                </a:solidFill>
                <a:latin typeface="Arial"/>
                <a:cs typeface="Arial"/>
              </a:rPr>
              <a:t>-</a:t>
            </a: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 Use non-glucose based solutions, especially icodextrin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  <p:sp>
        <p:nvSpPr>
          <p:cNvPr id="16" name="Rectangle 4"/>
          <p:cNvSpPr>
            <a:spLocks noGrp="1" noChangeAspect="1" noChangeArrowheads="1"/>
          </p:cNvSpPr>
          <p:nvPr isPhoto="1"/>
        </p:nvSpPr>
        <p:spPr bwMode="auto">
          <a:xfrm>
            <a:off x="5845324" y="4447373"/>
            <a:ext cx="3012271" cy="2464390"/>
          </a:xfrm>
          <a:prstGeom prst="rect">
            <a:avLst/>
          </a:prstGeom>
          <a:blipFill dpi="0" rotWithShape="1">
            <a:blip r:embed="rId2"/>
            <a:srcRect/>
            <a:stretch>
              <a:fillRect r="-8707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1" eaLnBrk="1" hangingPunct="1">
              <a:defRPr/>
            </a:pPr>
            <a:endParaRPr lang="ar-BH"/>
          </a:p>
        </p:txBody>
      </p:sp>
      <p:sp>
        <p:nvSpPr>
          <p:cNvPr id="17" name="Rectangle 2"/>
          <p:cNvSpPr>
            <a:spLocks noGrp="1" noChangeAspect="1" noChangeArrowheads="1"/>
          </p:cNvSpPr>
          <p:nvPr isPhoto="1"/>
        </p:nvSpPr>
        <p:spPr bwMode="auto">
          <a:xfrm>
            <a:off x="1181100" y="4458677"/>
            <a:ext cx="3270781" cy="2453086"/>
          </a:xfrm>
          <a:prstGeom prst="rect">
            <a:avLst/>
          </a:prstGeom>
          <a:blipFill dpi="0" rotWithShape="1">
            <a:blip r:embed="rId3"/>
            <a:srcRect/>
            <a:stretch>
              <a:fillRect b="-12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1" eaLnBrk="1" hangingPunct="1">
              <a:defRPr/>
            </a:pPr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935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8464" b="11274"/>
          <a:stretch/>
        </p:blipFill>
        <p:spPr>
          <a:xfrm>
            <a:off x="0" y="1435104"/>
            <a:ext cx="10058400" cy="54610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003301" y="825501"/>
            <a:ext cx="3778265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spc="-10">
                <a:solidFill>
                  <a:srgbClr val="FFFFFF"/>
                </a:solidFill>
                <a:latin typeface="Arial"/>
                <a:cs typeface="Arial"/>
              </a:rPr>
              <a:t>Eosinophilic Peritonitis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7906" y="1803408"/>
            <a:ext cx="32444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3299"/>
                </a:solidFill>
                <a:latin typeface="Arial"/>
                <a:cs typeface="Arial"/>
              </a:rPr>
              <a:t>Allergic reaction to the following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7900" y="2159006"/>
            <a:ext cx="1213474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PD catheter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7902" y="2476507"/>
            <a:ext cx="151964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Lines and bags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906" y="2806706"/>
            <a:ext cx="172643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Intraperitoneal air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7906" y="3111506"/>
            <a:ext cx="2998385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Drugs: Vancomicin, gentamicin,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streptokinase, cefalosporins.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26000" y="1803408"/>
            <a:ext cx="12952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3299"/>
                </a:solidFill>
                <a:latin typeface="Arial"/>
                <a:cs typeface="Arial"/>
              </a:rPr>
              <a:t>Presentation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26006" y="2159006"/>
            <a:ext cx="291425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Cloudy bag - but no symptoms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26005" y="2476507"/>
            <a:ext cx="329737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High WBC count with 20% eosinos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26000" y="2806706"/>
            <a:ext cx="310501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Usually early in the course of PD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26000" y="3124207"/>
            <a:ext cx="278281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Usually slears spontaneously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26000" y="3441706"/>
            <a:ext cx="284533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May be a sign of an infectious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16501" y="3683006"/>
            <a:ext cx="259846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peritonitis eg fungal infection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30691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4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2494523" y="2969261"/>
            <a:ext cx="5835603" cy="1785054"/>
          </a:xfrm>
        </p:spPr>
        <p:txBody>
          <a:bodyPr/>
          <a:lstStyle/>
          <a:p>
            <a:r>
              <a:rPr lang="en-US" altLang="ar-BH" sz="4700" dirty="0"/>
              <a:t>Thank you</a:t>
            </a:r>
            <a:endParaRPr lang="en-GB" altLang="ar-BH" sz="4700" dirty="0"/>
          </a:p>
        </p:txBody>
      </p:sp>
      <p:pic>
        <p:nvPicPr>
          <p:cNvPr id="8" name="Picture 11" descr="Husain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13028" r="9477" b="16996"/>
          <a:stretch/>
        </p:blipFill>
        <p:spPr bwMode="auto">
          <a:xfrm>
            <a:off x="4526280" y="5518382"/>
            <a:ext cx="1828800" cy="13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Noora3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2942" r="7448" b="16575"/>
          <a:stretch/>
        </p:blipFill>
        <p:spPr bwMode="auto">
          <a:xfrm>
            <a:off x="6598920" y="5518382"/>
            <a:ext cx="1668774" cy="13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19333" b="16636"/>
          <a:stretch/>
        </p:blipFill>
        <p:spPr bwMode="auto">
          <a:xfrm>
            <a:off x="8452417" y="5581188"/>
            <a:ext cx="1514856" cy="12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01" r="7311" b="15422"/>
          <a:stretch/>
        </p:blipFill>
        <p:spPr>
          <a:xfrm>
            <a:off x="5897881" y="1578602"/>
            <a:ext cx="1661161" cy="127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3122" r="11572" b="16400"/>
          <a:stretch/>
        </p:blipFill>
        <p:spPr>
          <a:xfrm>
            <a:off x="2560321" y="5589884"/>
            <a:ext cx="1569721" cy="139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3307" r="11050" b="13871"/>
          <a:stretch/>
        </p:blipFill>
        <p:spPr>
          <a:xfrm>
            <a:off x="4130042" y="1578602"/>
            <a:ext cx="1432560" cy="130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18851" r="7365" b="15422"/>
          <a:stretch/>
        </p:blipFill>
        <p:spPr>
          <a:xfrm>
            <a:off x="152400" y="1547842"/>
            <a:ext cx="1645920" cy="130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 b="15423"/>
          <a:stretch/>
        </p:blipFill>
        <p:spPr>
          <a:xfrm>
            <a:off x="1967185" y="1578605"/>
            <a:ext cx="1924507" cy="130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60" y="2959707"/>
            <a:ext cx="2908418" cy="2232238"/>
          </a:xfrm>
          <a:prstGeom prst="rect">
            <a:avLst/>
          </a:prstGeom>
        </p:spPr>
      </p:pic>
      <p:pic>
        <p:nvPicPr>
          <p:cNvPr id="12" name="Picture 2" descr="C:\Users\TOSHIBA\Downloads\2017-03-14-PHOTO-0000054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" y="3151718"/>
            <a:ext cx="3856560" cy="220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522" y="334916"/>
            <a:ext cx="10059518" cy="939143"/>
            <a:chOff x="382588" y="2477933"/>
            <a:chExt cx="2444750" cy="16410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119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9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4" grpId="0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1" y="1764366"/>
            <a:ext cx="5866348" cy="2659035"/>
          </a:xfrm>
        </p:spPr>
      </p:pic>
      <p:pic>
        <p:nvPicPr>
          <p:cNvPr id="5" name="Picture 2" descr="C:\Users\TOSHIBA\Downloads\2017-03-14-PHOTO-00000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04" y="3641374"/>
            <a:ext cx="2777249" cy="3140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43296"/>
            <a:ext cx="10059518" cy="939143"/>
            <a:chOff x="382588" y="2477933"/>
            <a:chExt cx="2444750" cy="164108"/>
          </a:xfrm>
        </p:grpSpPr>
        <p:sp>
          <p:nvSpPr>
            <p:cNvPr id="8" name="Rectangle 7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1003306" y="733271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18463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ownloads\2017-03-14-PHOTO-00000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2" y="1764364"/>
            <a:ext cx="8712968" cy="497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22" y="334916"/>
            <a:ext cx="10059518" cy="939143"/>
            <a:chOff x="382588" y="2477933"/>
            <a:chExt cx="2444750" cy="164108"/>
          </a:xfrm>
        </p:grpSpPr>
        <p:sp>
          <p:nvSpPr>
            <p:cNvPr id="6" name="Rectangle 5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ownloads\2017-03-14-PHOTO-00000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9" y="1601148"/>
            <a:ext cx="8712968" cy="510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0" y="7090490"/>
            <a:ext cx="10048170" cy="468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35" tIns="50917" rIns="101835" bIns="50917" anchor="ctr"/>
          <a:lstStyle/>
          <a:p>
            <a:pPr algn="ctr" defTabSz="1018322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22" y="334916"/>
            <a:ext cx="10059518" cy="939143"/>
            <a:chOff x="382588" y="2477933"/>
            <a:chExt cx="2444750" cy="164108"/>
          </a:xfrm>
        </p:grpSpPr>
        <p:sp>
          <p:nvSpPr>
            <p:cNvPr id="6" name="Rectangle 5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322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6"/>
          <p:cNvSpPr txBox="1"/>
          <p:nvPr/>
        </p:nvSpPr>
        <p:spPr>
          <a:xfrm>
            <a:off x="1003306" y="7270576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21626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7321" b="11029"/>
          <a:stretch/>
        </p:blipFill>
        <p:spPr>
          <a:xfrm>
            <a:off x="0" y="1346203"/>
            <a:ext cx="10058400" cy="556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6" y="736600"/>
            <a:ext cx="3431953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b="1" spc="-10">
                <a:solidFill>
                  <a:srgbClr val="FFFFFF"/>
                </a:solidFill>
                <a:latin typeface="Arial Bold"/>
                <a:cs typeface="Arial Bold"/>
              </a:rPr>
              <a:t>Later After Surgery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303" y="1473201"/>
            <a:ext cx="3356688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b="1" spc="-10">
                <a:solidFill>
                  <a:srgbClr val="003299"/>
                </a:solidFill>
                <a:latin typeface="Arial Bold"/>
                <a:cs typeface="Arial Bold"/>
              </a:rPr>
              <a:t>Haemoperitoneum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25707"/>
            <a:ext cx="500136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424242"/>
                </a:solidFill>
                <a:latin typeface="Arial"/>
                <a:cs typeface="Arial"/>
              </a:rPr>
              <a:t>Can look dramatic but will usually settle with time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2921006"/>
            <a:ext cx="104515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@Causes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6" y="3225806"/>
            <a:ext cx="7373878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Benign (menses ,ovarian cyst, ovulation, PCKD, Trauma,  Coagulopathy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Serious ( Ischemic Bowel, Colon CA, Pancreatitis, urologic malignancy)</a:t>
            </a:r>
          </a:p>
          <a:p>
            <a:pPr>
              <a:lnSpc>
                <a:spcPts val="40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6" y="4432306"/>
            <a:ext cx="182742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b="1">
                <a:solidFill>
                  <a:srgbClr val="000000"/>
                </a:solidFill>
                <a:latin typeface="Arial Bold"/>
                <a:cs typeface="Arial Bold"/>
              </a:rPr>
              <a:t>@ Managements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4" y="5080006"/>
            <a:ext cx="304326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Review patients medical history.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3" y="5473707"/>
            <a:ext cx="674447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 Warn the patients during training ,It might affect patients psychologically.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1" y="5867406"/>
            <a:ext cx="300402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Dialysis with room temperature.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6" y="6261106"/>
            <a:ext cx="767876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Heparinized flushing Recommended dose of heparin is 500 -1000IU / L PD solution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1800" y="6832606"/>
            <a:ext cx="705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7501" y="7112001"/>
            <a:ext cx="705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21881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19878" b="10785"/>
          <a:stretch/>
        </p:blipFill>
        <p:spPr>
          <a:xfrm>
            <a:off x="0" y="1545023"/>
            <a:ext cx="10058400" cy="5389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03300" y="1384300"/>
            <a:ext cx="811767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49"/>
              </a:lnSpc>
            </a:pPr>
            <a:r>
              <a:rPr lang="en-CA">
                <a:solidFill>
                  <a:srgbClr val="003299"/>
                </a:solidFill>
                <a:latin typeface="Arial"/>
                <a:cs typeface="Arial"/>
              </a:rPr>
              <a:t>Typically constipation and catheter migration are major causes of flow problems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3299"/>
                </a:solidFill>
                <a:latin typeface="Arial"/>
                <a:cs typeface="Arial"/>
              </a:rPr>
              <a:t>Clinical features, patient typically reports slow CAPD exchanges or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3299"/>
                </a:solidFill>
                <a:latin typeface="Arial"/>
                <a:cs typeface="Arial"/>
              </a:rPr>
              <a:t>HomeChoice alarms</a:t>
            </a:r>
          </a:p>
          <a:p>
            <a:pPr>
              <a:lnSpc>
                <a:spcPts val="2149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6" y="2311407"/>
            <a:ext cx="69410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Causes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30806" y="2489200"/>
            <a:ext cx="17905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Catheter holes are</a:t>
            </a:r>
          </a:p>
          <a:p>
            <a:pPr>
              <a:lnSpc>
                <a:spcPts val="14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2717807"/>
            <a:ext cx="1267976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Constipation</a:t>
            </a:r>
          </a:p>
          <a:p>
            <a:pPr>
              <a:lnSpc>
                <a:spcPts val="1685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1" y="3086106"/>
            <a:ext cx="3505768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Rapid absorption (lymphatics - in first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few days of PD)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6" y="3733807"/>
            <a:ext cx="181780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Catheter migration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6" y="4127507"/>
            <a:ext cx="3597139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77675" algn="l"/>
              </a:tabLst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Partial Catheter obstruction with fibrin,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	blood clots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79507" y="4775206"/>
            <a:ext cx="179376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Omental wrapping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4701" y="5930907"/>
            <a:ext cx="100348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003299"/>
                </a:solidFill>
                <a:latin typeface="Arial Bold"/>
                <a:cs typeface="Arial Bold"/>
              </a:rPr>
              <a:t>Blood clot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130805" y="2717807"/>
            <a:ext cx="77425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blocked</a:t>
            </a:r>
          </a:p>
          <a:p>
            <a:pPr>
              <a:lnSpc>
                <a:spcPts val="1625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7124700" y="3987806"/>
            <a:ext cx="1370568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Catheter tip is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free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331200" y="6743707"/>
            <a:ext cx="70532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  <a:p>
            <a:pPr>
              <a:lnSpc>
                <a:spcPts val="115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1003306" y="736600"/>
            <a:ext cx="3717326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spc="-10" dirty="0">
                <a:solidFill>
                  <a:srgbClr val="FFFFFF"/>
                </a:solidFill>
                <a:latin typeface="Arial"/>
                <a:cs typeface="Arial"/>
              </a:rPr>
              <a:t>Poor Inflow or Outflow</a:t>
            </a:r>
          </a:p>
          <a:p>
            <a:pPr>
              <a:lnSpc>
                <a:spcPts val="3679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5814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003300" y="825501"/>
            <a:ext cx="3108774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000" spc="-10">
                <a:solidFill>
                  <a:srgbClr val="FFFFFF"/>
                </a:solidFill>
                <a:latin typeface="Arial"/>
                <a:cs typeface="Arial"/>
              </a:rPr>
              <a:t>Catheter Migration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6" y="1371600"/>
            <a:ext cx="7335341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97"/>
              </a:lnSpc>
            </a:pPr>
            <a:r>
              <a:rPr lang="en-CA">
                <a:solidFill>
                  <a:srgbClr val="003EBD"/>
                </a:solidFill>
                <a:latin typeface="Arial"/>
                <a:cs typeface="Arial"/>
              </a:rPr>
              <a:t>Migration of the catheter is defined if the tip is found not to be in the true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3EBD"/>
                </a:solidFill>
                <a:latin typeface="Arial"/>
                <a:cs typeface="Arial"/>
              </a:rPr>
              <a:t>pelvis either function or dysfunction migrated catheter</a:t>
            </a:r>
          </a:p>
          <a:p>
            <a:pPr>
              <a:lnSpc>
                <a:spcPts val="2197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33501" y="1993905"/>
            <a:ext cx="2903039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Predisposing factors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1" y="2679707"/>
            <a:ext cx="126797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Constipation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2" y="2997206"/>
            <a:ext cx="29703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Improper implantation or length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2" y="3314707"/>
            <a:ext cx="385842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Direction of the subcutaneous tunnel and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9805" y="3556006"/>
            <a:ext cx="3028073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“memory” of catheter may lead to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migration of the catheter.</a:t>
            </a:r>
          </a:p>
          <a:p>
            <a:pPr>
              <a:lnSpc>
                <a:spcPts val="192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9006" y="4165604"/>
            <a:ext cx="1870705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Management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0" y="4762506"/>
            <a:ext cx="128721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Conservative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2000" y="5080007"/>
            <a:ext cx="123431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@ Stairecase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2005" y="5397506"/>
            <a:ext cx="177933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@bowel stimulation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806" y="5727707"/>
            <a:ext cx="204222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 b="1">
                <a:solidFill>
                  <a:srgbClr val="424242"/>
                </a:solidFill>
                <a:latin typeface="Arial Bold"/>
                <a:cs typeface="Arial Bold"/>
              </a:rPr>
              <a:t>Surgical intervention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2000" y="5969002"/>
            <a:ext cx="3739806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@ Guidewire or laprascopic manipulation</a:t>
            </a:r>
            <a:r>
              <a:rPr lang="en-CA" sz="16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/>
              </a:rPr>
            </a:b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@ Lapratomy and or re-insertion</a:t>
            </a:r>
          </a:p>
          <a:p>
            <a:pPr>
              <a:lnSpc>
                <a:spcPts val="2519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57900" y="2019303"/>
            <a:ext cx="1530868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500">
                <a:solidFill>
                  <a:srgbClr val="003299"/>
                </a:solidFill>
                <a:latin typeface="Arial"/>
                <a:cs typeface="Arial"/>
              </a:rPr>
              <a:t>Prevention</a:t>
            </a:r>
          </a:p>
          <a:p>
            <a:pPr>
              <a:lnSpc>
                <a:spcPts val="276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02200" y="2933706"/>
            <a:ext cx="335829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Perfect catheter insertion technique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02200" y="3251206"/>
            <a:ext cx="297453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98"/>
              </a:lnSpc>
            </a:pPr>
            <a:r>
              <a:rPr lang="en-CA" sz="1600">
                <a:solidFill>
                  <a:srgbClr val="0092D2"/>
                </a:solidFill>
                <a:latin typeface="Arial"/>
                <a:cs typeface="Arial"/>
              </a:rPr>
              <a:t>•</a:t>
            </a:r>
            <a:r>
              <a:rPr lang="en-CA" sz="1600">
                <a:solidFill>
                  <a:srgbClr val="424242"/>
                </a:solidFill>
                <a:latin typeface="Arial"/>
                <a:cs typeface="Arial"/>
              </a:rPr>
              <a:t> Avoid and manage constipation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02306" y="6159504"/>
            <a:ext cx="3142206" cy="5522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6147">
              <a:lnSpc>
                <a:spcPts val="1398"/>
              </a:lnSpc>
            </a:pPr>
            <a:r>
              <a:rPr lang="en-CA" sz="1000">
                <a:solidFill>
                  <a:srgbClr val="584F4B"/>
                </a:solidFill>
                <a:latin typeface="Arial"/>
                <a:cs typeface="Arial"/>
              </a:rPr>
              <a:t>PERITONEAL DIALYSIS : 1994 | Volume : 40 | Issue :</a:t>
            </a:r>
            <a:r>
              <a:rPr lang="en-CA" sz="10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00">
                <a:solidFill>
                  <a:srgbClr val="000000"/>
                </a:solidFill>
                <a:latin typeface="Times New Roman"/>
              </a:rPr>
            </a:br>
            <a:r>
              <a:rPr lang="en-CA" sz="1000">
                <a:solidFill>
                  <a:srgbClr val="584F4B"/>
                </a:solidFill>
                <a:latin typeface="Arial"/>
                <a:cs typeface="Arial"/>
              </a:rPr>
              <a:t>Peritoneal access. Bhatla B, Khanna R, Twardowski</a:t>
            </a:r>
            <a:r>
              <a:rPr lang="en-CA" sz="1200">
                <a:solidFill>
                  <a:srgbClr val="FFFFFF"/>
                </a:solidFill>
                <a:latin typeface="Arial"/>
                <a:cs typeface="Arial"/>
              </a:rPr>
              <a:t> ZJ</a:t>
            </a:r>
          </a:p>
          <a:p>
            <a:pPr>
              <a:lnSpc>
                <a:spcPts val="1388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36324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2696" y="501828"/>
            <a:ext cx="9145016" cy="828656"/>
            <a:chOff x="382588" y="2477933"/>
            <a:chExt cx="2444750" cy="164108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2588" y="2477933"/>
              <a:ext cx="2444750" cy="228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2588" y="2500754"/>
              <a:ext cx="611188" cy="1412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93776" y="2500754"/>
              <a:ext cx="611187" cy="141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04963" y="2500754"/>
              <a:ext cx="611188" cy="1412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16151" y="2500754"/>
              <a:ext cx="611187" cy="1412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35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3487" y="7001551"/>
            <a:ext cx="9134700" cy="41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anchor="ctr"/>
          <a:lstStyle/>
          <a:p>
            <a:pPr algn="ctr" defTabSz="913735">
              <a:defRPr/>
            </a:pPr>
            <a:endParaRPr lang="en-US" sz="2500">
              <a:solidFill>
                <a:prstClr val="white"/>
              </a:solidFill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308100" y="774700"/>
            <a:ext cx="3769942" cy="9592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lang="en-CA" sz="3200">
                <a:solidFill>
                  <a:srgbClr val="FFFFFF"/>
                </a:solidFill>
                <a:latin typeface="Arial"/>
                <a:cs typeface="Arial"/>
              </a:rPr>
              <a:t>Catheter Obstruction</a:t>
            </a:r>
          </a:p>
          <a:p>
            <a:pPr>
              <a:lnSpc>
                <a:spcPts val="3679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1" y="1701803"/>
            <a:ext cx="7393531" cy="1046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200">
                <a:solidFill>
                  <a:srgbClr val="003299"/>
                </a:solidFill>
                <a:latin typeface="Arial"/>
                <a:cs typeface="Arial"/>
              </a:rPr>
              <a:t>PD catheter might be obstructed partially or completely due</a:t>
            </a:r>
            <a:r>
              <a:rPr lang="en-CA" sz="22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00">
                <a:solidFill>
                  <a:srgbClr val="000000"/>
                </a:solidFill>
                <a:latin typeface="Times New Roman"/>
              </a:rPr>
            </a:br>
            <a:r>
              <a:rPr lang="en-CA" sz="2200">
                <a:solidFill>
                  <a:srgbClr val="003299"/>
                </a:solidFill>
                <a:latin typeface="Arial"/>
                <a:cs typeface="Arial"/>
              </a:rPr>
              <a:t>to the following causes :</a:t>
            </a:r>
          </a:p>
          <a:p>
            <a:pPr>
              <a:lnSpc>
                <a:spcPts val="2700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1" y="2616207"/>
            <a:ext cx="151644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@Constipation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921006"/>
            <a:ext cx="2786019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@ Blood clots or thrombus.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@Kink</a:t>
            </a:r>
          </a:p>
          <a:p>
            <a:pPr>
              <a:lnSpc>
                <a:spcPts val="40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6" y="4127507"/>
            <a:ext cx="8111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@Fibrin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4635507"/>
            <a:ext cx="383342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@Omental Wrapping (Jerky Outflow).</a:t>
            </a:r>
          </a:p>
          <a:p>
            <a:pPr>
              <a:lnSpc>
                <a:spcPts val="207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5118108"/>
            <a:ext cx="7425110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75"/>
              </a:lnSpc>
            </a:pP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The omentum is made up of two layers of fatty tissues and both supports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and covers the organs and intestines There are two parts of the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omentum, the greater omentum and the lesser omentum, which are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responsible for storing fat deposits and connecting the intestines and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>
                <a:solidFill>
                  <a:srgbClr val="000000"/>
                </a:solidFill>
                <a:latin typeface="Arial"/>
                <a:cs typeface="Arial"/>
              </a:rPr>
              <a:t>stomach to the liver respectively.</a:t>
            </a:r>
          </a:p>
          <a:p>
            <a:pPr>
              <a:lnSpc>
                <a:spcPts val="2175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003306" y="7099302"/>
            <a:ext cx="3335362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0" dirty="0" err="1">
                <a:latin typeface="Arial"/>
                <a:cs typeface="Arial"/>
              </a:rPr>
              <a:t>Saleh</a:t>
            </a:r>
            <a:r>
              <a:rPr lang="en-CA" sz="1000" dirty="0">
                <a:latin typeface="Arial"/>
                <a:cs typeface="Arial"/>
              </a:rPr>
              <a:t> Al </a:t>
            </a:r>
            <a:r>
              <a:rPr lang="en-CA" sz="1000" dirty="0" err="1">
                <a:latin typeface="Arial"/>
                <a:cs typeface="Arial"/>
              </a:rPr>
              <a:t>Shurafa</a:t>
            </a:r>
            <a:r>
              <a:rPr lang="en-CA" sz="1000" dirty="0">
                <a:latin typeface="Arial"/>
                <a:cs typeface="Arial"/>
              </a:rPr>
              <a:t> – QCH - KSA</a:t>
            </a:r>
          </a:p>
        </p:txBody>
      </p:sp>
    </p:spTree>
    <p:extLst>
      <p:ext uri="{BB962C8B-B14F-4D97-AF65-F5344CB8AC3E}">
        <p14:creationId xmlns:p14="http://schemas.microsoft.com/office/powerpoint/2010/main" val="24076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exion">
  <a:themeElements>
    <a:clrScheme name="Alexion">
      <a:dk1>
        <a:srgbClr val="000000"/>
      </a:dk1>
      <a:lt1>
        <a:srgbClr val="FFFFFF"/>
      </a:lt1>
      <a:dk2>
        <a:srgbClr val="1C3972"/>
      </a:dk2>
      <a:lt2>
        <a:srgbClr val="FFE38A"/>
      </a:lt2>
      <a:accent1>
        <a:srgbClr val="FFD049"/>
      </a:accent1>
      <a:accent2>
        <a:srgbClr val="F26521"/>
      </a:accent2>
      <a:accent3>
        <a:srgbClr val="33CCCC"/>
      </a:accent3>
      <a:accent4>
        <a:srgbClr val="89A7E2"/>
      </a:accent4>
      <a:accent5>
        <a:srgbClr val="D59EE6"/>
      </a:accent5>
      <a:accent6>
        <a:srgbClr val="FF3300"/>
      </a:accent6>
      <a:hlink>
        <a:srgbClr val="00B0F0"/>
      </a:hlink>
      <a:folHlink>
        <a:srgbClr val="09BF6D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FF"/>
        </a:dk2>
        <a:lt2>
          <a:srgbClr val="FFE38A"/>
        </a:lt2>
        <a:accent1>
          <a:srgbClr val="B52516"/>
        </a:accent1>
        <a:accent2>
          <a:srgbClr val="F26521"/>
        </a:accent2>
        <a:accent3>
          <a:srgbClr val="AAAAFF"/>
        </a:accent3>
        <a:accent4>
          <a:srgbClr val="DADADA"/>
        </a:accent4>
        <a:accent5>
          <a:srgbClr val="D7ACAB"/>
        </a:accent5>
        <a:accent6>
          <a:srgbClr val="DB5B1D"/>
        </a:accent6>
        <a:hlink>
          <a:srgbClr val="F89844"/>
        </a:hlink>
        <a:folHlink>
          <a:srgbClr val="FFD0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C0500"/>
        </a:dk2>
        <a:lt2>
          <a:srgbClr val="FFE38A"/>
        </a:lt2>
        <a:accent1>
          <a:srgbClr val="B52516"/>
        </a:accent1>
        <a:accent2>
          <a:srgbClr val="F26521"/>
        </a:accent2>
        <a:accent3>
          <a:srgbClr val="AAAAAA"/>
        </a:accent3>
        <a:accent4>
          <a:srgbClr val="DADADA"/>
        </a:accent4>
        <a:accent5>
          <a:srgbClr val="D7ACAB"/>
        </a:accent5>
        <a:accent6>
          <a:srgbClr val="DB5B1D"/>
        </a:accent6>
        <a:hlink>
          <a:srgbClr val="F89844"/>
        </a:hlink>
        <a:folHlink>
          <a:srgbClr val="FFD0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FFFFFF"/>
        </a:lt1>
        <a:dk2>
          <a:srgbClr val="0C0500"/>
        </a:dk2>
        <a:lt2>
          <a:srgbClr val="FFE38A"/>
        </a:lt2>
        <a:accent1>
          <a:srgbClr val="FFD049"/>
        </a:accent1>
        <a:accent2>
          <a:srgbClr val="F89844"/>
        </a:accent2>
        <a:accent3>
          <a:srgbClr val="AAAAAA"/>
        </a:accent3>
        <a:accent4>
          <a:srgbClr val="DADADA"/>
        </a:accent4>
        <a:accent5>
          <a:srgbClr val="FFE4B1"/>
        </a:accent5>
        <a:accent6>
          <a:srgbClr val="E1893D"/>
        </a:accent6>
        <a:hlink>
          <a:srgbClr val="F26521"/>
        </a:hlink>
        <a:folHlink>
          <a:srgbClr val="B525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FFFFFF"/>
        </a:lt1>
        <a:dk2>
          <a:srgbClr val="003399"/>
        </a:dk2>
        <a:lt2>
          <a:srgbClr val="FFE38A"/>
        </a:lt2>
        <a:accent1>
          <a:srgbClr val="FFD049"/>
        </a:accent1>
        <a:accent2>
          <a:srgbClr val="F89844"/>
        </a:accent2>
        <a:accent3>
          <a:srgbClr val="AAADCA"/>
        </a:accent3>
        <a:accent4>
          <a:srgbClr val="DADADA"/>
        </a:accent4>
        <a:accent5>
          <a:srgbClr val="FFE4B1"/>
        </a:accent5>
        <a:accent6>
          <a:srgbClr val="E1893D"/>
        </a:accent6>
        <a:hlink>
          <a:srgbClr val="F26521"/>
        </a:hlink>
        <a:folHlink>
          <a:srgbClr val="B5251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lexion">
  <a:themeElements>
    <a:clrScheme name="Alexion">
      <a:dk1>
        <a:srgbClr val="000000"/>
      </a:dk1>
      <a:lt1>
        <a:srgbClr val="FFFFFF"/>
      </a:lt1>
      <a:dk2>
        <a:srgbClr val="1C3972"/>
      </a:dk2>
      <a:lt2>
        <a:srgbClr val="FFE38A"/>
      </a:lt2>
      <a:accent1>
        <a:srgbClr val="FFD049"/>
      </a:accent1>
      <a:accent2>
        <a:srgbClr val="F26521"/>
      </a:accent2>
      <a:accent3>
        <a:srgbClr val="33CCCC"/>
      </a:accent3>
      <a:accent4>
        <a:srgbClr val="89A7E2"/>
      </a:accent4>
      <a:accent5>
        <a:srgbClr val="D59EE6"/>
      </a:accent5>
      <a:accent6>
        <a:srgbClr val="FF3300"/>
      </a:accent6>
      <a:hlink>
        <a:srgbClr val="00B0F0"/>
      </a:hlink>
      <a:folHlink>
        <a:srgbClr val="09BF6D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FF"/>
        </a:dk2>
        <a:lt2>
          <a:srgbClr val="FFE38A"/>
        </a:lt2>
        <a:accent1>
          <a:srgbClr val="B52516"/>
        </a:accent1>
        <a:accent2>
          <a:srgbClr val="F26521"/>
        </a:accent2>
        <a:accent3>
          <a:srgbClr val="AAAAFF"/>
        </a:accent3>
        <a:accent4>
          <a:srgbClr val="DADADA"/>
        </a:accent4>
        <a:accent5>
          <a:srgbClr val="D7ACAB"/>
        </a:accent5>
        <a:accent6>
          <a:srgbClr val="DB5B1D"/>
        </a:accent6>
        <a:hlink>
          <a:srgbClr val="F89844"/>
        </a:hlink>
        <a:folHlink>
          <a:srgbClr val="FFD0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C0500"/>
        </a:dk2>
        <a:lt2>
          <a:srgbClr val="FFE38A"/>
        </a:lt2>
        <a:accent1>
          <a:srgbClr val="B52516"/>
        </a:accent1>
        <a:accent2>
          <a:srgbClr val="F26521"/>
        </a:accent2>
        <a:accent3>
          <a:srgbClr val="AAAAAA"/>
        </a:accent3>
        <a:accent4>
          <a:srgbClr val="DADADA"/>
        </a:accent4>
        <a:accent5>
          <a:srgbClr val="D7ACAB"/>
        </a:accent5>
        <a:accent6>
          <a:srgbClr val="DB5B1D"/>
        </a:accent6>
        <a:hlink>
          <a:srgbClr val="F89844"/>
        </a:hlink>
        <a:folHlink>
          <a:srgbClr val="FFD0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FFFFFF"/>
        </a:lt1>
        <a:dk2>
          <a:srgbClr val="0C0500"/>
        </a:dk2>
        <a:lt2>
          <a:srgbClr val="FFE38A"/>
        </a:lt2>
        <a:accent1>
          <a:srgbClr val="FFD049"/>
        </a:accent1>
        <a:accent2>
          <a:srgbClr val="F89844"/>
        </a:accent2>
        <a:accent3>
          <a:srgbClr val="AAAAAA"/>
        </a:accent3>
        <a:accent4>
          <a:srgbClr val="DADADA"/>
        </a:accent4>
        <a:accent5>
          <a:srgbClr val="FFE4B1"/>
        </a:accent5>
        <a:accent6>
          <a:srgbClr val="E1893D"/>
        </a:accent6>
        <a:hlink>
          <a:srgbClr val="F26521"/>
        </a:hlink>
        <a:folHlink>
          <a:srgbClr val="B525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FFFFFF"/>
        </a:lt1>
        <a:dk2>
          <a:srgbClr val="003399"/>
        </a:dk2>
        <a:lt2>
          <a:srgbClr val="FFE38A"/>
        </a:lt2>
        <a:accent1>
          <a:srgbClr val="FFD049"/>
        </a:accent1>
        <a:accent2>
          <a:srgbClr val="F89844"/>
        </a:accent2>
        <a:accent3>
          <a:srgbClr val="AAADCA"/>
        </a:accent3>
        <a:accent4>
          <a:srgbClr val="DADADA"/>
        </a:accent4>
        <a:accent5>
          <a:srgbClr val="FFE4B1"/>
        </a:accent5>
        <a:accent6>
          <a:srgbClr val="E1893D"/>
        </a:accent6>
        <a:hlink>
          <a:srgbClr val="F26521"/>
        </a:hlink>
        <a:folHlink>
          <a:srgbClr val="B5251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lexion">
  <a:themeElements>
    <a:clrScheme name="Alexion">
      <a:dk1>
        <a:srgbClr val="000000"/>
      </a:dk1>
      <a:lt1>
        <a:srgbClr val="FFFFFF"/>
      </a:lt1>
      <a:dk2>
        <a:srgbClr val="1C3972"/>
      </a:dk2>
      <a:lt2>
        <a:srgbClr val="FFE38A"/>
      </a:lt2>
      <a:accent1>
        <a:srgbClr val="FFD049"/>
      </a:accent1>
      <a:accent2>
        <a:srgbClr val="F26521"/>
      </a:accent2>
      <a:accent3>
        <a:srgbClr val="33CCCC"/>
      </a:accent3>
      <a:accent4>
        <a:srgbClr val="89A7E2"/>
      </a:accent4>
      <a:accent5>
        <a:srgbClr val="D59EE6"/>
      </a:accent5>
      <a:accent6>
        <a:srgbClr val="FF3300"/>
      </a:accent6>
      <a:hlink>
        <a:srgbClr val="00B0F0"/>
      </a:hlink>
      <a:folHlink>
        <a:srgbClr val="09BF6D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FF"/>
        </a:dk2>
        <a:lt2>
          <a:srgbClr val="FFE38A"/>
        </a:lt2>
        <a:accent1>
          <a:srgbClr val="B52516"/>
        </a:accent1>
        <a:accent2>
          <a:srgbClr val="F26521"/>
        </a:accent2>
        <a:accent3>
          <a:srgbClr val="AAAAFF"/>
        </a:accent3>
        <a:accent4>
          <a:srgbClr val="DADADA"/>
        </a:accent4>
        <a:accent5>
          <a:srgbClr val="D7ACAB"/>
        </a:accent5>
        <a:accent6>
          <a:srgbClr val="DB5B1D"/>
        </a:accent6>
        <a:hlink>
          <a:srgbClr val="F89844"/>
        </a:hlink>
        <a:folHlink>
          <a:srgbClr val="FFD0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C0500"/>
        </a:dk2>
        <a:lt2>
          <a:srgbClr val="FFE38A"/>
        </a:lt2>
        <a:accent1>
          <a:srgbClr val="B52516"/>
        </a:accent1>
        <a:accent2>
          <a:srgbClr val="F26521"/>
        </a:accent2>
        <a:accent3>
          <a:srgbClr val="AAAAAA"/>
        </a:accent3>
        <a:accent4>
          <a:srgbClr val="DADADA"/>
        </a:accent4>
        <a:accent5>
          <a:srgbClr val="D7ACAB"/>
        </a:accent5>
        <a:accent6>
          <a:srgbClr val="DB5B1D"/>
        </a:accent6>
        <a:hlink>
          <a:srgbClr val="F89844"/>
        </a:hlink>
        <a:folHlink>
          <a:srgbClr val="FFD0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FFFFFF"/>
        </a:lt1>
        <a:dk2>
          <a:srgbClr val="0C0500"/>
        </a:dk2>
        <a:lt2>
          <a:srgbClr val="FFE38A"/>
        </a:lt2>
        <a:accent1>
          <a:srgbClr val="FFD049"/>
        </a:accent1>
        <a:accent2>
          <a:srgbClr val="F89844"/>
        </a:accent2>
        <a:accent3>
          <a:srgbClr val="AAAAAA"/>
        </a:accent3>
        <a:accent4>
          <a:srgbClr val="DADADA"/>
        </a:accent4>
        <a:accent5>
          <a:srgbClr val="FFE4B1"/>
        </a:accent5>
        <a:accent6>
          <a:srgbClr val="E1893D"/>
        </a:accent6>
        <a:hlink>
          <a:srgbClr val="F26521"/>
        </a:hlink>
        <a:folHlink>
          <a:srgbClr val="B525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FFFFFF"/>
        </a:lt1>
        <a:dk2>
          <a:srgbClr val="003399"/>
        </a:dk2>
        <a:lt2>
          <a:srgbClr val="FFE38A"/>
        </a:lt2>
        <a:accent1>
          <a:srgbClr val="FFD049"/>
        </a:accent1>
        <a:accent2>
          <a:srgbClr val="F89844"/>
        </a:accent2>
        <a:accent3>
          <a:srgbClr val="AAADCA"/>
        </a:accent3>
        <a:accent4>
          <a:srgbClr val="DADADA"/>
        </a:accent4>
        <a:accent5>
          <a:srgbClr val="FFE4B1"/>
        </a:accent5>
        <a:accent6>
          <a:srgbClr val="E1893D"/>
        </a:accent6>
        <a:hlink>
          <a:srgbClr val="F26521"/>
        </a:hlink>
        <a:folHlink>
          <a:srgbClr val="B5251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3071</Words>
  <Application>Microsoft Office PowerPoint</Application>
  <PresentationFormat>Custom</PresentationFormat>
  <Paragraphs>703</Paragraphs>
  <Slides>58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Arial body</vt:lpstr>
      <vt:lpstr>Arial Unicode MS</vt:lpstr>
      <vt:lpstr>Rockwell</vt:lpstr>
      <vt:lpstr>Arial</vt:lpstr>
      <vt:lpstr>Arial Bold</vt:lpstr>
      <vt:lpstr>Arial Bold Italic</vt:lpstr>
      <vt:lpstr>Arial Italic</vt:lpstr>
      <vt:lpstr>Calibri</vt:lpstr>
      <vt:lpstr>Tahoma</vt:lpstr>
      <vt:lpstr>Tahoma Bold</vt:lpstr>
      <vt:lpstr>Times New Roman</vt:lpstr>
      <vt:lpstr>Wingdings</vt:lpstr>
      <vt:lpstr>Office Theme</vt:lpstr>
      <vt:lpstr>Alexion</vt:lpstr>
      <vt:lpstr>1_Office Theme</vt:lpstr>
      <vt:lpstr>2_Office Theme</vt:lpstr>
      <vt:lpstr>1_Alexion</vt:lpstr>
      <vt:lpstr>2_Alexion</vt:lpstr>
      <vt:lpstr>3_Office Theme</vt:lpstr>
      <vt:lpstr>Chart</vt:lpstr>
      <vt:lpstr>PowerPoint Presentation</vt:lpstr>
      <vt:lpstr>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Company>_salams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saleh2680</cp:lastModifiedBy>
  <cp:revision>47</cp:revision>
  <cp:lastPrinted>2019-06-10T18:19:48Z</cp:lastPrinted>
  <dcterms:created xsi:type="dcterms:W3CDTF">2017-04-23T23:02:05Z</dcterms:created>
  <dcterms:modified xsi:type="dcterms:W3CDTF">2019-06-13T06:22:33Z</dcterms:modified>
</cp:coreProperties>
</file>