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06" r:id="rId3"/>
    <p:sldId id="475" r:id="rId5"/>
    <p:sldId id="476" r:id="rId6"/>
    <p:sldId id="477" r:id="rId7"/>
    <p:sldId id="309" r:id="rId8"/>
    <p:sldId id="310" r:id="rId9"/>
    <p:sldId id="311" r:id="rId10"/>
    <p:sldId id="312" r:id="rId11"/>
    <p:sldId id="315" r:id="rId12"/>
    <p:sldId id="322" r:id="rId13"/>
    <p:sldId id="323" r:id="rId14"/>
    <p:sldId id="316" r:id="rId15"/>
    <p:sldId id="319" r:id="rId16"/>
    <p:sldId id="432" r:id="rId17"/>
    <p:sldId id="478" r:id="rId18"/>
    <p:sldId id="434" r:id="rId19"/>
    <p:sldId id="443" r:id="rId20"/>
    <p:sldId id="445" r:id="rId21"/>
    <p:sldId id="446" r:id="rId22"/>
    <p:sldId id="450" r:id="rId23"/>
    <p:sldId id="495" r:id="rId24"/>
    <p:sldId id="449" r:id="rId25"/>
    <p:sldId id="452" r:id="rId26"/>
    <p:sldId id="457" r:id="rId27"/>
    <p:sldId id="458" r:id="rId28"/>
    <p:sldId id="459" r:id="rId29"/>
    <p:sldId id="460" r:id="rId30"/>
    <p:sldId id="462" r:id="rId31"/>
    <p:sldId id="494" r:id="rId32"/>
    <p:sldId id="491" r:id="rId33"/>
    <p:sldId id="493" r:id="rId34"/>
    <p:sldId id="412" r:id="rId35"/>
    <p:sldId id="413" r:id="rId36"/>
    <p:sldId id="414" r:id="rId37"/>
    <p:sldId id="415" r:id="rId38"/>
    <p:sldId id="505" r:id="rId39"/>
    <p:sldId id="506" r:id="rId40"/>
    <p:sldId id="507" r:id="rId41"/>
    <p:sldId id="508" r:id="rId42"/>
    <p:sldId id="499" r:id="rId43"/>
    <p:sldId id="501" r:id="rId44"/>
    <p:sldId id="502" r:id="rId45"/>
    <p:sldId id="490" r:id="rId46"/>
    <p:sldId id="521" r:id="rId47"/>
    <p:sldId id="522" r:id="rId48"/>
    <p:sldId id="36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011" autoAdjust="0"/>
    <p:restoredTop sz="74667" autoAdjust="0"/>
  </p:normalViewPr>
  <p:slideViewPr>
    <p:cSldViewPr snapToGrid="0">
      <p:cViewPr varScale="1">
        <p:scale>
          <a:sx n="61" d="100"/>
          <a:sy n="61" d="100"/>
        </p:scale>
        <p:origin x="740" y="28"/>
      </p:cViewPr>
      <p:guideLst>
        <p:guide orient="horz" pos="2160"/>
        <p:guide pos="385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C8408-4E48-4457-952D-C2C4646BB076}"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83475D-5F5A-4840-9D2D-149FD5101915}"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medicine.medscape.com/article/983678-overview" TargetMode="External"/><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4" Type="http://schemas.openxmlformats.org/officeDocument/2006/relationships/hyperlink" Target="http://emedicine.medscape.com/article/451105-overview" TargetMode="External"/><Relationship Id="rId3" Type="http://schemas.openxmlformats.org/officeDocument/2006/relationships/hyperlink" Target="http://emedicine.medscape.com/article/436259-overview" TargetMode="External"/><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93DC47-7E35-485E-9881-FE18F8CB7AE0}" type="slidenum">
              <a:rPr lang="nl-BE" altLang="en-US">
                <a:solidFill>
                  <a:srgbClr val="000000"/>
                </a:solidFill>
              </a:rPr>
            </a:fld>
            <a:endParaRPr lang="nl-BE" altLang="en-US">
              <a:solidFill>
                <a:srgbClr val="000000"/>
              </a:solidFill>
            </a:endParaRPr>
          </a:p>
        </p:txBody>
      </p:sp>
      <p:sp>
        <p:nvSpPr>
          <p:cNvPr id="4099" name="Rectangle 2"/>
          <p:cNvSpPr>
            <a:spLocks noGrp="1" noChangeArrowheads="1"/>
          </p:cNvSpPr>
          <p:nvPr>
            <p:ph type="body" idx="1"/>
          </p:nvPr>
        </p:nvSpPr>
        <p:spPr>
          <a:xfrm>
            <a:off x="914400" y="4346575"/>
            <a:ext cx="5029200" cy="3849688"/>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nl-NL" altLang="en-US" sz="2000" dirty="0"/>
              <a:t>Dear colleges</a:t>
            </a:r>
            <a:endParaRPr lang="nl-NL" altLang="en-US" sz="2000" dirty="0"/>
          </a:p>
          <a:p>
            <a:pPr eaLnBrk="1" hangingPunct="1"/>
            <a:r>
              <a:rPr lang="nl-NL" altLang="en-US" sz="2000" dirty="0" smtClean="0"/>
              <a:t>Welcome </a:t>
            </a:r>
            <a:endParaRPr lang="nl-NL" altLang="en-US" sz="2000" dirty="0"/>
          </a:p>
          <a:p>
            <a:pPr eaLnBrk="1" hangingPunct="1"/>
            <a:r>
              <a:rPr lang="nl-NL" altLang="en-US" sz="2000" dirty="0"/>
              <a:t>However we need basic knowledge about the  bladder function before speaking about diagnosis </a:t>
            </a:r>
            <a:r>
              <a:rPr lang="nl-NL" altLang="en-US" sz="2000" dirty="0" smtClean="0"/>
              <a:t>leaving medical  </a:t>
            </a:r>
            <a:r>
              <a:rPr lang="nl-NL" altLang="en-US" sz="2000" dirty="0"/>
              <a:t>treatment </a:t>
            </a:r>
            <a:r>
              <a:rPr lang="nl-NL" altLang="en-US" sz="2000" dirty="0" smtClean="0"/>
              <a:t>to prof Bogaert</a:t>
            </a:r>
            <a:endParaRPr lang="nl-NL" altLang="en-US" sz="2000" dirty="0"/>
          </a:p>
        </p:txBody>
      </p:sp>
      <p:sp>
        <p:nvSpPr>
          <p:cNvPr id="4100" name="Rectangle 3"/>
          <p:cNvSpPr>
            <a:spLocks noGrp="1" noRot="1" noChangeAspect="1" noChangeArrowheads="1" noTextEdit="1"/>
          </p:cNvSpPr>
          <p:nvPr>
            <p:ph type="sldImg"/>
          </p:nvPr>
        </p:nvSpPr>
        <p:spPr>
          <a:xfrm>
            <a:off x="576263" y="795338"/>
            <a:ext cx="5705475" cy="3209925"/>
          </a:xfrm>
          <a:ln w="12700"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Healthy child attain day time and nighttime continence between 3 and 6 years with 4 to 6 time voiding per day </a:t>
            </a:r>
            <a:endParaRPr lang="en-US" dirty="0"/>
          </a:p>
        </p:txBody>
      </p:sp>
      <p:sp>
        <p:nvSpPr>
          <p:cNvPr id="4" name="Slide Number Placeholder 3"/>
          <p:cNvSpPr>
            <a:spLocks noGrp="1"/>
          </p:cNvSpPr>
          <p:nvPr>
            <p:ph type="sldNum" sz="quarter" idx="10"/>
          </p:nvPr>
        </p:nvSpPr>
        <p:spPr/>
        <p:txBody>
          <a:bodyPr/>
          <a:lstStyle/>
          <a:p>
            <a:fld id="{B983475D-5F5A-4840-9D2D-149FD5101915}"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prevent urine leakage child exhibits various coping strategies in the supine or siting position such as squatting or crossing legs highly suggestive of OAB</a:t>
            </a:r>
            <a:endParaRPr lang="en-US" dirty="0"/>
          </a:p>
        </p:txBody>
      </p:sp>
      <p:sp>
        <p:nvSpPr>
          <p:cNvPr id="4" name="Slide Number Placeholder 3"/>
          <p:cNvSpPr>
            <a:spLocks noGrp="1"/>
          </p:cNvSpPr>
          <p:nvPr>
            <p:ph type="sldNum" sz="quarter" idx="10"/>
          </p:nvPr>
        </p:nvSpPr>
        <p:spPr/>
        <p:txBody>
          <a:bodyPr/>
          <a:lstStyle/>
          <a:p>
            <a:fld id="{B983475D-5F5A-4840-9D2D-149FD5101915}"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Constipation is very frequently associated to OAB and other </a:t>
            </a:r>
            <a:r>
              <a:rPr lang="en-US" dirty="0" err="1" smtClean="0"/>
              <a:t>vd</a:t>
            </a:r>
            <a:endParaRPr lang="en-US" dirty="0"/>
          </a:p>
        </p:txBody>
      </p:sp>
      <p:sp>
        <p:nvSpPr>
          <p:cNvPr id="4" name="Slide Number Placeholder 3"/>
          <p:cNvSpPr>
            <a:spLocks noGrp="1"/>
          </p:cNvSpPr>
          <p:nvPr>
            <p:ph type="sldNum" sz="quarter" idx="10"/>
          </p:nvPr>
        </p:nvSpPr>
        <p:spPr/>
        <p:txBody>
          <a:bodyPr/>
          <a:lstStyle/>
          <a:p>
            <a:fld id="{B983475D-5F5A-4840-9D2D-149FD5101915}"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Nephrologist or pediatrician nighttime or daytime wetting or both </a:t>
            </a:r>
            <a:endParaRPr lang="en-US" dirty="0"/>
          </a:p>
          <a:p>
            <a:r>
              <a:rPr lang="en-US" dirty="0"/>
              <a:t>Primary or secondary voiding character </a:t>
            </a:r>
            <a:endParaRPr lang="en-US" dirty="0"/>
          </a:p>
          <a:p>
            <a:r>
              <a:rPr lang="en-US" dirty="0"/>
              <a:t>Place  of chronic constipation ,presence or not </a:t>
            </a:r>
            <a:r>
              <a:rPr lang="en-US" dirty="0" err="1"/>
              <a:t>uti</a:t>
            </a:r>
            <a:r>
              <a:rPr lang="en-US" dirty="0"/>
              <a:t> </a:t>
            </a:r>
            <a:endParaRPr lang="en-US" dirty="0"/>
          </a:p>
        </p:txBody>
      </p:sp>
      <p:sp>
        <p:nvSpPr>
          <p:cNvPr id="4" name="Slide Number Placeholder 3"/>
          <p:cNvSpPr>
            <a:spLocks noGrp="1"/>
          </p:cNvSpPr>
          <p:nvPr>
            <p:ph type="sldNum" sz="quarter" idx="10"/>
          </p:nvPr>
        </p:nvSpPr>
        <p:spPr/>
        <p:txBody>
          <a:bodyPr/>
          <a:lstStyle/>
          <a:p>
            <a:fld id="{B983475D-5F5A-4840-9D2D-149FD5101915}"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 frequency/volume chart or bladder diary is helpful in the evaluation of pediatric OAB symptoms. Ideally, these charts should encompass a 3-day period. This will allow assessment of the child’s functional bladder capacity.</a:t>
            </a:r>
            <a:endParaRPr lang="en-US" dirty="0">
              <a:effectLst/>
            </a:endParaRPr>
          </a:p>
          <a:p>
            <a:r>
              <a:rPr lang="en-US" dirty="0">
                <a:effectLst/>
              </a:rPr>
              <a:t>A frequency/volume chart is used to record the volumes voided and the time of each micturition, day and night, for at least 24 hours. A bladder diary is used to record the times of </a:t>
            </a:r>
            <a:r>
              <a:rPr lang="en-US" dirty="0" err="1">
                <a:effectLst/>
              </a:rPr>
              <a:t>micturitions</a:t>
            </a:r>
            <a:r>
              <a:rPr lang="en-US" dirty="0">
                <a:effectLst/>
              </a:rPr>
              <a:t> and voided volumes, incontinence episodes, pad usage, and other such information as fluid intake, the degree of urgency, and the degree of incontinence. A record of the bowel frequency and any fecal soiling is also helpful.</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B983475D-5F5A-4840-9D2D-149FD5101915}"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B983475D-5F5A-4840-9D2D-149FD5101915}"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Urinalysis</a:t>
            </a:r>
            <a:endParaRPr lang="en-US" b="1" dirty="0">
              <a:effectLst/>
            </a:endParaRPr>
          </a:p>
          <a:p>
            <a:r>
              <a:rPr lang="en-US" dirty="0">
                <a:effectLst/>
              </a:rPr>
              <a:t>All children who present with OAB symptoms should undergo urinalysis. The primary aim is to rule out underlying UTI or </a:t>
            </a:r>
            <a:r>
              <a:rPr lang="en-US" dirty="0">
                <a:effectLst/>
                <a:hlinkClick r:id="rId3"/>
              </a:rPr>
              <a:t>glucosuria</a:t>
            </a:r>
            <a:r>
              <a:rPr lang="en-US" dirty="0">
                <a:effectLst/>
              </a:rPr>
              <a:t>.</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B983475D-5F5A-4840-9D2D-149FD5101915}"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Ultrasonography</a:t>
            </a:r>
            <a:endParaRPr lang="en-US" b="1" dirty="0">
              <a:effectLst/>
            </a:endParaRPr>
          </a:p>
          <a:p>
            <a:r>
              <a:rPr lang="en-US" dirty="0">
                <a:effectLst/>
              </a:rPr>
              <a:t>Ultrasonography of the kidneys and bladder is useful in assessing renal size, cortical thickness, </a:t>
            </a:r>
            <a:r>
              <a:rPr lang="en-US" dirty="0" err="1">
                <a:effectLst/>
                <a:hlinkClick r:id="rId3"/>
              </a:rPr>
              <a:t>hydronephrosis</a:t>
            </a:r>
            <a:r>
              <a:rPr lang="en-US" dirty="0">
                <a:effectLst/>
              </a:rPr>
              <a:t>, and duplicated collecting systems and associated anomalies (ectopic ureters and </a:t>
            </a:r>
            <a:r>
              <a:rPr lang="en-US" dirty="0">
                <a:effectLst/>
                <a:hlinkClick r:id="rId4"/>
              </a:rPr>
              <a:t>ureteroceles</a:t>
            </a:r>
            <a:r>
              <a:rPr lang="en-US" dirty="0">
                <a:effectLst/>
              </a:rPr>
              <a:t>). Ultrasonography of the bladder may be obtained before and after voiding to assess bladder emptying.</a:t>
            </a:r>
            <a:endParaRPr lang="en-US" dirty="0">
              <a:effectLst/>
            </a:endParaRPr>
          </a:p>
          <a:p>
            <a:r>
              <a:rPr lang="en-US" dirty="0">
                <a:effectLst/>
              </a:rPr>
              <a:t>In addition, determination of bladder-wall thickness may be useful.</a:t>
            </a:r>
            <a:r>
              <a:rPr lang="en-US" baseline="30000" dirty="0">
                <a:effectLst/>
              </a:rPr>
              <a:t> [22, 23] </a:t>
            </a:r>
            <a:r>
              <a:rPr lang="en-US" dirty="0">
                <a:effectLst/>
              </a:rPr>
              <a:t>A bladder wall cross-section of more than 3-4 mm measured at 50% of expected bladder capacity suggests underlying </a:t>
            </a:r>
            <a:r>
              <a:rPr lang="en-US" b="1" dirty="0">
                <a:effectLst/>
              </a:rPr>
              <a:t>detrusor overactivity.</a:t>
            </a:r>
            <a:endParaRPr lang="en-US" b="1" dirty="0">
              <a:effectLst/>
            </a:endParaRPr>
          </a:p>
          <a:p>
            <a:endParaRPr lang="en-US" dirty="0"/>
          </a:p>
        </p:txBody>
      </p:sp>
      <p:sp>
        <p:nvSpPr>
          <p:cNvPr id="4" name="Slide Number Placeholder 3"/>
          <p:cNvSpPr>
            <a:spLocks noGrp="1"/>
          </p:cNvSpPr>
          <p:nvPr>
            <p:ph type="sldNum" sz="quarter" idx="10"/>
          </p:nvPr>
        </p:nvSpPr>
        <p:spPr/>
        <p:txBody>
          <a:bodyPr/>
          <a:lstStyle/>
          <a:p>
            <a:fld id="{B983475D-5F5A-4840-9D2D-149FD5101915}"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 Cystourethrography</a:t>
            </a:r>
            <a:endParaRPr lang="en-US" b="1" dirty="0">
              <a:effectLst/>
            </a:endParaRPr>
          </a:p>
          <a:p>
            <a:r>
              <a:rPr lang="en-US" dirty="0">
                <a:effectLst/>
              </a:rPr>
              <a:t>Voiding cystourethrography (VCUG) is indicated in children with a </a:t>
            </a:r>
            <a:r>
              <a:rPr lang="en-US" dirty="0" err="1">
                <a:effectLst/>
              </a:rPr>
              <a:t>A</a:t>
            </a:r>
            <a:r>
              <a:rPr lang="en-US" dirty="0">
                <a:effectLst/>
              </a:rPr>
              <a:t> spinning-top dilated proximal urethra revealed by VCUG during the voiding phase suggests detrusor-sphincter dysfunction.</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B983475D-5F5A-4840-9D2D-149FD5101915}"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9EB12A-B8E2-4E22-9185-CA3F7180779D}" type="slidenum">
              <a:rPr lang="nl-BE" altLang="en-US">
                <a:solidFill>
                  <a:srgbClr val="000000"/>
                </a:solidFill>
              </a:rPr>
            </a:fld>
            <a:endParaRPr lang="nl-BE" altLang="en-US">
              <a:solidFill>
                <a:srgbClr val="000000"/>
              </a:solidFill>
            </a:endParaRPr>
          </a:p>
        </p:txBody>
      </p:sp>
      <p:sp>
        <p:nvSpPr>
          <p:cNvPr id="8195" name="Rectangle 2"/>
          <p:cNvSpPr>
            <a:spLocks noGrp="1" noChangeArrowheads="1"/>
          </p:cNvSpPr>
          <p:nvPr>
            <p:ph type="body" idx="1"/>
          </p:nvPr>
        </p:nvSpPr>
        <p:spPr>
          <a:xfrm>
            <a:off x="914400" y="4346575"/>
            <a:ext cx="5029200" cy="3849688"/>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nl-NL" altLang="en-US" sz="2000" dirty="0"/>
              <a:t>The bladder consist of smooth muscle cells</a:t>
            </a:r>
            <a:endParaRPr lang="nl-NL" altLang="en-US" sz="2000" dirty="0"/>
          </a:p>
          <a:p>
            <a:pPr eaLnBrk="1" hangingPunct="1"/>
            <a:r>
              <a:rPr lang="nl-NL" altLang="en-US" sz="2000" dirty="0"/>
              <a:t>The sphincter consists of striated muscle cells</a:t>
            </a:r>
            <a:endParaRPr lang="nl-NL" altLang="en-US" sz="2000" dirty="0"/>
          </a:p>
          <a:p>
            <a:pPr eaLnBrk="1" hangingPunct="1"/>
            <a:r>
              <a:rPr lang="nl-NL" altLang="en-US" sz="2000" dirty="0"/>
              <a:t>There exists a transition zone in the bladder neck where smooth muscle cells gather in a sphincter like configuration, the internal sphincter</a:t>
            </a:r>
            <a:endParaRPr lang="nl-NL" altLang="en-US" sz="2000" dirty="0"/>
          </a:p>
        </p:txBody>
      </p:sp>
      <p:sp>
        <p:nvSpPr>
          <p:cNvPr id="8196" name="Rectangle 3"/>
          <p:cNvSpPr>
            <a:spLocks noGrp="1" noRot="1" noChangeAspect="1" noChangeArrowheads="1" noTextEdit="1"/>
          </p:cNvSpPr>
          <p:nvPr>
            <p:ph type="sldImg"/>
          </p:nvPr>
        </p:nvSpPr>
        <p:spPr>
          <a:xfrm>
            <a:off x="576263" y="795338"/>
            <a:ext cx="5705475" cy="3209925"/>
          </a:xfrm>
          <a:ln w="12700" cap="flat">
            <a:solidFill>
              <a:schemeClr val="tx1"/>
            </a:solid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83475D-5F5A-4840-9D2D-149FD5101915}"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83475D-5F5A-4840-9D2D-149FD5101915}" type="slidenum">
              <a:rPr lang="en-US"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and families need to be educated about OAB and expectations from the different management options in order to have realistic treatment goals. In any case, timed voiding every two to three hours during daytime, should be instituted early on7 and the child should have sufficient periods of time to achieve complete emptying. Parent and school collaboration is critical to the establishment of this voiding routine and positive reinforcement with rewards or a multi-alarm watch might be helpful for this endeavor. In terms of voiding technique, children should void with their legs spread apart and a footstool should be used for the child’s heals to touch the ground if the toilet does not have a proper height. A 50% improvement rate of frequency and urgency symptoms has been reported in children after simple </a:t>
            </a:r>
            <a:r>
              <a:rPr lang="en-US" dirty="0" err="1"/>
              <a:t>behavioural</a:t>
            </a:r>
            <a:r>
              <a:rPr lang="en-US" dirty="0"/>
              <a:t> therapy.</a:t>
            </a:r>
            <a:endParaRPr lang="en-US" dirty="0"/>
          </a:p>
        </p:txBody>
      </p:sp>
      <p:sp>
        <p:nvSpPr>
          <p:cNvPr id="4" name="Slide Number Placeholder 3"/>
          <p:cNvSpPr>
            <a:spLocks noGrp="1"/>
          </p:cNvSpPr>
          <p:nvPr>
            <p:ph type="sldNum" sz="quarter" idx="10"/>
          </p:nvPr>
        </p:nvSpPr>
        <p:spPr/>
        <p:txBody>
          <a:bodyPr/>
          <a:lstStyle/>
          <a:p>
            <a:fld id="{B983475D-5F5A-4840-9D2D-149FD5101915}" type="slidenum">
              <a:rPr 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Concerning fluid intake, it has to be regular during the day, but minimalized towards </a:t>
            </a:r>
            <a:r>
              <a:rPr lang="en-US" dirty="0" err="1"/>
              <a:t>bedime</a:t>
            </a:r>
            <a:r>
              <a:rPr lang="en-US" dirty="0"/>
              <a:t>. Beverages that can trigger urgency and frequency symptoms, such as those containing caffeine, chocolate or citrus, and carbonated beverages should be avoided.</a:t>
            </a:r>
            <a:endParaRPr lang="en-US" dirty="0"/>
          </a:p>
        </p:txBody>
      </p:sp>
      <p:sp>
        <p:nvSpPr>
          <p:cNvPr id="4" name="Slide Number Placeholder 3"/>
          <p:cNvSpPr>
            <a:spLocks noGrp="1"/>
          </p:cNvSpPr>
          <p:nvPr>
            <p:ph type="sldNum" sz="quarter" idx="10"/>
          </p:nvPr>
        </p:nvSpPr>
        <p:spPr/>
        <p:txBody>
          <a:bodyPr/>
          <a:lstStyle/>
          <a:p>
            <a:fld id="{B983475D-5F5A-4840-9D2D-149FD5101915}"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Until proven otherwise, all children with bladder disorders are constipated, hence the necessity for prompt and </a:t>
            </a:r>
            <a:endParaRPr lang="en-US" dirty="0"/>
          </a:p>
          <a:p>
            <a:r>
              <a:rPr lang="en-US" dirty="0"/>
              <a:t>aggressive bowel management in these patients. In a 1997 article, </a:t>
            </a:r>
            <a:r>
              <a:rPr lang="en-US" dirty="0" err="1"/>
              <a:t>Loening-Baucke</a:t>
            </a:r>
            <a:r>
              <a:rPr lang="en-US" dirty="0"/>
              <a:t> reported that the relief of chronic constipation resulted in disappearance of daytime urinary incontinence and nighttime incontinence in 89% and 63% of patients, respectively.10 Because parents are often not the best judges of their children’s bowel habits, children must be questioned directly on the subject. The Bristol stool scale is an invaluable tool for this purpose. Staying well hydrated and having a high-fiber diet are fundamental to a good bowel regimen. Laxatives are often necessary and an initial bowel clean-out is occasionally required.</a:t>
            </a:r>
            <a:endParaRPr lang="en-US" dirty="0"/>
          </a:p>
        </p:txBody>
      </p:sp>
      <p:sp>
        <p:nvSpPr>
          <p:cNvPr id="4" name="Slide Number Placeholder 3"/>
          <p:cNvSpPr>
            <a:spLocks noGrp="1"/>
          </p:cNvSpPr>
          <p:nvPr>
            <p:ph type="sldNum" sz="quarter" idx="10"/>
          </p:nvPr>
        </p:nvSpPr>
        <p:spPr/>
        <p:txBody>
          <a:bodyPr/>
          <a:lstStyle/>
          <a:p>
            <a:fld id="{B983475D-5F5A-4840-9D2D-149FD5101915}" type="slidenum">
              <a:rPr 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
          <p:cNvSpPr>
            <a:spLocks noChangeArrowheads="1" noTextEdit="1"/>
          </p:cNvSpPr>
          <p:nvPr>
            <p:ph type="sldImg"/>
          </p:nvPr>
        </p:nvSpPr>
        <p:spPr>
          <a:xfrm>
            <a:off x="381000" y="695325"/>
            <a:ext cx="6096000" cy="3429000"/>
          </a:xfrm>
          <a:solidFill>
            <a:srgbClr val="FFFFFF"/>
          </a:solidFill>
          <a:ln>
            <a:solidFill>
              <a:srgbClr val="000000"/>
            </a:solidFill>
            <a:miter lim="800000"/>
          </a:ln>
        </p:spPr>
      </p:sp>
      <p:sp>
        <p:nvSpPr>
          <p:cNvPr id="87043" name="Rectangle 2"/>
          <p:cNvSpPr>
            <a:spLocks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urination needs the coordination of the brain ,pons spinal cord  spec the </a:t>
            </a:r>
            <a:r>
              <a:rPr lang="en-US" dirty="0" err="1"/>
              <a:t>onuf</a:t>
            </a:r>
            <a:r>
              <a:rPr lang="en-US" dirty="0"/>
              <a:t> nucleus in the </a:t>
            </a:r>
            <a:r>
              <a:rPr lang="en-US" dirty="0" err="1"/>
              <a:t>scaral</a:t>
            </a:r>
            <a:r>
              <a:rPr lang="en-US" dirty="0"/>
              <a:t> region where departure and arrival</a:t>
            </a:r>
            <a:endParaRPr lang="en-US" dirty="0"/>
          </a:p>
          <a:p>
            <a:r>
              <a:rPr lang="en-US" dirty="0"/>
              <a:t>Neves </a:t>
            </a:r>
            <a:r>
              <a:rPr lang="en-US" dirty="0" err="1"/>
              <a:t>aff</a:t>
            </a:r>
            <a:r>
              <a:rPr lang="en-US" dirty="0"/>
              <a:t> and eff nerves controlling bladder and sphincters</a:t>
            </a:r>
            <a:endParaRPr lang="en-US" dirty="0"/>
          </a:p>
        </p:txBody>
      </p:sp>
      <p:sp>
        <p:nvSpPr>
          <p:cNvPr id="4" name="Slide Number Placeholder 3"/>
          <p:cNvSpPr>
            <a:spLocks noGrp="1"/>
          </p:cNvSpPr>
          <p:nvPr>
            <p:ph type="sldNum" sz="quarter" idx="10"/>
          </p:nvPr>
        </p:nvSpPr>
        <p:spPr/>
        <p:txBody>
          <a:bodyPr/>
          <a:lstStyle/>
          <a:p>
            <a:fld id="{B983475D-5F5A-4840-9D2D-149FD5101915}"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the control of the CNS </a:t>
            </a:r>
            <a:endParaRPr lang="en-US" dirty="0"/>
          </a:p>
          <a:p>
            <a:r>
              <a:rPr lang="en-US" dirty="0"/>
              <a:t>2 roles </a:t>
            </a:r>
            <a:endParaRPr lang="en-US" dirty="0"/>
          </a:p>
          <a:p>
            <a:r>
              <a:rPr lang="en-US" dirty="0"/>
              <a:t>Pontine coordination </a:t>
            </a:r>
            <a:endParaRPr lang="en-US" dirty="0"/>
          </a:p>
          <a:p>
            <a:r>
              <a:rPr lang="en-US" dirty="0"/>
              <a:t>Cortical inhibition.</a:t>
            </a:r>
            <a:endParaRPr lang="en-US" dirty="0"/>
          </a:p>
        </p:txBody>
      </p:sp>
      <p:sp>
        <p:nvSpPr>
          <p:cNvPr id="4" name="Slide Number Placeholder 3"/>
          <p:cNvSpPr>
            <a:spLocks noGrp="1"/>
          </p:cNvSpPr>
          <p:nvPr>
            <p:ph type="sldNum" sz="quarter" idx="10"/>
          </p:nvPr>
        </p:nvSpPr>
        <p:spPr/>
        <p:txBody>
          <a:bodyPr/>
          <a:lstStyle/>
          <a:p>
            <a:fld id="{B983475D-5F5A-4840-9D2D-149FD5101915}"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Afferent  peripheral nerves get information from the urothelium of the bladder and are responsible of relaxation of bladder</a:t>
            </a:r>
            <a:endParaRPr lang="en-US" dirty="0"/>
          </a:p>
        </p:txBody>
      </p:sp>
      <p:sp>
        <p:nvSpPr>
          <p:cNvPr id="4" name="Slide Number Placeholder 3"/>
          <p:cNvSpPr>
            <a:spLocks noGrp="1"/>
          </p:cNvSpPr>
          <p:nvPr>
            <p:ph type="sldNum" sz="quarter" idx="10"/>
          </p:nvPr>
        </p:nvSpPr>
        <p:spPr/>
        <p:txBody>
          <a:bodyPr/>
          <a:lstStyle/>
          <a:p>
            <a:fld id="{B983475D-5F5A-4840-9D2D-149FD5101915}"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 PS or cholinergic responsible of contraction and emptying</a:t>
            </a:r>
            <a:endParaRPr lang="en-US" dirty="0"/>
          </a:p>
        </p:txBody>
      </p:sp>
      <p:sp>
        <p:nvSpPr>
          <p:cNvPr id="4" name="Slide Number Placeholder 3"/>
          <p:cNvSpPr>
            <a:spLocks noGrp="1"/>
          </p:cNvSpPr>
          <p:nvPr>
            <p:ph type="sldNum" sz="quarter" idx="10"/>
          </p:nvPr>
        </p:nvSpPr>
        <p:spPr/>
        <p:txBody>
          <a:bodyPr/>
          <a:lstStyle/>
          <a:p>
            <a:fld id="{B983475D-5F5A-4840-9D2D-149FD5101915}"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Acethycholine</a:t>
            </a:r>
            <a:r>
              <a:rPr lang="en-US" dirty="0"/>
              <a:t> is a the neurotransmitter acting on muscarinic receptors (6) leading to contraction of bladder many others </a:t>
            </a:r>
            <a:endParaRPr lang="en-US" dirty="0"/>
          </a:p>
        </p:txBody>
      </p:sp>
      <p:sp>
        <p:nvSpPr>
          <p:cNvPr id="4" name="Slide Number Placeholder 3"/>
          <p:cNvSpPr>
            <a:spLocks noGrp="1"/>
          </p:cNvSpPr>
          <p:nvPr>
            <p:ph type="sldNum" sz="quarter" idx="10"/>
          </p:nvPr>
        </p:nvSpPr>
        <p:spPr/>
        <p:txBody>
          <a:bodyPr/>
          <a:lstStyle/>
          <a:p>
            <a:fld id="{B983475D-5F5A-4840-9D2D-149FD5101915}"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histology this is a biopsy showing the urothelium departure and arrival of the nerves and w can imagine that drugs should act on this regions </a:t>
            </a:r>
            <a:endParaRPr lang="en-US" dirty="0"/>
          </a:p>
        </p:txBody>
      </p:sp>
      <p:sp>
        <p:nvSpPr>
          <p:cNvPr id="4" name="Slide Number Placeholder 3"/>
          <p:cNvSpPr>
            <a:spLocks noGrp="1"/>
          </p:cNvSpPr>
          <p:nvPr>
            <p:ph type="sldNum" sz="quarter" idx="10"/>
          </p:nvPr>
        </p:nvSpPr>
        <p:spPr/>
        <p:txBody>
          <a:bodyPr/>
          <a:lstStyle/>
          <a:p>
            <a:fld id="{B983475D-5F5A-4840-9D2D-149FD5101915}"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true because we know actually the complicated mechanisms of interaction of all other neurotransmitter</a:t>
            </a:r>
            <a:endParaRPr lang="en-US" dirty="0"/>
          </a:p>
          <a:p>
            <a:endParaRPr lang="en-US" dirty="0"/>
          </a:p>
          <a:p>
            <a:r>
              <a:rPr lang="en-US" dirty="0"/>
              <a:t>ATP adenosine triphosphate acting on the purinergic receptors also many other </a:t>
            </a:r>
            <a:r>
              <a:rPr lang="en-US" dirty="0" err="1"/>
              <a:t>neuroT</a:t>
            </a:r>
            <a:r>
              <a:rPr lang="en-US" dirty="0"/>
              <a:t> acts </a:t>
            </a:r>
            <a:r>
              <a:rPr lang="en-US" dirty="0" err="1"/>
              <a:t>ond</a:t>
            </a:r>
            <a:r>
              <a:rPr lang="en-US" dirty="0"/>
              <a:t>  A and C fibers and play I</a:t>
            </a:r>
            <a:endParaRPr lang="en-US" dirty="0"/>
          </a:p>
          <a:p>
            <a:r>
              <a:rPr lang="en-US" dirty="0"/>
              <a:t>Also roles in OAB </a:t>
            </a:r>
            <a:endParaRPr lang="en-US" dirty="0"/>
          </a:p>
          <a:p>
            <a:r>
              <a:rPr lang="en-US" dirty="0"/>
              <a:t>Any imbalance between all the neurotransmitter lead to OAB ( area of pharmaceutical researches for treating better OAB and other voiding </a:t>
            </a:r>
            <a:endParaRPr lang="en-US" dirty="0"/>
          </a:p>
          <a:p>
            <a:r>
              <a:rPr lang="en-US" dirty="0"/>
              <a:t>Disorders</a:t>
            </a:r>
            <a:endParaRPr lang="en-US" dirty="0"/>
          </a:p>
        </p:txBody>
      </p:sp>
      <p:sp>
        <p:nvSpPr>
          <p:cNvPr id="4" name="Slide Number Placeholder 3"/>
          <p:cNvSpPr>
            <a:spLocks noGrp="1"/>
          </p:cNvSpPr>
          <p:nvPr>
            <p:ph type="sldNum" sz="quarter" idx="10"/>
          </p:nvPr>
        </p:nvSpPr>
        <p:spPr/>
        <p:txBody>
          <a:bodyPr/>
          <a:lstStyle/>
          <a:p>
            <a:fld id="{B983475D-5F5A-4840-9D2D-149FD5101915}"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nl-BE" altLang="en-US">
                <a:solidFill>
                  <a:srgbClr val="000000"/>
                </a:solidFill>
              </a:rPr>
              <a:t>ESPN Lyon 2008</a:t>
            </a:r>
            <a:endParaRPr lang="nl-BE"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nl-BE"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B197F27-C65C-493C-BCDD-94CA8F076199}" type="slidenum">
              <a:rPr lang="nl-BE" altLang="en-US">
                <a:solidFill>
                  <a:srgbClr val="000000"/>
                </a:solidFill>
              </a:rPr>
            </a:fld>
            <a:endParaRPr lang="nl-BE" alt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nl-BE" altLang="en-US">
                <a:solidFill>
                  <a:srgbClr val="000000"/>
                </a:solidFill>
              </a:rPr>
              <a:t>ESPN Lyon 2008</a:t>
            </a:r>
            <a:endParaRPr lang="nl-BE"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nl-BE"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ABCBEC0-1422-43A2-9E95-460DBBC089AD}" type="slidenum">
              <a:rPr lang="nl-BE" altLang="en-US">
                <a:solidFill>
                  <a:srgbClr val="000000"/>
                </a:solidFill>
              </a:rPr>
            </a:fld>
            <a:endParaRPr lang="nl-BE" alt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nl-BE" altLang="en-US">
                <a:solidFill>
                  <a:srgbClr val="000000"/>
                </a:solidFill>
              </a:rPr>
              <a:t>ESPN Lyon 2008</a:t>
            </a:r>
            <a:endParaRPr lang="nl-BE"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nl-BE"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4EFB589-5C86-4186-B1C8-F09C1C3A89E3}" type="slidenum">
              <a:rPr lang="nl-BE" altLang="en-US">
                <a:solidFill>
                  <a:srgbClr val="000000"/>
                </a:solidFill>
              </a:rPr>
            </a:fld>
            <a:endParaRPr lang="nl-BE" alt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r>
              <a:rPr lang="nl-BE" altLang="en-US">
                <a:solidFill>
                  <a:srgbClr val="000000"/>
                </a:solidFill>
              </a:rPr>
              <a:t>ESPN Lyon 2008</a:t>
            </a:r>
            <a:endParaRPr lang="nl-BE"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nl-BE"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7840A25-641E-46A9-A1BA-EAF9B1BF4900}" type="slidenum">
              <a:rPr lang="nl-BE" altLang="en-US">
                <a:solidFill>
                  <a:srgbClr val="000000"/>
                </a:solidFill>
              </a:rPr>
            </a:fld>
            <a:endParaRPr lang="nl-BE" alt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nl-BE" altLang="en-US">
                <a:solidFill>
                  <a:srgbClr val="000000"/>
                </a:solidFill>
              </a:rPr>
              <a:t>ESPN Lyon 2008</a:t>
            </a:r>
            <a:endParaRPr lang="nl-BE"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nl-BE"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62B0031-A130-4903-B4EF-B62927DAECCF}" type="slidenum">
              <a:rPr lang="nl-BE" altLang="en-US">
                <a:solidFill>
                  <a:srgbClr val="000000"/>
                </a:solidFill>
              </a:rPr>
            </a:fld>
            <a:endParaRPr lang="nl-BE" alt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nl-BE" altLang="en-US">
                <a:solidFill>
                  <a:srgbClr val="000000"/>
                </a:solidFill>
              </a:rPr>
              <a:t>ESPN Lyon 2008</a:t>
            </a:r>
            <a:endParaRPr lang="nl-BE"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nl-BE"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994AEEB-A4F5-4CF6-AEA0-4A6758100802}" type="slidenum">
              <a:rPr lang="nl-BE" altLang="en-US">
                <a:solidFill>
                  <a:srgbClr val="000000"/>
                </a:solidFill>
              </a:rPr>
            </a:fld>
            <a:endParaRPr lang="nl-BE" alt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r>
              <a:rPr lang="nl-BE" altLang="en-US">
                <a:solidFill>
                  <a:srgbClr val="000000"/>
                </a:solidFill>
              </a:rPr>
              <a:t>ESPN Lyon 2008</a:t>
            </a:r>
            <a:endParaRPr lang="nl-BE"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nl-BE"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FEC32E76-CAFD-4F06-B788-8DEB5838D41B}" type="slidenum">
              <a:rPr lang="nl-BE" altLang="en-US">
                <a:solidFill>
                  <a:srgbClr val="000000"/>
                </a:solidFill>
              </a:rPr>
            </a:fld>
            <a:endParaRPr lang="nl-BE" alt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r>
              <a:rPr lang="nl-BE" altLang="en-US">
                <a:solidFill>
                  <a:srgbClr val="000000"/>
                </a:solidFill>
              </a:rPr>
              <a:t>ESPN Lyon 2008</a:t>
            </a:r>
            <a:endParaRPr lang="nl-BE" alt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nl-BE"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7913796B-F39E-4A76-A47F-D1BA9BFBA3D2}" type="slidenum">
              <a:rPr lang="nl-BE" altLang="en-US">
                <a:solidFill>
                  <a:srgbClr val="000000"/>
                </a:solidFill>
              </a:rPr>
            </a:fld>
            <a:endParaRPr lang="nl-BE" alt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nl-BE" altLang="en-US">
                <a:solidFill>
                  <a:srgbClr val="000000"/>
                </a:solidFill>
              </a:rPr>
              <a:t>ESPN Lyon 2008</a:t>
            </a:r>
            <a:endParaRPr lang="nl-BE" alt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nl-BE" alt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B410E4E3-C259-4282-8142-35D0D3F6A74C}" type="slidenum">
              <a:rPr lang="nl-BE" altLang="en-US">
                <a:solidFill>
                  <a:srgbClr val="000000"/>
                </a:solidFill>
              </a:rPr>
            </a:fld>
            <a:endParaRPr lang="nl-BE" alt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nl-BE" altLang="en-US">
                <a:solidFill>
                  <a:srgbClr val="000000"/>
                </a:solidFill>
              </a:rPr>
              <a:t>ESPN Lyon 2008</a:t>
            </a:r>
            <a:endParaRPr lang="nl-BE" alt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nl-BE"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AA0321B1-7E97-475E-B7B8-CD86E5BF2568}" type="slidenum">
              <a:rPr lang="nl-BE" altLang="en-US">
                <a:solidFill>
                  <a:srgbClr val="000000"/>
                </a:solidFill>
              </a:rPr>
            </a:fld>
            <a:endParaRPr lang="nl-BE" alt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r>
              <a:rPr lang="nl-BE" altLang="en-US">
                <a:solidFill>
                  <a:srgbClr val="000000"/>
                </a:solidFill>
              </a:rPr>
              <a:t>ESPN Lyon 2008</a:t>
            </a:r>
            <a:endParaRPr lang="nl-BE"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nl-BE"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4BA1561-F643-48C9-98F6-C3B297FA54D3}" type="slidenum">
              <a:rPr lang="nl-BE" altLang="en-US">
                <a:solidFill>
                  <a:srgbClr val="000000"/>
                </a:solidFill>
              </a:rPr>
            </a:fld>
            <a:endParaRPr lang="nl-BE" alt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r>
              <a:rPr lang="nl-BE" altLang="en-US">
                <a:solidFill>
                  <a:srgbClr val="000000"/>
                </a:solidFill>
              </a:rPr>
              <a:t>ESPN Lyon 2008</a:t>
            </a:r>
            <a:endParaRPr lang="nl-BE"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nl-BE"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5C40A089-8995-414B-A743-662CBED4972B}" type="slidenum">
              <a:rPr lang="nl-BE" altLang="en-US">
                <a:solidFill>
                  <a:srgbClr val="000000"/>
                </a:solidFill>
              </a:rPr>
            </a:fld>
            <a:endParaRPr lang="nl-BE" alt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jpeg"/><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nl-BE" altLang="en-US"/>
              <a:t>Klik om het opmaakprofiel te bewerken</a:t>
            </a:r>
            <a:endParaRPr lang="nl-BE" altLang="en-US"/>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nl-BE" altLang="en-US"/>
              <a:t>Klik om de opmaakprofielen van de modeltekst te bewerken</a:t>
            </a:r>
            <a:endParaRPr lang="nl-BE" altLang="en-US"/>
          </a:p>
          <a:p>
            <a:pPr lvl="1"/>
            <a:r>
              <a:rPr lang="nl-BE" altLang="en-US"/>
              <a:t>Tweede niveau</a:t>
            </a:r>
            <a:endParaRPr lang="nl-BE" altLang="en-US"/>
          </a:p>
          <a:p>
            <a:pPr lvl="2"/>
            <a:r>
              <a:rPr lang="nl-BE" altLang="en-US"/>
              <a:t>Derde niveau</a:t>
            </a:r>
            <a:endParaRPr lang="nl-BE" altLang="en-US"/>
          </a:p>
          <a:p>
            <a:pPr lvl="3"/>
            <a:r>
              <a:rPr lang="nl-BE" altLang="en-US"/>
              <a:t>Vierde niveau</a:t>
            </a:r>
            <a:endParaRPr lang="nl-BE" altLang="en-US"/>
          </a:p>
          <a:p>
            <a:pPr lvl="4"/>
            <a:r>
              <a:rPr lang="nl-BE" altLang="en-US"/>
              <a:t>Vijfde niveau</a:t>
            </a:r>
            <a:endParaRPr lang="nl-BE" altLang="en-US"/>
          </a:p>
        </p:txBody>
      </p:sp>
      <p:sp>
        <p:nvSpPr>
          <p:cNvPr id="1028" name="Rectangle 4"/>
          <p:cNvSpPr>
            <a:spLocks noGrp="1" noChangeArrowheads="1"/>
          </p:cNvSpPr>
          <p:nvPr>
            <p:ph type="dt" sz="half" idx="2"/>
          </p:nvPr>
        </p:nvSpPr>
        <p:spPr bwMode="auto">
          <a:xfrm>
            <a:off x="0" y="661987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000" smtClean="0">
                <a:latin typeface="+mn-lt"/>
              </a:defRPr>
            </a:lvl1pPr>
          </a:lstStyle>
          <a:p>
            <a:pPr fontAlgn="base">
              <a:spcBef>
                <a:spcPct val="0"/>
              </a:spcBef>
              <a:spcAft>
                <a:spcPct val="0"/>
              </a:spcAft>
              <a:defRPr/>
            </a:pPr>
            <a:r>
              <a:rPr lang="nl-BE" altLang="en-US">
                <a:solidFill>
                  <a:srgbClr val="000000"/>
                </a:solidFill>
              </a:rPr>
              <a:t>ESPN Lyon 2008</a:t>
            </a:r>
            <a:endParaRPr lang="nl-BE"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smtClean="0">
                <a:latin typeface="+mn-lt"/>
              </a:defRPr>
            </a:lvl1pPr>
          </a:lstStyle>
          <a:p>
            <a:pPr fontAlgn="base">
              <a:spcBef>
                <a:spcPct val="0"/>
              </a:spcBef>
              <a:spcAft>
                <a:spcPct val="0"/>
              </a:spcAft>
              <a:defRPr/>
            </a:pPr>
            <a:endParaRPr lang="nl-BE"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smtClean="0">
                <a:latin typeface="+mn-lt"/>
              </a:defRPr>
            </a:lvl1pPr>
          </a:lstStyle>
          <a:p>
            <a:pPr fontAlgn="base">
              <a:spcBef>
                <a:spcPct val="0"/>
              </a:spcBef>
              <a:spcAft>
                <a:spcPct val="0"/>
              </a:spcAft>
              <a:defRPr/>
            </a:pPr>
            <a:fld id="{3771F825-50E9-4D83-8309-4D0D655F7423}" type="slidenum">
              <a:rPr lang="nl-BE" altLang="en-US">
                <a:solidFill>
                  <a:srgbClr val="000000"/>
                </a:solidFill>
              </a:rPr>
            </a:fld>
            <a:endParaRPr lang="nl-BE" altLang="en-US">
              <a:solidFill>
                <a:srgbClr val="000000"/>
              </a:solidFill>
            </a:endParaRPr>
          </a:p>
        </p:txBody>
      </p:sp>
      <p:pic>
        <p:nvPicPr>
          <p:cNvPr id="7" name="Picture 6" descr="IPNA logo"/>
          <p:cNvPicPr>
            <a:picLocks noChangeAspect="1"/>
          </p:cNvPicPr>
          <p:nvPr userDrawn="1"/>
        </p:nvPicPr>
        <p:blipFill>
          <a:blip r:embed="rId13"/>
          <a:stretch>
            <a:fillRect/>
          </a:stretch>
        </p:blipFill>
        <p:spPr>
          <a:xfrm>
            <a:off x="11129645" y="5771515"/>
            <a:ext cx="1061720" cy="1061720"/>
          </a:xfrm>
          <a:prstGeom prst="rect">
            <a:avLst/>
          </a:prstGeom>
        </p:spPr>
      </p:pic>
      <p:pic>
        <p:nvPicPr>
          <p:cNvPr id="8" name="Picture 7" descr="ISN logo"/>
          <p:cNvPicPr>
            <a:picLocks noChangeAspect="1"/>
          </p:cNvPicPr>
          <p:nvPr userDrawn="1"/>
        </p:nvPicPr>
        <p:blipFill>
          <a:blip r:embed="rId14"/>
          <a:srcRect/>
          <a:stretch>
            <a:fillRect/>
          </a:stretch>
        </p:blipFill>
        <p:spPr>
          <a:xfrm>
            <a:off x="24130" y="5848985"/>
            <a:ext cx="1005840" cy="984250"/>
          </a:xfrm>
          <a:prstGeom prst="rect">
            <a:avLst/>
          </a:prstGeom>
          <a:ln>
            <a:solidFill>
              <a:schemeClr val="bg1"/>
            </a:solid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ctr" rtl="0" eaLnBrk="0" fontAlgn="base" hangingPunct="0">
        <a:spcBef>
          <a:spcPct val="0"/>
        </a:spcBef>
        <a:spcAft>
          <a:spcPct val="0"/>
        </a:spcAft>
        <a:defRPr sz="4400" kern="1200">
          <a:solidFill>
            <a:srgbClr val="FF9933"/>
          </a:solidFill>
          <a:latin typeface="+mj-lt"/>
          <a:ea typeface="+mj-ea"/>
          <a:cs typeface="+mj-cs"/>
        </a:defRPr>
      </a:lvl1pPr>
      <a:lvl2pPr algn="ctr" rtl="0" eaLnBrk="0" fontAlgn="base" hangingPunct="0">
        <a:spcBef>
          <a:spcPct val="0"/>
        </a:spcBef>
        <a:spcAft>
          <a:spcPct val="0"/>
        </a:spcAft>
        <a:defRPr sz="4400">
          <a:solidFill>
            <a:srgbClr val="FF9933"/>
          </a:solidFill>
          <a:latin typeface="Comic Sans MS" panose="030F0702030302020204" pitchFamily="66" charset="0"/>
        </a:defRPr>
      </a:lvl2pPr>
      <a:lvl3pPr algn="ctr" rtl="0" eaLnBrk="0" fontAlgn="base" hangingPunct="0">
        <a:spcBef>
          <a:spcPct val="0"/>
        </a:spcBef>
        <a:spcAft>
          <a:spcPct val="0"/>
        </a:spcAft>
        <a:defRPr sz="4400">
          <a:solidFill>
            <a:srgbClr val="FF9933"/>
          </a:solidFill>
          <a:latin typeface="Comic Sans MS" panose="030F0702030302020204" pitchFamily="66" charset="0"/>
        </a:defRPr>
      </a:lvl3pPr>
      <a:lvl4pPr algn="ctr" rtl="0" eaLnBrk="0" fontAlgn="base" hangingPunct="0">
        <a:spcBef>
          <a:spcPct val="0"/>
        </a:spcBef>
        <a:spcAft>
          <a:spcPct val="0"/>
        </a:spcAft>
        <a:defRPr sz="4400">
          <a:solidFill>
            <a:srgbClr val="FF9933"/>
          </a:solidFill>
          <a:latin typeface="Comic Sans MS" panose="030F0702030302020204" pitchFamily="66" charset="0"/>
        </a:defRPr>
      </a:lvl4pPr>
      <a:lvl5pPr algn="ctr" rtl="0" eaLnBrk="0" fontAlgn="base" hangingPunct="0">
        <a:spcBef>
          <a:spcPct val="0"/>
        </a:spcBef>
        <a:spcAft>
          <a:spcPct val="0"/>
        </a:spcAft>
        <a:defRPr sz="4400">
          <a:solidFill>
            <a:srgbClr val="FF9933"/>
          </a:solidFill>
          <a:latin typeface="Comic Sans MS" panose="030F0702030302020204" pitchFamily="66" charset="0"/>
        </a:defRPr>
      </a:lvl5pPr>
      <a:lvl6pPr marL="457200" algn="ctr" rtl="0" fontAlgn="base">
        <a:spcBef>
          <a:spcPct val="0"/>
        </a:spcBef>
        <a:spcAft>
          <a:spcPct val="0"/>
        </a:spcAft>
        <a:defRPr sz="4400">
          <a:solidFill>
            <a:srgbClr val="FF9933"/>
          </a:solidFill>
          <a:latin typeface="Comic Sans MS" panose="030F0702030302020204" pitchFamily="66" charset="0"/>
        </a:defRPr>
      </a:lvl6pPr>
      <a:lvl7pPr marL="914400" algn="ctr" rtl="0" fontAlgn="base">
        <a:spcBef>
          <a:spcPct val="0"/>
        </a:spcBef>
        <a:spcAft>
          <a:spcPct val="0"/>
        </a:spcAft>
        <a:defRPr sz="4400">
          <a:solidFill>
            <a:srgbClr val="FF9933"/>
          </a:solidFill>
          <a:latin typeface="Comic Sans MS" panose="030F0702030302020204" pitchFamily="66" charset="0"/>
        </a:defRPr>
      </a:lvl7pPr>
      <a:lvl8pPr marL="1371600" algn="ctr" rtl="0" fontAlgn="base">
        <a:spcBef>
          <a:spcPct val="0"/>
        </a:spcBef>
        <a:spcAft>
          <a:spcPct val="0"/>
        </a:spcAft>
        <a:defRPr sz="4400">
          <a:solidFill>
            <a:srgbClr val="FF9933"/>
          </a:solidFill>
          <a:latin typeface="Comic Sans MS" panose="030F0702030302020204" pitchFamily="66" charset="0"/>
        </a:defRPr>
      </a:lvl8pPr>
      <a:lvl9pPr marL="1828800" algn="ctr" rtl="0" fontAlgn="base">
        <a:spcBef>
          <a:spcPct val="0"/>
        </a:spcBef>
        <a:spcAft>
          <a:spcPct val="0"/>
        </a:spcAft>
        <a:defRPr sz="4400">
          <a:solidFill>
            <a:srgbClr val="FF9933"/>
          </a:solidFill>
          <a:latin typeface="Comic Sans MS" panose="030F0702030302020204" pitchFamily="66"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5.xml"/><Relationship Id="rId2" Type="http://schemas.openxmlformats.org/officeDocument/2006/relationships/image" Target="../media/image17.jpeg"/><Relationship Id="rId1" Type="http://schemas.openxmlformats.org/officeDocument/2006/relationships/hyperlink" Target="http://emedicine.medscape.com/article/1016439-overview"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image" Target="../media/image1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0.jpeg"/><Relationship Id="rId1" Type="http://schemas.openxmlformats.org/officeDocument/2006/relationships/image" Target="../media/image19.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2.jpeg"/><Relationship Id="rId1" Type="http://schemas.openxmlformats.org/officeDocument/2006/relationships/image" Target="../media/image21.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4.jpeg"/><Relationship Id="rId1"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8.png"/><Relationship Id="rId2" Type="http://schemas.microsoft.com/office/2007/relationships/media" Target="file:///D:\Personal\Pap\VID-20180212-WA0029.mp4" TargetMode="External"/><Relationship Id="rId1" Type="http://schemas.openxmlformats.org/officeDocument/2006/relationships/video" Target="file:///D:\Personal\Pap\VID-20180212-WA0029.mp4" TargetMode="Externa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9.png"/><Relationship Id="rId2" Type="http://schemas.microsoft.com/office/2007/relationships/media" Target="file:///D:\Personal\Pap\full.MOV" TargetMode="External"/><Relationship Id="rId1" Type="http://schemas.openxmlformats.org/officeDocument/2006/relationships/video" Target="file:///D:\Personal\Pap\full.MOV" TargetMode="Externa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GIF"/></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image" Target="../media/image6.GIF"/><Relationship Id="rId1" Type="http://schemas.openxmlformats.org/officeDocument/2006/relationships/image" Target="../media/image5.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2209800" y="2286000"/>
            <a:ext cx="7772400" cy="1143000"/>
          </a:xfrm>
          <a:noFill/>
          <a:effectLst>
            <a:outerShdw dist="35921" dir="2700000" algn="ctr" rotWithShape="0">
              <a:srgbClr val="000000"/>
            </a:outerShdw>
          </a:effectLst>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ctr" anchorCtr="0" compatLnSpc="1"/>
          <a:lstStyle/>
          <a:p>
            <a:pPr eaLnBrk="1" hangingPunct="1"/>
            <a:r>
              <a:rPr lang="nl-BE" altLang="en-US" sz="4000" b="1" dirty="0"/>
              <a:t>“Overactive bladder’’ in children diagnosis and treatment </a:t>
            </a:r>
            <a:endParaRPr lang="nl-NL" altLang="en-US" sz="4000" b="1" dirty="0"/>
          </a:p>
        </p:txBody>
      </p:sp>
      <p:sp>
        <p:nvSpPr>
          <p:cNvPr id="3076" name="Rectangle 3"/>
          <p:cNvSpPr>
            <a:spLocks noGrp="1" noChangeArrowheads="1"/>
          </p:cNvSpPr>
          <p:nvPr>
            <p:ph type="subTitle" idx="1"/>
          </p:nvPr>
        </p:nvSpPr>
        <p:spPr>
          <a:xfrm>
            <a:off x="2895600" y="3886200"/>
            <a:ext cx="6400800" cy="1752600"/>
          </a:xfrm>
          <a:noFill/>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lstStyle/>
          <a:p>
            <a:pPr marL="342900" indent="-342900" eaLnBrk="1" hangingPunct="1">
              <a:lnSpc>
                <a:spcPct val="80000"/>
              </a:lnSpc>
            </a:pPr>
            <a:r>
              <a:rPr lang="nl-BE" altLang="en-US" sz="2800" dirty="0"/>
              <a:t>Prof </a:t>
            </a:r>
            <a:r>
              <a:rPr lang="nl-NL" altLang="en-US" sz="2800" dirty="0"/>
              <a:t>Chebl Mourani</a:t>
            </a:r>
            <a:endParaRPr lang="nl-NL" altLang="en-US" sz="2800" dirty="0"/>
          </a:p>
          <a:p>
            <a:pPr marL="342900" indent="-342900" eaLnBrk="1" hangingPunct="1">
              <a:lnSpc>
                <a:spcPct val="80000"/>
              </a:lnSpc>
            </a:pPr>
            <a:r>
              <a:rPr lang="nl-NL" altLang="en-US" sz="2800" dirty="0" smtClean="0"/>
              <a:t>2nd IPNA TC (join ISN –IPNA )</a:t>
            </a:r>
            <a:endParaRPr lang="nl-NL" altLang="en-US" sz="2800" dirty="0" smtClean="0"/>
          </a:p>
          <a:p>
            <a:pPr marL="342900" indent="-342900" eaLnBrk="1" hangingPunct="1">
              <a:lnSpc>
                <a:spcPct val="80000"/>
              </a:lnSpc>
            </a:pPr>
            <a:r>
              <a:rPr lang="nl-NL" altLang="en-US" sz="2800" dirty="0" smtClean="0"/>
              <a:t>Beirut 13-15 june 2019</a:t>
            </a:r>
            <a:endParaRPr lang="nl-NL" altLang="en-US" sz="2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Date Placeholder 1"/>
          <p:cNvSpPr>
            <a:spLocks noGrp="1"/>
          </p:cNvSpPr>
          <p:nvPr>
            <p:ph type="dt" sz="quarter" idx="10"/>
          </p:nvPr>
        </p:nvSpPr>
        <p:spPr/>
        <p:txBody>
          <a:bodyPr/>
          <a:lstStyle/>
          <a:p>
            <a:pPr>
              <a:defRPr/>
            </a:pPr>
            <a:endParaRPr lang="nl-BE" altLang="en-US" dirty="0">
              <a:solidFill>
                <a:srgbClr val="000000"/>
              </a:solidFill>
            </a:endParaRPr>
          </a:p>
        </p:txBody>
      </p:sp>
      <p:sp>
        <p:nvSpPr>
          <p:cNvPr id="19458" name="Text Box 2"/>
          <p:cNvSpPr txBox="1">
            <a:spLocks noChangeArrowheads="1"/>
          </p:cNvSpPr>
          <p:nvPr/>
        </p:nvSpPr>
        <p:spPr bwMode="auto">
          <a:xfrm>
            <a:off x="3314700" y="93664"/>
            <a:ext cx="6616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defRPr/>
            </a:pPr>
            <a:r>
              <a:rPr lang="en-GB" altLang="en-US" sz="4000">
                <a:solidFill>
                  <a:srgbClr val="FF9933"/>
                </a:solidFill>
                <a:effectLst>
                  <a:outerShdw blurRad="38100" dist="38100" dir="2700000" algn="tl">
                    <a:srgbClr val="000000"/>
                  </a:outerShdw>
                </a:effectLst>
              </a:rPr>
              <a:t>Efferent peripheral nerves</a:t>
            </a:r>
            <a:endParaRPr lang="en-GB" altLang="en-US" sz="4000">
              <a:solidFill>
                <a:srgbClr val="FF9933"/>
              </a:solidFill>
              <a:effectLst>
                <a:outerShdw blurRad="38100" dist="38100" dir="2700000" algn="tl">
                  <a:srgbClr val="000000"/>
                </a:outerShdw>
              </a:effectLst>
            </a:endParaRPr>
          </a:p>
        </p:txBody>
      </p:sp>
      <p:sp>
        <p:nvSpPr>
          <p:cNvPr id="21508" name="Freeform 3"/>
          <p:cNvSpPr/>
          <p:nvPr/>
        </p:nvSpPr>
        <p:spPr bwMode="auto">
          <a:xfrm>
            <a:off x="5387975" y="2232025"/>
            <a:ext cx="2406650" cy="2940050"/>
          </a:xfrm>
          <a:custGeom>
            <a:avLst/>
            <a:gdLst>
              <a:gd name="T0" fmla="*/ 1062620 w 1642"/>
              <a:gd name="T1" fmla="*/ 2857500 h 1852"/>
              <a:gd name="T2" fmla="*/ 71818 w 1642"/>
              <a:gd name="T3" fmla="*/ 1346200 h 1852"/>
              <a:gd name="T4" fmla="*/ 1206256 w 1642"/>
              <a:gd name="T5" fmla="*/ 4763 h 1852"/>
              <a:gd name="T6" fmla="*/ 2343626 w 1642"/>
              <a:gd name="T7" fmla="*/ 1355725 h 1852"/>
              <a:gd name="T8" fmla="*/ 1367481 w 1642"/>
              <a:gd name="T9" fmla="*/ 2876550 h 1852"/>
              <a:gd name="T10" fmla="*/ 1062620 w 1642"/>
              <a:gd name="T11" fmla="*/ 2857500 h 18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2" h="1852">
                <a:moveTo>
                  <a:pt x="725" y="1800"/>
                </a:moveTo>
                <a:cubicBezTo>
                  <a:pt x="287" y="1530"/>
                  <a:pt x="98" y="1145"/>
                  <a:pt x="49" y="848"/>
                </a:cubicBezTo>
                <a:cubicBezTo>
                  <a:pt x="0" y="551"/>
                  <a:pt x="205" y="6"/>
                  <a:pt x="823" y="3"/>
                </a:cubicBezTo>
                <a:cubicBezTo>
                  <a:pt x="1441" y="0"/>
                  <a:pt x="1642" y="579"/>
                  <a:pt x="1599" y="854"/>
                </a:cubicBezTo>
                <a:cubicBezTo>
                  <a:pt x="1556" y="1130"/>
                  <a:pt x="1395" y="1510"/>
                  <a:pt x="933" y="1812"/>
                </a:cubicBezTo>
                <a:cubicBezTo>
                  <a:pt x="860" y="1852"/>
                  <a:pt x="829" y="1834"/>
                  <a:pt x="725" y="1800"/>
                </a:cubicBezTo>
                <a:close/>
              </a:path>
            </a:pathLst>
          </a:custGeom>
          <a:gradFill rotWithShape="0">
            <a:gsLst>
              <a:gs pos="0">
                <a:srgbClr val="FF6600"/>
              </a:gs>
              <a:gs pos="100000">
                <a:srgbClr val="CC0000"/>
              </a:gs>
            </a:gsLst>
            <a:path path="rect">
              <a:fillToRect l="50000" t="50000" r="50000" b="50000"/>
            </a:path>
          </a:gradFill>
          <a:ln w="28575" cmpd="sng">
            <a:solidFill>
              <a:srgbClr val="CC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1509" name="Rectangle 4"/>
          <p:cNvSpPr>
            <a:spLocks noChangeArrowheads="1"/>
          </p:cNvSpPr>
          <p:nvPr/>
        </p:nvSpPr>
        <p:spPr bwMode="auto">
          <a:xfrm>
            <a:off x="6080125" y="5480051"/>
            <a:ext cx="1111250" cy="200025"/>
          </a:xfrm>
          <a:prstGeom prst="rect">
            <a:avLst/>
          </a:prstGeom>
          <a:gradFill rotWithShape="0">
            <a:gsLst>
              <a:gs pos="0">
                <a:srgbClr val="FF6600"/>
              </a:gs>
              <a:gs pos="50000">
                <a:srgbClr val="FF9900"/>
              </a:gs>
              <a:gs pos="100000">
                <a:srgbClr val="FF6600"/>
              </a:gs>
            </a:gsLst>
            <a:lin ang="5400000" scaled="1"/>
          </a:gra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1510" name="Freeform 5"/>
          <p:cNvSpPr/>
          <p:nvPr/>
        </p:nvSpPr>
        <p:spPr bwMode="auto">
          <a:xfrm>
            <a:off x="5656264" y="2400300"/>
            <a:ext cx="1963737" cy="3384550"/>
          </a:xfrm>
          <a:custGeom>
            <a:avLst/>
            <a:gdLst>
              <a:gd name="T0" fmla="*/ 873423 w 1340"/>
              <a:gd name="T1" fmla="*/ 3371850 h 2132"/>
              <a:gd name="T2" fmla="*/ 896871 w 1340"/>
              <a:gd name="T3" fmla="*/ 2794000 h 2132"/>
              <a:gd name="T4" fmla="*/ 659464 w 1340"/>
              <a:gd name="T5" fmla="*/ 2465388 h 2132"/>
              <a:gd name="T6" fmla="*/ 562743 w 1340"/>
              <a:gd name="T7" fmla="*/ 2222500 h 2132"/>
              <a:gd name="T8" fmla="*/ 457228 w 1340"/>
              <a:gd name="T9" fmla="*/ 2019300 h 2132"/>
              <a:gd name="T10" fmla="*/ 240338 w 1340"/>
              <a:gd name="T11" fmla="*/ 1625600 h 2132"/>
              <a:gd name="T12" fmla="*/ 87929 w 1340"/>
              <a:gd name="T13" fmla="*/ 1276350 h 2132"/>
              <a:gd name="T14" fmla="*/ 93790 w 1340"/>
              <a:gd name="T15" fmla="*/ 850900 h 2132"/>
              <a:gd name="T16" fmla="*/ 228614 w 1340"/>
              <a:gd name="T17" fmla="*/ 349250 h 2132"/>
              <a:gd name="T18" fmla="*/ 568604 w 1340"/>
              <a:gd name="T19" fmla="*/ 152400 h 2132"/>
              <a:gd name="T20" fmla="*/ 1019971 w 1340"/>
              <a:gd name="T21" fmla="*/ 57150 h 2132"/>
              <a:gd name="T22" fmla="*/ 1236861 w 1340"/>
              <a:gd name="T23" fmla="*/ 50800 h 2132"/>
              <a:gd name="T24" fmla="*/ 1447890 w 1340"/>
              <a:gd name="T25" fmla="*/ 196850 h 2132"/>
              <a:gd name="T26" fmla="*/ 1735123 w 1340"/>
              <a:gd name="T27" fmla="*/ 571500 h 2132"/>
              <a:gd name="T28" fmla="*/ 1899256 w 1340"/>
              <a:gd name="T29" fmla="*/ 1041400 h 2132"/>
              <a:gd name="T30" fmla="*/ 1864085 w 1340"/>
              <a:gd name="T31" fmla="*/ 1447800 h 2132"/>
              <a:gd name="T32" fmla="*/ 1758570 w 1340"/>
              <a:gd name="T33" fmla="*/ 1708150 h 2132"/>
              <a:gd name="T34" fmla="*/ 1506509 w 1340"/>
              <a:gd name="T35" fmla="*/ 2095500 h 2132"/>
              <a:gd name="T36" fmla="*/ 1359961 w 1340"/>
              <a:gd name="T37" fmla="*/ 2228850 h 2132"/>
              <a:gd name="T38" fmla="*/ 1166518 w 1340"/>
              <a:gd name="T39" fmla="*/ 2540000 h 2132"/>
              <a:gd name="T40" fmla="*/ 1014109 w 1340"/>
              <a:gd name="T41" fmla="*/ 2794000 h 2132"/>
              <a:gd name="T42" fmla="*/ 1024367 w 1340"/>
              <a:gd name="T43" fmla="*/ 3371850 h 2132"/>
              <a:gd name="T44" fmla="*/ 873423 w 1340"/>
              <a:gd name="T45" fmla="*/ 3371850 h 21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40" h="2132">
                <a:moveTo>
                  <a:pt x="596" y="2124"/>
                </a:moveTo>
                <a:cubicBezTo>
                  <a:pt x="599" y="2017"/>
                  <a:pt x="621" y="1845"/>
                  <a:pt x="612" y="1760"/>
                </a:cubicBezTo>
                <a:cubicBezTo>
                  <a:pt x="583" y="1666"/>
                  <a:pt x="489" y="1613"/>
                  <a:pt x="450" y="1553"/>
                </a:cubicBezTo>
                <a:cubicBezTo>
                  <a:pt x="411" y="1493"/>
                  <a:pt x="424" y="1458"/>
                  <a:pt x="384" y="1400"/>
                </a:cubicBezTo>
                <a:cubicBezTo>
                  <a:pt x="344" y="1342"/>
                  <a:pt x="388" y="1312"/>
                  <a:pt x="312" y="1272"/>
                </a:cubicBezTo>
                <a:cubicBezTo>
                  <a:pt x="236" y="1232"/>
                  <a:pt x="167" y="1137"/>
                  <a:pt x="164" y="1024"/>
                </a:cubicBezTo>
                <a:cubicBezTo>
                  <a:pt x="146" y="955"/>
                  <a:pt x="44" y="900"/>
                  <a:pt x="60" y="804"/>
                </a:cubicBezTo>
                <a:cubicBezTo>
                  <a:pt x="76" y="708"/>
                  <a:pt x="0" y="652"/>
                  <a:pt x="64" y="536"/>
                </a:cubicBezTo>
                <a:cubicBezTo>
                  <a:pt x="128" y="420"/>
                  <a:pt x="79" y="314"/>
                  <a:pt x="156" y="220"/>
                </a:cubicBezTo>
                <a:cubicBezTo>
                  <a:pt x="224" y="171"/>
                  <a:pt x="300" y="88"/>
                  <a:pt x="388" y="96"/>
                </a:cubicBezTo>
                <a:cubicBezTo>
                  <a:pt x="484" y="120"/>
                  <a:pt x="536" y="0"/>
                  <a:pt x="696" y="36"/>
                </a:cubicBezTo>
                <a:cubicBezTo>
                  <a:pt x="774" y="31"/>
                  <a:pt x="795" y="17"/>
                  <a:pt x="844" y="32"/>
                </a:cubicBezTo>
                <a:cubicBezTo>
                  <a:pt x="893" y="47"/>
                  <a:pt x="944" y="112"/>
                  <a:pt x="988" y="124"/>
                </a:cubicBezTo>
                <a:cubicBezTo>
                  <a:pt x="1116" y="100"/>
                  <a:pt x="1080" y="328"/>
                  <a:pt x="1184" y="360"/>
                </a:cubicBezTo>
                <a:cubicBezTo>
                  <a:pt x="1340" y="460"/>
                  <a:pt x="1280" y="544"/>
                  <a:pt x="1296" y="656"/>
                </a:cubicBezTo>
                <a:cubicBezTo>
                  <a:pt x="1312" y="768"/>
                  <a:pt x="1308" y="844"/>
                  <a:pt x="1272" y="912"/>
                </a:cubicBezTo>
                <a:cubicBezTo>
                  <a:pt x="1236" y="980"/>
                  <a:pt x="1225" y="986"/>
                  <a:pt x="1200" y="1076"/>
                </a:cubicBezTo>
                <a:cubicBezTo>
                  <a:pt x="1194" y="1199"/>
                  <a:pt x="1079" y="1280"/>
                  <a:pt x="1028" y="1320"/>
                </a:cubicBezTo>
                <a:cubicBezTo>
                  <a:pt x="991" y="1373"/>
                  <a:pt x="969" y="1356"/>
                  <a:pt x="928" y="1404"/>
                </a:cubicBezTo>
                <a:cubicBezTo>
                  <a:pt x="888" y="1509"/>
                  <a:pt x="820" y="1512"/>
                  <a:pt x="796" y="1600"/>
                </a:cubicBezTo>
                <a:cubicBezTo>
                  <a:pt x="764" y="1648"/>
                  <a:pt x="696" y="1700"/>
                  <a:pt x="692" y="1760"/>
                </a:cubicBezTo>
                <a:cubicBezTo>
                  <a:pt x="682" y="1844"/>
                  <a:pt x="696" y="2061"/>
                  <a:pt x="699" y="2124"/>
                </a:cubicBezTo>
                <a:cubicBezTo>
                  <a:pt x="631" y="2132"/>
                  <a:pt x="644" y="2128"/>
                  <a:pt x="596" y="2124"/>
                </a:cubicBezTo>
                <a:close/>
              </a:path>
            </a:pathLst>
          </a:custGeom>
          <a:gradFill rotWithShape="0">
            <a:gsLst>
              <a:gs pos="0">
                <a:srgbClr val="FFFF00"/>
              </a:gs>
              <a:gs pos="100000">
                <a:srgbClr val="FFCC00"/>
              </a:gs>
            </a:gsLst>
            <a:lin ang="5400000" scaled="1"/>
          </a:gradFill>
          <a:ln w="19050" cmpd="sng">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useBgFill="1">
        <p:nvSpPr>
          <p:cNvPr id="21511" name="Rectangle 6"/>
          <p:cNvSpPr>
            <a:spLocks noChangeArrowheads="1"/>
          </p:cNvSpPr>
          <p:nvPr/>
        </p:nvSpPr>
        <p:spPr bwMode="auto">
          <a:xfrm>
            <a:off x="6002338" y="5283201"/>
            <a:ext cx="106362" cy="447675"/>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useBgFill="1">
        <p:nvSpPr>
          <p:cNvPr id="21512" name="Rectangle 7"/>
          <p:cNvSpPr>
            <a:spLocks noChangeArrowheads="1"/>
          </p:cNvSpPr>
          <p:nvPr/>
        </p:nvSpPr>
        <p:spPr bwMode="auto">
          <a:xfrm>
            <a:off x="7178675" y="5283201"/>
            <a:ext cx="109538" cy="447675"/>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1513" name="Oval 8"/>
          <p:cNvSpPr>
            <a:spLocks noChangeArrowheads="1"/>
          </p:cNvSpPr>
          <p:nvPr/>
        </p:nvSpPr>
        <p:spPr bwMode="auto">
          <a:xfrm>
            <a:off x="6527800" y="5724526"/>
            <a:ext cx="153988" cy="92075"/>
          </a:xfrm>
          <a:prstGeom prst="ellipse">
            <a:avLst/>
          </a:prstGeom>
          <a:gradFill rotWithShape="0">
            <a:gsLst>
              <a:gs pos="0">
                <a:srgbClr val="FFFF00"/>
              </a:gs>
              <a:gs pos="100000">
                <a:srgbClr val="FFCC00"/>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1514" name="Rectangle 9"/>
          <p:cNvSpPr>
            <a:spLocks noChangeArrowheads="1"/>
          </p:cNvSpPr>
          <p:nvPr/>
        </p:nvSpPr>
        <p:spPr bwMode="auto">
          <a:xfrm>
            <a:off x="8524875" y="5168901"/>
            <a:ext cx="1111250" cy="200025"/>
          </a:xfrm>
          <a:prstGeom prst="rect">
            <a:avLst/>
          </a:prstGeom>
          <a:gradFill rotWithShape="0">
            <a:gsLst>
              <a:gs pos="0">
                <a:srgbClr val="FF6600"/>
              </a:gs>
              <a:gs pos="50000">
                <a:srgbClr val="FF9900"/>
              </a:gs>
              <a:gs pos="100000">
                <a:srgbClr val="FF6600"/>
              </a:gs>
            </a:gsLst>
            <a:lin ang="5400000" scaled="1"/>
          </a:gra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1515" name="Freeform 10"/>
          <p:cNvSpPr/>
          <p:nvPr/>
        </p:nvSpPr>
        <p:spPr bwMode="auto">
          <a:xfrm>
            <a:off x="8177213" y="2816225"/>
            <a:ext cx="1789112" cy="2185988"/>
          </a:xfrm>
          <a:custGeom>
            <a:avLst/>
            <a:gdLst>
              <a:gd name="T0" fmla="*/ 789955 w 1642"/>
              <a:gd name="T1" fmla="*/ 2124610 h 1852"/>
              <a:gd name="T2" fmla="*/ 53390 w 1642"/>
              <a:gd name="T3" fmla="*/ 1000928 h 1852"/>
              <a:gd name="T4" fmla="*/ 896735 w 1642"/>
              <a:gd name="T5" fmla="*/ 3541 h 1852"/>
              <a:gd name="T6" fmla="*/ 1742259 w 1642"/>
              <a:gd name="T7" fmla="*/ 1008010 h 1852"/>
              <a:gd name="T8" fmla="*/ 1016590 w 1642"/>
              <a:gd name="T9" fmla="*/ 2138774 h 1852"/>
              <a:gd name="T10" fmla="*/ 789955 w 1642"/>
              <a:gd name="T11" fmla="*/ 2124610 h 18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2" h="1852">
                <a:moveTo>
                  <a:pt x="725" y="1800"/>
                </a:moveTo>
                <a:cubicBezTo>
                  <a:pt x="287" y="1530"/>
                  <a:pt x="98" y="1145"/>
                  <a:pt x="49" y="848"/>
                </a:cubicBezTo>
                <a:cubicBezTo>
                  <a:pt x="0" y="551"/>
                  <a:pt x="205" y="6"/>
                  <a:pt x="823" y="3"/>
                </a:cubicBezTo>
                <a:cubicBezTo>
                  <a:pt x="1441" y="0"/>
                  <a:pt x="1642" y="579"/>
                  <a:pt x="1599" y="854"/>
                </a:cubicBezTo>
                <a:cubicBezTo>
                  <a:pt x="1556" y="1130"/>
                  <a:pt x="1395" y="1510"/>
                  <a:pt x="933" y="1812"/>
                </a:cubicBezTo>
                <a:cubicBezTo>
                  <a:pt x="860" y="1852"/>
                  <a:pt x="829" y="1834"/>
                  <a:pt x="725" y="1800"/>
                </a:cubicBezTo>
                <a:close/>
              </a:path>
            </a:pathLst>
          </a:custGeom>
          <a:gradFill rotWithShape="0">
            <a:gsLst>
              <a:gs pos="0">
                <a:srgbClr val="FF6600"/>
              </a:gs>
              <a:gs pos="100000">
                <a:srgbClr val="CC0000"/>
              </a:gs>
            </a:gsLst>
            <a:path path="rect">
              <a:fillToRect l="50000" t="50000" r="50000" b="50000"/>
            </a:path>
          </a:gradFill>
          <a:ln w="28575" cmpd="sng">
            <a:solidFill>
              <a:srgbClr val="CC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1516" name="Freeform 11"/>
          <p:cNvSpPr/>
          <p:nvPr/>
        </p:nvSpPr>
        <p:spPr bwMode="auto">
          <a:xfrm>
            <a:off x="8443913" y="3052763"/>
            <a:ext cx="1287462" cy="2405062"/>
          </a:xfrm>
          <a:custGeom>
            <a:avLst/>
            <a:gdLst>
              <a:gd name="T0" fmla="*/ 581482 w 879"/>
              <a:gd name="T1" fmla="*/ 2395537 h 1515"/>
              <a:gd name="T2" fmla="*/ 599058 w 879"/>
              <a:gd name="T3" fmla="*/ 1965325 h 1515"/>
              <a:gd name="T4" fmla="*/ 487742 w 879"/>
              <a:gd name="T5" fmla="*/ 1814512 h 1515"/>
              <a:gd name="T6" fmla="*/ 408648 w 879"/>
              <a:gd name="T7" fmla="*/ 1619250 h 1515"/>
              <a:gd name="T8" fmla="*/ 360314 w 879"/>
              <a:gd name="T9" fmla="*/ 1433512 h 1515"/>
              <a:gd name="T10" fmla="*/ 329555 w 879"/>
              <a:gd name="T11" fmla="*/ 1109662 h 1515"/>
              <a:gd name="T12" fmla="*/ 237280 w 879"/>
              <a:gd name="T13" fmla="*/ 1023937 h 1515"/>
              <a:gd name="T14" fmla="*/ 228492 w 879"/>
              <a:gd name="T15" fmla="*/ 819150 h 1515"/>
              <a:gd name="T16" fmla="*/ 162581 w 879"/>
              <a:gd name="T17" fmla="*/ 671512 h 1515"/>
              <a:gd name="T18" fmla="*/ 210915 w 879"/>
              <a:gd name="T19" fmla="*/ 461962 h 1515"/>
              <a:gd name="T20" fmla="*/ 325161 w 879"/>
              <a:gd name="T21" fmla="*/ 352425 h 1515"/>
              <a:gd name="T22" fmla="*/ 355920 w 879"/>
              <a:gd name="T23" fmla="*/ 271462 h 1515"/>
              <a:gd name="T24" fmla="*/ 492136 w 879"/>
              <a:gd name="T25" fmla="*/ 123825 h 1515"/>
              <a:gd name="T26" fmla="*/ 768962 w 879"/>
              <a:gd name="T27" fmla="*/ 0 h 1515"/>
              <a:gd name="T28" fmla="*/ 975483 w 879"/>
              <a:gd name="T29" fmla="*/ 147637 h 1515"/>
              <a:gd name="T30" fmla="*/ 1054576 w 879"/>
              <a:gd name="T31" fmla="*/ 290512 h 1515"/>
              <a:gd name="T32" fmla="*/ 1124881 w 879"/>
              <a:gd name="T33" fmla="*/ 390525 h 1515"/>
              <a:gd name="T34" fmla="*/ 1173216 w 879"/>
              <a:gd name="T35" fmla="*/ 638175 h 1515"/>
              <a:gd name="T36" fmla="*/ 957907 w 879"/>
              <a:gd name="T37" fmla="*/ 862012 h 1515"/>
              <a:gd name="T38" fmla="*/ 1015030 w 879"/>
              <a:gd name="T39" fmla="*/ 1047750 h 1515"/>
              <a:gd name="T40" fmla="*/ 979877 w 879"/>
              <a:gd name="T41" fmla="*/ 1185862 h 1515"/>
              <a:gd name="T42" fmla="*/ 935937 w 879"/>
              <a:gd name="T43" fmla="*/ 1371600 h 1515"/>
              <a:gd name="T44" fmla="*/ 918360 w 879"/>
              <a:gd name="T45" fmla="*/ 1571625 h 1515"/>
              <a:gd name="T46" fmla="*/ 768962 w 879"/>
              <a:gd name="T47" fmla="*/ 1804987 h 1515"/>
              <a:gd name="T48" fmla="*/ 686939 w 879"/>
              <a:gd name="T49" fmla="*/ 1965325 h 1515"/>
              <a:gd name="T50" fmla="*/ 694263 w 879"/>
              <a:gd name="T51" fmla="*/ 2395537 h 1515"/>
              <a:gd name="T52" fmla="*/ 581482 w 879"/>
              <a:gd name="T53" fmla="*/ 2395537 h 15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79" h="1515">
                <a:moveTo>
                  <a:pt x="397" y="1509"/>
                </a:moveTo>
                <a:cubicBezTo>
                  <a:pt x="400" y="1430"/>
                  <a:pt x="416" y="1302"/>
                  <a:pt x="409" y="1238"/>
                </a:cubicBezTo>
                <a:cubicBezTo>
                  <a:pt x="388" y="1169"/>
                  <a:pt x="357" y="1152"/>
                  <a:pt x="333" y="1143"/>
                </a:cubicBezTo>
                <a:cubicBezTo>
                  <a:pt x="308" y="1132"/>
                  <a:pt x="330" y="978"/>
                  <a:pt x="279" y="1020"/>
                </a:cubicBezTo>
                <a:cubicBezTo>
                  <a:pt x="228" y="1062"/>
                  <a:pt x="303" y="843"/>
                  <a:pt x="246" y="903"/>
                </a:cubicBezTo>
                <a:cubicBezTo>
                  <a:pt x="189" y="963"/>
                  <a:pt x="195" y="774"/>
                  <a:pt x="225" y="699"/>
                </a:cubicBezTo>
                <a:cubicBezTo>
                  <a:pt x="216" y="648"/>
                  <a:pt x="87" y="861"/>
                  <a:pt x="162" y="645"/>
                </a:cubicBezTo>
                <a:cubicBezTo>
                  <a:pt x="81" y="669"/>
                  <a:pt x="108" y="633"/>
                  <a:pt x="156" y="516"/>
                </a:cubicBezTo>
                <a:cubicBezTo>
                  <a:pt x="204" y="399"/>
                  <a:pt x="9" y="567"/>
                  <a:pt x="111" y="423"/>
                </a:cubicBezTo>
                <a:cubicBezTo>
                  <a:pt x="162" y="386"/>
                  <a:pt x="0" y="432"/>
                  <a:pt x="144" y="291"/>
                </a:cubicBezTo>
                <a:cubicBezTo>
                  <a:pt x="123" y="234"/>
                  <a:pt x="103" y="195"/>
                  <a:pt x="222" y="222"/>
                </a:cubicBezTo>
                <a:cubicBezTo>
                  <a:pt x="251" y="201"/>
                  <a:pt x="204" y="180"/>
                  <a:pt x="243" y="171"/>
                </a:cubicBezTo>
                <a:cubicBezTo>
                  <a:pt x="276" y="189"/>
                  <a:pt x="294" y="87"/>
                  <a:pt x="336" y="78"/>
                </a:cubicBezTo>
                <a:cubicBezTo>
                  <a:pt x="396" y="90"/>
                  <a:pt x="432" y="6"/>
                  <a:pt x="525" y="0"/>
                </a:cubicBezTo>
                <a:cubicBezTo>
                  <a:pt x="573" y="51"/>
                  <a:pt x="429" y="147"/>
                  <a:pt x="666" y="93"/>
                </a:cubicBezTo>
                <a:cubicBezTo>
                  <a:pt x="810" y="48"/>
                  <a:pt x="699" y="147"/>
                  <a:pt x="720" y="183"/>
                </a:cubicBezTo>
                <a:cubicBezTo>
                  <a:pt x="741" y="219"/>
                  <a:pt x="879" y="108"/>
                  <a:pt x="768" y="246"/>
                </a:cubicBezTo>
                <a:cubicBezTo>
                  <a:pt x="657" y="384"/>
                  <a:pt x="792" y="351"/>
                  <a:pt x="801" y="402"/>
                </a:cubicBezTo>
                <a:cubicBezTo>
                  <a:pt x="810" y="453"/>
                  <a:pt x="672" y="476"/>
                  <a:pt x="654" y="543"/>
                </a:cubicBezTo>
                <a:cubicBezTo>
                  <a:pt x="649" y="634"/>
                  <a:pt x="774" y="492"/>
                  <a:pt x="693" y="660"/>
                </a:cubicBezTo>
                <a:cubicBezTo>
                  <a:pt x="695" y="697"/>
                  <a:pt x="567" y="750"/>
                  <a:pt x="669" y="747"/>
                </a:cubicBezTo>
                <a:cubicBezTo>
                  <a:pt x="771" y="744"/>
                  <a:pt x="726" y="801"/>
                  <a:pt x="639" y="864"/>
                </a:cubicBezTo>
                <a:cubicBezTo>
                  <a:pt x="552" y="927"/>
                  <a:pt x="649" y="943"/>
                  <a:pt x="627" y="990"/>
                </a:cubicBezTo>
                <a:cubicBezTo>
                  <a:pt x="504" y="1050"/>
                  <a:pt x="543" y="1072"/>
                  <a:pt x="525" y="1137"/>
                </a:cubicBezTo>
                <a:cubicBezTo>
                  <a:pt x="501" y="1173"/>
                  <a:pt x="472" y="1194"/>
                  <a:pt x="469" y="1238"/>
                </a:cubicBezTo>
                <a:cubicBezTo>
                  <a:pt x="461" y="1301"/>
                  <a:pt x="472" y="1462"/>
                  <a:pt x="474" y="1509"/>
                </a:cubicBezTo>
                <a:cubicBezTo>
                  <a:pt x="423" y="1515"/>
                  <a:pt x="433" y="1512"/>
                  <a:pt x="397" y="1509"/>
                </a:cubicBezTo>
                <a:close/>
              </a:path>
            </a:pathLst>
          </a:custGeom>
          <a:gradFill rotWithShape="0">
            <a:gsLst>
              <a:gs pos="0">
                <a:srgbClr val="FFFF00"/>
              </a:gs>
              <a:gs pos="100000">
                <a:srgbClr val="FFCC00"/>
              </a:gs>
            </a:gsLst>
            <a:lin ang="5400000" scaled="1"/>
          </a:gradFill>
          <a:ln w="19050" cmpd="sng">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1517" name="Oval 12"/>
          <p:cNvSpPr>
            <a:spLocks noChangeArrowheads="1"/>
          </p:cNvSpPr>
          <p:nvPr/>
        </p:nvSpPr>
        <p:spPr bwMode="auto">
          <a:xfrm>
            <a:off x="9024938" y="5413376"/>
            <a:ext cx="114300" cy="68263"/>
          </a:xfrm>
          <a:prstGeom prst="ellipse">
            <a:avLst/>
          </a:prstGeom>
          <a:gradFill rotWithShape="0">
            <a:gsLst>
              <a:gs pos="0">
                <a:srgbClr val="FFFF00"/>
              </a:gs>
              <a:gs pos="100000">
                <a:srgbClr val="FFCC00"/>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useBgFill="1">
        <p:nvSpPr>
          <p:cNvPr id="21518" name="Rectangle 13"/>
          <p:cNvSpPr>
            <a:spLocks noChangeArrowheads="1"/>
          </p:cNvSpPr>
          <p:nvPr/>
        </p:nvSpPr>
        <p:spPr bwMode="auto">
          <a:xfrm>
            <a:off x="8435975" y="5075239"/>
            <a:ext cx="107950" cy="447675"/>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useBgFill="1">
        <p:nvSpPr>
          <p:cNvPr id="21519" name="Rectangle 14"/>
          <p:cNvSpPr>
            <a:spLocks noChangeArrowheads="1"/>
          </p:cNvSpPr>
          <p:nvPr/>
        </p:nvSpPr>
        <p:spPr bwMode="auto">
          <a:xfrm>
            <a:off x="9612314" y="5075239"/>
            <a:ext cx="111125" cy="447675"/>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1520" name="Freeform 15"/>
          <p:cNvSpPr/>
          <p:nvPr/>
        </p:nvSpPr>
        <p:spPr bwMode="auto">
          <a:xfrm>
            <a:off x="8997950" y="5957889"/>
            <a:ext cx="153988" cy="223837"/>
          </a:xfrm>
          <a:custGeom>
            <a:avLst/>
            <a:gdLst>
              <a:gd name="T0" fmla="*/ 85060 w 105"/>
              <a:gd name="T1" fmla="*/ 0 h 141"/>
              <a:gd name="T2" fmla="*/ 26398 w 105"/>
              <a:gd name="T3" fmla="*/ 161925 h 141"/>
              <a:gd name="T4" fmla="*/ 136389 w 105"/>
              <a:gd name="T5" fmla="*/ 157162 h 141"/>
              <a:gd name="T6" fmla="*/ 85060 w 105"/>
              <a:gd name="T7" fmla="*/ 0 h 1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 h="141">
                <a:moveTo>
                  <a:pt x="58" y="0"/>
                </a:moveTo>
                <a:cubicBezTo>
                  <a:pt x="40" y="42"/>
                  <a:pt x="0" y="62"/>
                  <a:pt x="18" y="102"/>
                </a:cubicBezTo>
                <a:cubicBezTo>
                  <a:pt x="37" y="141"/>
                  <a:pt x="81" y="138"/>
                  <a:pt x="93" y="99"/>
                </a:cubicBezTo>
                <a:cubicBezTo>
                  <a:pt x="105" y="60"/>
                  <a:pt x="71" y="45"/>
                  <a:pt x="58" y="0"/>
                </a:cubicBezTo>
                <a:close/>
              </a:path>
            </a:pathLst>
          </a:custGeom>
          <a:gradFill rotWithShape="0">
            <a:gsLst>
              <a:gs pos="0">
                <a:srgbClr val="FFCC00"/>
              </a:gs>
              <a:gs pos="100000">
                <a:srgbClr val="FFFF00"/>
              </a:gs>
            </a:gsLst>
            <a:path path="rect">
              <a:fillToRect l="50000" t="50000" r="50000" b="50000"/>
            </a:path>
          </a:gradFill>
          <a:ln w="19050" cmpd="sng">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1521" name="Line 16"/>
          <p:cNvSpPr>
            <a:spLocks noChangeShapeType="1"/>
          </p:cNvSpPr>
          <p:nvPr/>
        </p:nvSpPr>
        <p:spPr bwMode="auto">
          <a:xfrm>
            <a:off x="9080500" y="5548313"/>
            <a:ext cx="0" cy="342900"/>
          </a:xfrm>
          <a:prstGeom prst="line">
            <a:avLst/>
          </a:prstGeom>
          <a:noFill/>
          <a:ln w="38100">
            <a:solidFill>
              <a:srgbClr val="FFFF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1522" name="AutoShape 17"/>
          <p:cNvSpPr>
            <a:spLocks noChangeArrowheads="1"/>
          </p:cNvSpPr>
          <p:nvPr/>
        </p:nvSpPr>
        <p:spPr bwMode="auto">
          <a:xfrm rot="3053488">
            <a:off x="8035925" y="2778125"/>
            <a:ext cx="501650" cy="190500"/>
          </a:xfrm>
          <a:prstGeom prst="rightArrow">
            <a:avLst>
              <a:gd name="adj1" fmla="val 35389"/>
              <a:gd name="adj2" fmla="val 100835"/>
            </a:avLst>
          </a:prstGeom>
          <a:gradFill rotWithShape="0">
            <a:gsLst>
              <a:gs pos="0">
                <a:srgbClr val="3399FF"/>
              </a:gs>
              <a:gs pos="100000">
                <a:srgbClr val="00FFFF"/>
              </a:gs>
            </a:gsLst>
            <a:lin ang="2700000" scaled="1"/>
          </a:gradFill>
          <a:ln w="19050">
            <a:solidFill>
              <a:srgbClr val="00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1523" name="AutoShape 18"/>
          <p:cNvSpPr>
            <a:spLocks noChangeArrowheads="1"/>
          </p:cNvSpPr>
          <p:nvPr/>
        </p:nvSpPr>
        <p:spPr bwMode="auto">
          <a:xfrm rot="18546512" flipH="1">
            <a:off x="9564688" y="2778125"/>
            <a:ext cx="501650" cy="190500"/>
          </a:xfrm>
          <a:prstGeom prst="rightArrow">
            <a:avLst>
              <a:gd name="adj1" fmla="val 35389"/>
              <a:gd name="adj2" fmla="val 100835"/>
            </a:avLst>
          </a:prstGeom>
          <a:gradFill rotWithShape="0">
            <a:gsLst>
              <a:gs pos="0">
                <a:srgbClr val="00FFFF"/>
              </a:gs>
              <a:gs pos="100000">
                <a:srgbClr val="3399FF"/>
              </a:gs>
            </a:gsLst>
            <a:lin ang="18900000" scaled="1"/>
          </a:gradFill>
          <a:ln w="19050">
            <a:solidFill>
              <a:srgbClr val="00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1524" name="AutoShape 19"/>
          <p:cNvSpPr>
            <a:spLocks noChangeArrowheads="1"/>
          </p:cNvSpPr>
          <p:nvPr/>
        </p:nvSpPr>
        <p:spPr bwMode="auto">
          <a:xfrm rot="-5400000">
            <a:off x="3333751" y="4113213"/>
            <a:ext cx="676275" cy="1498600"/>
          </a:xfrm>
          <a:prstGeom prst="can">
            <a:avLst>
              <a:gd name="adj" fmla="val 38338"/>
            </a:avLst>
          </a:prstGeom>
          <a:gradFill rotWithShape="0">
            <a:gsLst>
              <a:gs pos="0">
                <a:srgbClr val="00CCFF"/>
              </a:gs>
              <a:gs pos="50000">
                <a:srgbClr val="00FFFF"/>
              </a:gs>
              <a:gs pos="100000">
                <a:srgbClr val="00CCFF"/>
              </a:gs>
            </a:gsLst>
            <a:lin ang="5400000" scaled="1"/>
          </a:gradFill>
          <a:ln w="12700">
            <a:solidFill>
              <a:srgbClr val="00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1525" name="Text Box 20"/>
          <p:cNvSpPr txBox="1">
            <a:spLocks noChangeArrowheads="1"/>
          </p:cNvSpPr>
          <p:nvPr/>
        </p:nvSpPr>
        <p:spPr bwMode="auto">
          <a:xfrm>
            <a:off x="3308350" y="4486276"/>
            <a:ext cx="8318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lnSpc>
                <a:spcPct val="110000"/>
              </a:lnSpc>
              <a:spcBef>
                <a:spcPct val="0"/>
              </a:spcBef>
              <a:spcAft>
                <a:spcPct val="0"/>
              </a:spcAft>
            </a:pPr>
            <a:r>
              <a:rPr lang="en-GB" altLang="en-US" b="1">
                <a:solidFill>
                  <a:srgbClr val="333399"/>
                </a:solidFill>
              </a:rPr>
              <a:t>pelvic</a:t>
            </a:r>
            <a:endParaRPr lang="en-GB" altLang="en-US" b="1">
              <a:solidFill>
                <a:srgbClr val="333399"/>
              </a:solidFill>
            </a:endParaRPr>
          </a:p>
          <a:p>
            <a:pPr eaLnBrk="0" fontAlgn="base" hangingPunct="0">
              <a:lnSpc>
                <a:spcPct val="110000"/>
              </a:lnSpc>
              <a:spcBef>
                <a:spcPct val="0"/>
              </a:spcBef>
              <a:spcAft>
                <a:spcPct val="0"/>
              </a:spcAft>
            </a:pPr>
            <a:r>
              <a:rPr lang="en-GB" altLang="en-US" b="1">
                <a:solidFill>
                  <a:srgbClr val="333399"/>
                </a:solidFill>
              </a:rPr>
              <a:t>nerve</a:t>
            </a:r>
            <a:endParaRPr lang="en-GB" altLang="en-US" b="1">
              <a:solidFill>
                <a:srgbClr val="333399"/>
              </a:solidFill>
            </a:endParaRPr>
          </a:p>
        </p:txBody>
      </p:sp>
      <p:sp>
        <p:nvSpPr>
          <p:cNvPr id="21526" name="Text Box 21"/>
          <p:cNvSpPr txBox="1">
            <a:spLocks noChangeArrowheads="1"/>
          </p:cNvSpPr>
          <p:nvPr/>
        </p:nvSpPr>
        <p:spPr bwMode="auto">
          <a:xfrm>
            <a:off x="1990725" y="4694238"/>
            <a:ext cx="43473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GB" altLang="en-US" sz="1600" b="1">
                <a:solidFill>
                  <a:srgbClr val="FFFFFF"/>
                </a:solidFill>
              </a:rPr>
              <a:t>S3</a:t>
            </a:r>
            <a:endParaRPr lang="en-GB" altLang="en-US" sz="1600" b="1">
              <a:solidFill>
                <a:srgbClr val="FFFFFF"/>
              </a:solidFill>
            </a:endParaRPr>
          </a:p>
        </p:txBody>
      </p:sp>
      <p:sp>
        <p:nvSpPr>
          <p:cNvPr id="21527" name="Arc 22"/>
          <p:cNvSpPr/>
          <p:nvPr/>
        </p:nvSpPr>
        <p:spPr bwMode="auto">
          <a:xfrm rot="1434258" flipH="1">
            <a:off x="5459414" y="2011363"/>
            <a:ext cx="682625" cy="1238250"/>
          </a:xfrm>
          <a:custGeom>
            <a:avLst/>
            <a:gdLst>
              <a:gd name="T0" fmla="*/ 0 w 29377"/>
              <a:gd name="T1" fmla="*/ 54650 h 32831"/>
              <a:gd name="T2" fmla="*/ 609429 w 29377"/>
              <a:gd name="T3" fmla="*/ 1238250 h 32831"/>
              <a:gd name="T4" fmla="*/ 180712 w 29377"/>
              <a:gd name="T5" fmla="*/ 814663 h 32831"/>
              <a:gd name="T6" fmla="*/ 0 60000 65536"/>
              <a:gd name="T7" fmla="*/ 0 60000 65536"/>
              <a:gd name="T8" fmla="*/ 0 60000 65536"/>
            </a:gdLst>
            <a:ahLst/>
            <a:cxnLst>
              <a:cxn ang="T6">
                <a:pos x="T0" y="T1"/>
              </a:cxn>
              <a:cxn ang="T7">
                <a:pos x="T2" y="T3"/>
              </a:cxn>
              <a:cxn ang="T8">
                <a:pos x="T4" y="T5"/>
              </a:cxn>
            </a:cxnLst>
            <a:rect l="0" t="0" r="r" b="b"/>
            <a:pathLst>
              <a:path w="29377" h="32831" fill="none" extrusionOk="0">
                <a:moveTo>
                  <a:pt x="-1" y="1448"/>
                </a:moveTo>
                <a:cubicBezTo>
                  <a:pt x="2480" y="491"/>
                  <a:pt x="5117" y="-1"/>
                  <a:pt x="7777" y="0"/>
                </a:cubicBezTo>
                <a:cubicBezTo>
                  <a:pt x="19706" y="0"/>
                  <a:pt x="29377" y="9670"/>
                  <a:pt x="29377" y="21600"/>
                </a:cubicBezTo>
                <a:cubicBezTo>
                  <a:pt x="29377" y="25561"/>
                  <a:pt x="28287" y="29447"/>
                  <a:pt x="26227" y="32831"/>
                </a:cubicBezTo>
              </a:path>
              <a:path w="29377" h="32831" stroke="0" extrusionOk="0">
                <a:moveTo>
                  <a:pt x="-1" y="1448"/>
                </a:moveTo>
                <a:cubicBezTo>
                  <a:pt x="2480" y="491"/>
                  <a:pt x="5117" y="-1"/>
                  <a:pt x="7777" y="0"/>
                </a:cubicBezTo>
                <a:cubicBezTo>
                  <a:pt x="19706" y="0"/>
                  <a:pt x="29377" y="9670"/>
                  <a:pt x="29377" y="21600"/>
                </a:cubicBezTo>
                <a:cubicBezTo>
                  <a:pt x="29377" y="25561"/>
                  <a:pt x="28287" y="29447"/>
                  <a:pt x="26227" y="32831"/>
                </a:cubicBezTo>
                <a:lnTo>
                  <a:pt x="7777" y="21600"/>
                </a:lnTo>
                <a:lnTo>
                  <a:pt x="-1" y="1448"/>
                </a:lnTo>
                <a:close/>
              </a:path>
            </a:pathLst>
          </a:custGeom>
          <a:noFill/>
          <a:ln w="28575">
            <a:solidFill>
              <a:schemeClr val="bg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1528" name="Freeform 23"/>
          <p:cNvSpPr/>
          <p:nvPr/>
        </p:nvSpPr>
        <p:spPr bwMode="auto">
          <a:xfrm>
            <a:off x="5422900" y="3733800"/>
            <a:ext cx="330200" cy="681038"/>
          </a:xfrm>
          <a:custGeom>
            <a:avLst/>
            <a:gdLst>
              <a:gd name="T0" fmla="*/ 330200 w 225"/>
              <a:gd name="T1" fmla="*/ 0 h 429"/>
              <a:gd name="T2" fmla="*/ 176107 w 225"/>
              <a:gd name="T3" fmla="*/ 285750 h 429"/>
              <a:gd name="T4" fmla="*/ 35221 w 225"/>
              <a:gd name="T5" fmla="*/ 681038 h 429"/>
              <a:gd name="T6" fmla="*/ 0 60000 65536"/>
              <a:gd name="T7" fmla="*/ 0 60000 65536"/>
              <a:gd name="T8" fmla="*/ 0 60000 65536"/>
            </a:gdLst>
            <a:ahLst/>
            <a:cxnLst>
              <a:cxn ang="T6">
                <a:pos x="T0" y="T1"/>
              </a:cxn>
              <a:cxn ang="T7">
                <a:pos x="T2" y="T3"/>
              </a:cxn>
              <a:cxn ang="T8">
                <a:pos x="T4" y="T5"/>
              </a:cxn>
            </a:cxnLst>
            <a:rect l="0" t="0" r="r" b="b"/>
            <a:pathLst>
              <a:path w="225" h="429">
                <a:moveTo>
                  <a:pt x="225" y="0"/>
                </a:moveTo>
                <a:cubicBezTo>
                  <a:pt x="115" y="27"/>
                  <a:pt x="195" y="126"/>
                  <a:pt x="120" y="180"/>
                </a:cubicBezTo>
                <a:cubicBezTo>
                  <a:pt x="45" y="234"/>
                  <a:pt x="0" y="228"/>
                  <a:pt x="24" y="429"/>
                </a:cubicBezTo>
              </a:path>
            </a:pathLst>
          </a:custGeom>
          <a:noFill/>
          <a:ln w="28575" cmpd="sng">
            <a:solidFill>
              <a:schemeClr val="bg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9480" name="Text Box 24"/>
          <p:cNvSpPr txBox="1">
            <a:spLocks noChangeArrowheads="1"/>
          </p:cNvSpPr>
          <p:nvPr/>
        </p:nvSpPr>
        <p:spPr bwMode="auto">
          <a:xfrm>
            <a:off x="3390900" y="830264"/>
            <a:ext cx="56594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defRPr/>
            </a:pPr>
            <a:r>
              <a:rPr lang="en-GB" altLang="en-US" sz="3000">
                <a:solidFill>
                  <a:srgbClr val="FF9933"/>
                </a:solidFill>
                <a:effectLst>
                  <a:outerShdw blurRad="38100" dist="38100" dir="2700000" algn="tl">
                    <a:srgbClr val="000000"/>
                  </a:outerShdw>
                </a:effectLst>
              </a:rPr>
              <a:t>parasympathetic or cholinergic</a:t>
            </a:r>
            <a:endParaRPr lang="en-GB" altLang="en-US" sz="3000">
              <a:solidFill>
                <a:srgbClr val="FF9933"/>
              </a:solidFill>
              <a:effectLst>
                <a:outerShdw blurRad="38100" dist="38100" dir="2700000" algn="tl">
                  <a:srgbClr val="000000"/>
                </a:outerShdw>
              </a:effectLst>
            </a:endParaRPr>
          </a:p>
        </p:txBody>
      </p:sp>
      <p:sp>
        <p:nvSpPr>
          <p:cNvPr id="21530" name="Oval 25"/>
          <p:cNvSpPr>
            <a:spLocks noChangeArrowheads="1"/>
          </p:cNvSpPr>
          <p:nvPr/>
        </p:nvSpPr>
        <p:spPr bwMode="auto">
          <a:xfrm>
            <a:off x="5672138" y="2816226"/>
            <a:ext cx="69850" cy="74613"/>
          </a:xfrm>
          <a:prstGeom prst="ellipse">
            <a:avLst/>
          </a:prstGeom>
          <a:solidFill>
            <a:schemeClr val="bg1"/>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1531" name="Oval 26"/>
          <p:cNvSpPr>
            <a:spLocks noChangeArrowheads="1"/>
          </p:cNvSpPr>
          <p:nvPr/>
        </p:nvSpPr>
        <p:spPr bwMode="auto">
          <a:xfrm>
            <a:off x="6283325" y="2219326"/>
            <a:ext cx="69850" cy="74613"/>
          </a:xfrm>
          <a:prstGeom prst="ellipse">
            <a:avLst/>
          </a:prstGeom>
          <a:solidFill>
            <a:schemeClr val="bg1"/>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1532" name="Freeform 27"/>
          <p:cNvSpPr/>
          <p:nvPr/>
        </p:nvSpPr>
        <p:spPr bwMode="auto">
          <a:xfrm>
            <a:off x="5154614" y="2843214"/>
            <a:ext cx="536575" cy="2028825"/>
          </a:xfrm>
          <a:custGeom>
            <a:avLst/>
            <a:gdLst>
              <a:gd name="T0" fmla="*/ 536575 w 366"/>
              <a:gd name="T1" fmla="*/ 4763 h 1278"/>
              <a:gd name="T2" fmla="*/ 35185 w 366"/>
              <a:gd name="T3" fmla="*/ 552450 h 1278"/>
              <a:gd name="T4" fmla="*/ 193519 w 366"/>
              <a:gd name="T5" fmla="*/ 1247775 h 1278"/>
              <a:gd name="T6" fmla="*/ 101158 w 366"/>
              <a:gd name="T7" fmla="*/ 2028825 h 12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6" h="1278">
                <a:moveTo>
                  <a:pt x="366" y="3"/>
                </a:moveTo>
                <a:cubicBezTo>
                  <a:pt x="204" y="0"/>
                  <a:pt x="48" y="171"/>
                  <a:pt x="24" y="348"/>
                </a:cubicBezTo>
                <a:cubicBezTo>
                  <a:pt x="0" y="525"/>
                  <a:pt x="81" y="684"/>
                  <a:pt x="132" y="786"/>
                </a:cubicBezTo>
                <a:cubicBezTo>
                  <a:pt x="183" y="888"/>
                  <a:pt x="348" y="1272"/>
                  <a:pt x="69" y="1278"/>
                </a:cubicBezTo>
              </a:path>
            </a:pathLst>
          </a:custGeom>
          <a:noFill/>
          <a:ln w="28575" cmpd="sng">
            <a:solidFill>
              <a:schemeClr val="bg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1533" name="Oval 28"/>
          <p:cNvSpPr>
            <a:spLocks noChangeArrowheads="1"/>
          </p:cNvSpPr>
          <p:nvPr/>
        </p:nvSpPr>
        <p:spPr bwMode="auto">
          <a:xfrm>
            <a:off x="5711825" y="3697288"/>
            <a:ext cx="69850" cy="74612"/>
          </a:xfrm>
          <a:prstGeom prst="ellipse">
            <a:avLst/>
          </a:prstGeom>
          <a:solidFill>
            <a:schemeClr val="bg1"/>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grpSp>
        <p:nvGrpSpPr>
          <p:cNvPr id="21534" name="Group 29"/>
          <p:cNvGrpSpPr/>
          <p:nvPr/>
        </p:nvGrpSpPr>
        <p:grpSpPr bwMode="auto">
          <a:xfrm>
            <a:off x="2360613" y="4530725"/>
            <a:ext cx="482600" cy="673100"/>
            <a:chOff x="585" y="2639"/>
            <a:chExt cx="458" cy="424"/>
          </a:xfrm>
        </p:grpSpPr>
        <p:sp>
          <p:nvSpPr>
            <p:cNvPr id="21538" name="Arc 30"/>
            <p:cNvSpPr/>
            <p:nvPr/>
          </p:nvSpPr>
          <p:spPr bwMode="auto">
            <a:xfrm flipV="1">
              <a:off x="585" y="2752"/>
              <a:ext cx="458" cy="311"/>
            </a:xfrm>
            <a:custGeom>
              <a:avLst/>
              <a:gdLst>
                <a:gd name="T0" fmla="*/ 0 w 20560"/>
                <a:gd name="T1" fmla="*/ 0 h 21600"/>
                <a:gd name="T2" fmla="*/ 458 w 20560"/>
                <a:gd name="T3" fmla="*/ 216 h 21600"/>
                <a:gd name="T4" fmla="*/ 0 w 20560"/>
                <a:gd name="T5" fmla="*/ 311 h 21600"/>
                <a:gd name="T6" fmla="*/ 0 60000 65536"/>
                <a:gd name="T7" fmla="*/ 0 60000 65536"/>
                <a:gd name="T8" fmla="*/ 0 60000 65536"/>
              </a:gdLst>
              <a:ahLst/>
              <a:cxnLst>
                <a:cxn ang="T6">
                  <a:pos x="T0" y="T1"/>
                </a:cxn>
                <a:cxn ang="T7">
                  <a:pos x="T2" y="T3"/>
                </a:cxn>
                <a:cxn ang="T8">
                  <a:pos x="T4" y="T5"/>
                </a:cxn>
              </a:cxnLst>
              <a:rect l="0" t="0" r="r" b="b"/>
              <a:pathLst>
                <a:path w="20560" h="21600" fill="none" extrusionOk="0">
                  <a:moveTo>
                    <a:pt x="0" y="0"/>
                  </a:moveTo>
                  <a:cubicBezTo>
                    <a:pt x="9377" y="0"/>
                    <a:pt x="17684" y="6051"/>
                    <a:pt x="20559" y="14977"/>
                  </a:cubicBezTo>
                </a:path>
                <a:path w="20560" h="21600" stroke="0" extrusionOk="0">
                  <a:moveTo>
                    <a:pt x="0" y="0"/>
                  </a:moveTo>
                  <a:cubicBezTo>
                    <a:pt x="9377" y="0"/>
                    <a:pt x="17684" y="6051"/>
                    <a:pt x="20559" y="14977"/>
                  </a:cubicBezTo>
                  <a:lnTo>
                    <a:pt x="0" y="21600"/>
                  </a:lnTo>
                  <a:lnTo>
                    <a:pt x="0" y="0"/>
                  </a:lnTo>
                  <a:close/>
                </a:path>
              </a:pathLst>
            </a:custGeom>
            <a:noFill/>
            <a:ln w="28575">
              <a:solidFill>
                <a:schemeClr val="bg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1539" name="Arc 31"/>
            <p:cNvSpPr/>
            <p:nvPr/>
          </p:nvSpPr>
          <p:spPr bwMode="auto">
            <a:xfrm>
              <a:off x="585" y="2639"/>
              <a:ext cx="458" cy="311"/>
            </a:xfrm>
            <a:custGeom>
              <a:avLst/>
              <a:gdLst>
                <a:gd name="T0" fmla="*/ 0 w 20560"/>
                <a:gd name="T1" fmla="*/ 0 h 21600"/>
                <a:gd name="T2" fmla="*/ 458 w 20560"/>
                <a:gd name="T3" fmla="*/ 216 h 21600"/>
                <a:gd name="T4" fmla="*/ 0 w 20560"/>
                <a:gd name="T5" fmla="*/ 311 h 21600"/>
                <a:gd name="T6" fmla="*/ 0 60000 65536"/>
                <a:gd name="T7" fmla="*/ 0 60000 65536"/>
                <a:gd name="T8" fmla="*/ 0 60000 65536"/>
              </a:gdLst>
              <a:ahLst/>
              <a:cxnLst>
                <a:cxn ang="T6">
                  <a:pos x="T0" y="T1"/>
                </a:cxn>
                <a:cxn ang="T7">
                  <a:pos x="T2" y="T3"/>
                </a:cxn>
                <a:cxn ang="T8">
                  <a:pos x="T4" y="T5"/>
                </a:cxn>
              </a:cxnLst>
              <a:rect l="0" t="0" r="r" b="b"/>
              <a:pathLst>
                <a:path w="20560" h="21600" fill="none" extrusionOk="0">
                  <a:moveTo>
                    <a:pt x="0" y="0"/>
                  </a:moveTo>
                  <a:cubicBezTo>
                    <a:pt x="9377" y="0"/>
                    <a:pt x="17684" y="6051"/>
                    <a:pt x="20559" y="14977"/>
                  </a:cubicBezTo>
                </a:path>
                <a:path w="20560" h="21600" stroke="0" extrusionOk="0">
                  <a:moveTo>
                    <a:pt x="0" y="0"/>
                  </a:moveTo>
                  <a:cubicBezTo>
                    <a:pt x="9377" y="0"/>
                    <a:pt x="17684" y="6051"/>
                    <a:pt x="20559" y="14977"/>
                  </a:cubicBezTo>
                  <a:lnTo>
                    <a:pt x="0" y="21600"/>
                  </a:lnTo>
                  <a:lnTo>
                    <a:pt x="0" y="0"/>
                  </a:lnTo>
                  <a:close/>
                </a:path>
              </a:pathLst>
            </a:custGeom>
            <a:noFill/>
            <a:ln w="28575">
              <a:solidFill>
                <a:schemeClr val="bg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sp>
        <p:nvSpPr>
          <p:cNvPr id="21535" name="Text Box 32"/>
          <p:cNvSpPr txBox="1">
            <a:spLocks noChangeArrowheads="1"/>
          </p:cNvSpPr>
          <p:nvPr/>
        </p:nvSpPr>
        <p:spPr bwMode="auto">
          <a:xfrm>
            <a:off x="1984375" y="4360863"/>
            <a:ext cx="43473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GB" altLang="en-US" sz="1600" b="1">
                <a:solidFill>
                  <a:srgbClr val="FFFFFF"/>
                </a:solidFill>
              </a:rPr>
              <a:t>S2</a:t>
            </a:r>
            <a:endParaRPr lang="en-GB" altLang="en-US" sz="1600" b="1">
              <a:solidFill>
                <a:srgbClr val="FFFFFF"/>
              </a:solidFill>
            </a:endParaRPr>
          </a:p>
        </p:txBody>
      </p:sp>
      <p:sp>
        <p:nvSpPr>
          <p:cNvPr id="21536" name="Text Box 33"/>
          <p:cNvSpPr txBox="1">
            <a:spLocks noChangeArrowheads="1"/>
          </p:cNvSpPr>
          <p:nvPr/>
        </p:nvSpPr>
        <p:spPr bwMode="auto">
          <a:xfrm>
            <a:off x="1984375" y="5037138"/>
            <a:ext cx="43473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GB" altLang="en-US" sz="1600" b="1">
                <a:solidFill>
                  <a:srgbClr val="FFFFFF"/>
                </a:solidFill>
              </a:rPr>
              <a:t>S4</a:t>
            </a:r>
            <a:endParaRPr lang="en-GB" altLang="en-US" sz="1600" b="1">
              <a:solidFill>
                <a:srgbClr val="FFFFFF"/>
              </a:solidFill>
            </a:endParaRPr>
          </a:p>
        </p:txBody>
      </p:sp>
      <p:sp>
        <p:nvSpPr>
          <p:cNvPr id="21537" name="Line 34"/>
          <p:cNvSpPr>
            <a:spLocks noChangeShapeType="1"/>
          </p:cNvSpPr>
          <p:nvPr/>
        </p:nvSpPr>
        <p:spPr bwMode="auto">
          <a:xfrm>
            <a:off x="2360613" y="4868863"/>
            <a:ext cx="2989262" cy="0"/>
          </a:xfrm>
          <a:prstGeom prst="line">
            <a:avLst/>
          </a:prstGeom>
          <a:noFill/>
          <a:ln w="28575">
            <a:solidFill>
              <a:schemeClr val="bg1"/>
            </a:solidFill>
            <a:rou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Freeform 2"/>
          <p:cNvSpPr/>
          <p:nvPr/>
        </p:nvSpPr>
        <p:spPr bwMode="auto">
          <a:xfrm>
            <a:off x="2392364" y="2568575"/>
            <a:ext cx="261937" cy="388938"/>
          </a:xfrm>
          <a:custGeom>
            <a:avLst/>
            <a:gdLst>
              <a:gd name="T0" fmla="*/ 257712 w 124"/>
              <a:gd name="T1" fmla="*/ 388938 h 368"/>
              <a:gd name="T2" fmla="*/ 0 w 124"/>
              <a:gd name="T3" fmla="*/ 71869 h 368"/>
              <a:gd name="T4" fmla="*/ 122519 w 124"/>
              <a:gd name="T5" fmla="*/ 35934 h 368"/>
              <a:gd name="T6" fmla="*/ 240813 w 124"/>
              <a:gd name="T7" fmla="*/ 200810 h 368"/>
              <a:gd name="T8" fmla="*/ 257712 w 124"/>
              <a:gd name="T9" fmla="*/ 388938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368">
                <a:moveTo>
                  <a:pt x="122" y="368"/>
                </a:moveTo>
                <a:cubicBezTo>
                  <a:pt x="103" y="344"/>
                  <a:pt x="10" y="123"/>
                  <a:pt x="0" y="68"/>
                </a:cubicBezTo>
                <a:cubicBezTo>
                  <a:pt x="8" y="14"/>
                  <a:pt x="41" y="0"/>
                  <a:pt x="58" y="34"/>
                </a:cubicBezTo>
                <a:cubicBezTo>
                  <a:pt x="78" y="87"/>
                  <a:pt x="98" y="136"/>
                  <a:pt x="114" y="190"/>
                </a:cubicBezTo>
                <a:cubicBezTo>
                  <a:pt x="124" y="245"/>
                  <a:pt x="123" y="341"/>
                  <a:pt x="122" y="368"/>
                </a:cubicBezTo>
                <a:close/>
              </a:path>
            </a:pathLst>
          </a:custGeom>
          <a:gradFill rotWithShape="0">
            <a:gsLst>
              <a:gs pos="0">
                <a:srgbClr val="FF9900"/>
              </a:gs>
              <a:gs pos="100000">
                <a:srgbClr val="FF6600"/>
              </a:gs>
            </a:gsLst>
            <a:lin ang="27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532" name="Rectangle 3"/>
          <p:cNvSpPr>
            <a:spLocks noChangeArrowheads="1"/>
          </p:cNvSpPr>
          <p:nvPr/>
        </p:nvSpPr>
        <p:spPr bwMode="auto">
          <a:xfrm>
            <a:off x="4643438" y="5640388"/>
            <a:ext cx="2671762" cy="309562"/>
          </a:xfrm>
          <a:prstGeom prst="rect">
            <a:avLst/>
          </a:prstGeom>
          <a:gradFill rotWithShape="0">
            <a:gsLst>
              <a:gs pos="0">
                <a:srgbClr val="FF6600"/>
              </a:gs>
              <a:gs pos="50000">
                <a:srgbClr val="FF9900"/>
              </a:gs>
              <a:gs pos="100000">
                <a:srgbClr val="FF6600"/>
              </a:gs>
            </a:gsLst>
            <a:lin ang="5400000" scaled="1"/>
          </a:gra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2533" name="Freeform 4"/>
          <p:cNvSpPr/>
          <p:nvPr/>
        </p:nvSpPr>
        <p:spPr bwMode="auto">
          <a:xfrm>
            <a:off x="9423400" y="2395539"/>
            <a:ext cx="184150" cy="365125"/>
          </a:xfrm>
          <a:custGeom>
            <a:avLst/>
            <a:gdLst>
              <a:gd name="T0" fmla="*/ 0 w 87"/>
              <a:gd name="T1" fmla="*/ 142875 h 345"/>
              <a:gd name="T2" fmla="*/ 63500 w 87"/>
              <a:gd name="T3" fmla="*/ 0 h 345"/>
              <a:gd name="T4" fmla="*/ 184150 w 87"/>
              <a:gd name="T5" fmla="*/ 85725 h 345"/>
              <a:gd name="T6" fmla="*/ 6350 w 87"/>
              <a:gd name="T7" fmla="*/ 365125 h 345"/>
              <a:gd name="T8" fmla="*/ 0 w 87"/>
              <a:gd name="T9" fmla="*/ 142875 h 3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345">
                <a:moveTo>
                  <a:pt x="0" y="135"/>
                </a:moveTo>
                <a:cubicBezTo>
                  <a:pt x="12" y="90"/>
                  <a:pt x="24" y="39"/>
                  <a:pt x="30" y="0"/>
                </a:cubicBezTo>
                <a:cubicBezTo>
                  <a:pt x="66" y="9"/>
                  <a:pt x="78" y="56"/>
                  <a:pt x="87" y="81"/>
                </a:cubicBezTo>
                <a:cubicBezTo>
                  <a:pt x="60" y="165"/>
                  <a:pt x="33" y="285"/>
                  <a:pt x="3" y="345"/>
                </a:cubicBezTo>
                <a:cubicBezTo>
                  <a:pt x="24" y="273"/>
                  <a:pt x="6" y="186"/>
                  <a:pt x="0" y="135"/>
                </a:cubicBezTo>
                <a:close/>
              </a:path>
            </a:pathLst>
          </a:custGeom>
          <a:gradFill rotWithShape="0">
            <a:gsLst>
              <a:gs pos="0">
                <a:srgbClr val="FF6600"/>
              </a:gs>
              <a:gs pos="100000">
                <a:srgbClr val="FF9900"/>
              </a:gs>
            </a:gsLst>
            <a:lin ang="189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534" name="Rectangle 5"/>
          <p:cNvSpPr>
            <a:spLocks noChangeArrowheads="1"/>
          </p:cNvSpPr>
          <p:nvPr/>
        </p:nvSpPr>
        <p:spPr bwMode="auto">
          <a:xfrm>
            <a:off x="4643438" y="5678488"/>
            <a:ext cx="2671762" cy="233362"/>
          </a:xfrm>
          <a:prstGeom prst="rect">
            <a:avLst/>
          </a:prstGeom>
          <a:gradFill rotWithShape="0">
            <a:gsLst>
              <a:gs pos="0">
                <a:srgbClr val="FF6600"/>
              </a:gs>
              <a:gs pos="50000">
                <a:srgbClr val="FF9900"/>
              </a:gs>
              <a:gs pos="100000">
                <a:srgbClr val="FF6600"/>
              </a:gs>
            </a:gsLst>
            <a:lin ang="5400000" scaled="1"/>
          </a:gra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2535" name="Freeform 6"/>
          <p:cNvSpPr/>
          <p:nvPr/>
        </p:nvSpPr>
        <p:spPr bwMode="auto">
          <a:xfrm>
            <a:off x="2578100" y="1001714"/>
            <a:ext cx="6858000" cy="5299075"/>
          </a:xfrm>
          <a:custGeom>
            <a:avLst/>
            <a:gdLst>
              <a:gd name="T0" fmla="*/ 3143250 w 3240"/>
              <a:gd name="T1" fmla="*/ 5150908 h 5007"/>
              <a:gd name="T2" fmla="*/ 2834217 w 3240"/>
              <a:gd name="T3" fmla="*/ 4528608 h 5007"/>
              <a:gd name="T4" fmla="*/ 2163233 w 3240"/>
              <a:gd name="T5" fmla="*/ 4131733 h 5007"/>
              <a:gd name="T6" fmla="*/ 2514600 w 3240"/>
              <a:gd name="T7" fmla="*/ 3736975 h 5007"/>
              <a:gd name="T8" fmla="*/ 1974850 w 3240"/>
              <a:gd name="T9" fmla="*/ 3489325 h 5007"/>
              <a:gd name="T10" fmla="*/ 63500 w 3240"/>
              <a:gd name="T11" fmla="*/ 1733550 h 5007"/>
              <a:gd name="T12" fmla="*/ 3517900 w 3240"/>
              <a:gd name="T13" fmla="*/ 12700 h 5007"/>
              <a:gd name="T14" fmla="*/ 6858000 w 3240"/>
              <a:gd name="T15" fmla="*/ 1720850 h 5007"/>
              <a:gd name="T16" fmla="*/ 4720167 w 3240"/>
              <a:gd name="T17" fmla="*/ 3530600 h 5007"/>
              <a:gd name="T18" fmla="*/ 4152900 w 3240"/>
              <a:gd name="T19" fmla="*/ 3765550 h 5007"/>
              <a:gd name="T20" fmla="*/ 4419600 w 3240"/>
              <a:gd name="T21" fmla="*/ 4191000 h 5007"/>
              <a:gd name="T22" fmla="*/ 3886200 w 3240"/>
              <a:gd name="T23" fmla="*/ 4521200 h 5007"/>
              <a:gd name="T24" fmla="*/ 3619500 w 3240"/>
              <a:gd name="T25" fmla="*/ 5137150 h 5007"/>
              <a:gd name="T26" fmla="*/ 3143250 w 3240"/>
              <a:gd name="T27" fmla="*/ 5150908 h 50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40" h="5007">
                <a:moveTo>
                  <a:pt x="1485" y="4867"/>
                </a:moveTo>
                <a:cubicBezTo>
                  <a:pt x="1491" y="4701"/>
                  <a:pt x="1485" y="4428"/>
                  <a:pt x="1339" y="4279"/>
                </a:cubicBezTo>
                <a:cubicBezTo>
                  <a:pt x="1239" y="4183"/>
                  <a:pt x="1040" y="4099"/>
                  <a:pt x="1022" y="3904"/>
                </a:cubicBezTo>
                <a:cubicBezTo>
                  <a:pt x="1013" y="3778"/>
                  <a:pt x="1053" y="3582"/>
                  <a:pt x="1188" y="3531"/>
                </a:cubicBezTo>
                <a:cubicBezTo>
                  <a:pt x="1284" y="3462"/>
                  <a:pt x="1197" y="3408"/>
                  <a:pt x="933" y="3297"/>
                </a:cubicBezTo>
                <a:cubicBezTo>
                  <a:pt x="612" y="3126"/>
                  <a:pt x="0" y="2538"/>
                  <a:pt x="30" y="1638"/>
                </a:cubicBezTo>
                <a:cubicBezTo>
                  <a:pt x="60" y="738"/>
                  <a:pt x="690" y="0"/>
                  <a:pt x="1662" y="12"/>
                </a:cubicBezTo>
                <a:cubicBezTo>
                  <a:pt x="2634" y="24"/>
                  <a:pt x="3240" y="876"/>
                  <a:pt x="3240" y="1626"/>
                </a:cubicBezTo>
                <a:cubicBezTo>
                  <a:pt x="3228" y="2832"/>
                  <a:pt x="2430" y="3210"/>
                  <a:pt x="2230" y="3336"/>
                </a:cubicBezTo>
                <a:cubicBezTo>
                  <a:pt x="2076" y="3436"/>
                  <a:pt x="1846" y="3416"/>
                  <a:pt x="1962" y="3558"/>
                </a:cubicBezTo>
                <a:cubicBezTo>
                  <a:pt x="2058" y="3642"/>
                  <a:pt x="2108" y="3848"/>
                  <a:pt x="2088" y="3960"/>
                </a:cubicBezTo>
                <a:cubicBezTo>
                  <a:pt x="2046" y="4122"/>
                  <a:pt x="1920" y="4212"/>
                  <a:pt x="1836" y="4272"/>
                </a:cubicBezTo>
                <a:cubicBezTo>
                  <a:pt x="1734" y="4326"/>
                  <a:pt x="1614" y="4440"/>
                  <a:pt x="1710" y="4854"/>
                </a:cubicBezTo>
                <a:cubicBezTo>
                  <a:pt x="1701" y="5007"/>
                  <a:pt x="1491" y="5007"/>
                  <a:pt x="1485" y="4867"/>
                </a:cubicBezTo>
                <a:close/>
              </a:path>
            </a:pathLst>
          </a:custGeom>
          <a:gradFill rotWithShape="0">
            <a:gsLst>
              <a:gs pos="0">
                <a:srgbClr val="FF6600"/>
              </a:gs>
              <a:gs pos="100000">
                <a:srgbClr val="CC0000"/>
              </a:gs>
            </a:gsLst>
            <a:path path="rect">
              <a:fillToRect l="50000" t="50000" r="50000" b="50000"/>
            </a:path>
          </a:gradFill>
          <a:ln w="25400" cmpd="sng">
            <a:solidFill>
              <a:srgbClr val="CC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536" name="Freeform 7"/>
          <p:cNvSpPr/>
          <p:nvPr/>
        </p:nvSpPr>
        <p:spPr bwMode="auto">
          <a:xfrm>
            <a:off x="2786064" y="1112839"/>
            <a:ext cx="6421437" cy="5367337"/>
          </a:xfrm>
          <a:custGeom>
            <a:avLst/>
            <a:gdLst>
              <a:gd name="T0" fmla="*/ 2929225 w 3034"/>
              <a:gd name="T1" fmla="*/ 5183169 h 5071"/>
              <a:gd name="T2" fmla="*/ 2865730 w 3034"/>
              <a:gd name="T3" fmla="*/ 4296198 h 5071"/>
              <a:gd name="T4" fmla="*/ 2687945 w 3034"/>
              <a:gd name="T5" fmla="*/ 3957498 h 5071"/>
              <a:gd name="T6" fmla="*/ 2903827 w 3034"/>
              <a:gd name="T7" fmla="*/ 3553175 h 5071"/>
              <a:gd name="T8" fmla="*/ 1887911 w 3034"/>
              <a:gd name="T9" fmla="*/ 3197540 h 5071"/>
              <a:gd name="T10" fmla="*/ 59262 w 3034"/>
              <a:gd name="T11" fmla="*/ 1644812 h 5071"/>
              <a:gd name="T12" fmla="*/ 3297495 w 3034"/>
              <a:gd name="T13" fmla="*/ 14818 h 5071"/>
              <a:gd name="T14" fmla="*/ 6421437 w 3034"/>
              <a:gd name="T15" fmla="*/ 1628935 h 5071"/>
              <a:gd name="T16" fmla="*/ 4309178 w 3034"/>
              <a:gd name="T17" fmla="*/ 3250462 h 5071"/>
              <a:gd name="T18" fmla="*/ 3352523 w 3034"/>
              <a:gd name="T19" fmla="*/ 3599746 h 5071"/>
              <a:gd name="T20" fmla="*/ 3538775 w 3034"/>
              <a:gd name="T21" fmla="*/ 4021004 h 5071"/>
              <a:gd name="T22" fmla="*/ 3348290 w 3034"/>
              <a:gd name="T23" fmla="*/ 4321601 h 5071"/>
              <a:gd name="T24" fmla="*/ 3418135 w 3034"/>
              <a:gd name="T25" fmla="*/ 5170468 h 5071"/>
              <a:gd name="T26" fmla="*/ 2929225 w 3034"/>
              <a:gd name="T27" fmla="*/ 5183169 h 50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34" h="5071">
                <a:moveTo>
                  <a:pt x="1384" y="4897"/>
                </a:moveTo>
                <a:cubicBezTo>
                  <a:pt x="1378" y="4732"/>
                  <a:pt x="1492" y="4365"/>
                  <a:pt x="1354" y="4059"/>
                </a:cubicBezTo>
                <a:cubicBezTo>
                  <a:pt x="1300" y="3915"/>
                  <a:pt x="1278" y="3858"/>
                  <a:pt x="1270" y="3739"/>
                </a:cubicBezTo>
                <a:cubicBezTo>
                  <a:pt x="1262" y="3620"/>
                  <a:pt x="1324" y="3477"/>
                  <a:pt x="1372" y="3357"/>
                </a:cubicBezTo>
                <a:cubicBezTo>
                  <a:pt x="1414" y="3161"/>
                  <a:pt x="1098" y="3149"/>
                  <a:pt x="892" y="3021"/>
                </a:cubicBezTo>
                <a:cubicBezTo>
                  <a:pt x="591" y="2859"/>
                  <a:pt x="0" y="2404"/>
                  <a:pt x="28" y="1554"/>
                </a:cubicBezTo>
                <a:cubicBezTo>
                  <a:pt x="56" y="704"/>
                  <a:pt x="628" y="0"/>
                  <a:pt x="1558" y="14"/>
                </a:cubicBezTo>
                <a:cubicBezTo>
                  <a:pt x="2488" y="28"/>
                  <a:pt x="3034" y="830"/>
                  <a:pt x="3034" y="1539"/>
                </a:cubicBezTo>
                <a:cubicBezTo>
                  <a:pt x="3010" y="2661"/>
                  <a:pt x="2318" y="2903"/>
                  <a:pt x="2036" y="3071"/>
                </a:cubicBezTo>
                <a:cubicBezTo>
                  <a:pt x="1800" y="3233"/>
                  <a:pt x="1502" y="3125"/>
                  <a:pt x="1584" y="3401"/>
                </a:cubicBezTo>
                <a:cubicBezTo>
                  <a:pt x="1626" y="3539"/>
                  <a:pt x="1693" y="3661"/>
                  <a:pt x="1672" y="3799"/>
                </a:cubicBezTo>
                <a:cubicBezTo>
                  <a:pt x="1651" y="3937"/>
                  <a:pt x="1618" y="3993"/>
                  <a:pt x="1582" y="4083"/>
                </a:cubicBezTo>
                <a:cubicBezTo>
                  <a:pt x="1516" y="4281"/>
                  <a:pt x="1537" y="4561"/>
                  <a:pt x="1615" y="4885"/>
                </a:cubicBezTo>
                <a:cubicBezTo>
                  <a:pt x="1621" y="5071"/>
                  <a:pt x="1378" y="5002"/>
                  <a:pt x="1384" y="4897"/>
                </a:cubicBezTo>
                <a:close/>
              </a:path>
            </a:pathLst>
          </a:custGeom>
          <a:gradFill rotWithShape="0">
            <a:gsLst>
              <a:gs pos="0">
                <a:srgbClr val="FFFF00"/>
              </a:gs>
              <a:gs pos="100000">
                <a:srgbClr val="FFCC00"/>
              </a:gs>
            </a:gsLst>
            <a:lin ang="5400000" scaled="1"/>
          </a:gradFill>
          <a:ln w="25400" cmpd="sng">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537" name="Arc 8"/>
          <p:cNvSpPr/>
          <p:nvPr/>
        </p:nvSpPr>
        <p:spPr bwMode="auto">
          <a:xfrm rot="5400000" flipV="1">
            <a:off x="6299200" y="419100"/>
            <a:ext cx="3284538" cy="4122738"/>
          </a:xfrm>
          <a:custGeom>
            <a:avLst/>
            <a:gdLst>
              <a:gd name="T0" fmla="*/ 3284538 w 20575"/>
              <a:gd name="T1" fmla="*/ 1954926 h 13866"/>
              <a:gd name="T2" fmla="*/ 2643913 w 20575"/>
              <a:gd name="T3" fmla="*/ 4122738 h 13866"/>
              <a:gd name="T4" fmla="*/ 0 w 20575"/>
              <a:gd name="T5" fmla="*/ 0 h 13866"/>
              <a:gd name="T6" fmla="*/ 0 60000 65536"/>
              <a:gd name="T7" fmla="*/ 0 60000 65536"/>
              <a:gd name="T8" fmla="*/ 0 60000 65536"/>
            </a:gdLst>
            <a:ahLst/>
            <a:cxnLst>
              <a:cxn ang="T6">
                <a:pos x="T0" y="T1"/>
              </a:cxn>
              <a:cxn ang="T7">
                <a:pos x="T2" y="T3"/>
              </a:cxn>
              <a:cxn ang="T8">
                <a:pos x="T4" y="T5"/>
              </a:cxn>
            </a:cxnLst>
            <a:rect l="0" t="0" r="r" b="b"/>
            <a:pathLst>
              <a:path w="20575" h="13866" fill="none" extrusionOk="0">
                <a:moveTo>
                  <a:pt x="20574" y="6574"/>
                </a:moveTo>
                <a:cubicBezTo>
                  <a:pt x="19722" y="9242"/>
                  <a:pt x="18359" y="11718"/>
                  <a:pt x="16561" y="13865"/>
                </a:cubicBezTo>
              </a:path>
              <a:path w="20575" h="13866" stroke="0" extrusionOk="0">
                <a:moveTo>
                  <a:pt x="20574" y="6574"/>
                </a:moveTo>
                <a:cubicBezTo>
                  <a:pt x="19722" y="9242"/>
                  <a:pt x="18359" y="11718"/>
                  <a:pt x="16561" y="13865"/>
                </a:cubicBezTo>
                <a:lnTo>
                  <a:pt x="0" y="0"/>
                </a:lnTo>
                <a:lnTo>
                  <a:pt x="20574" y="6574"/>
                </a:lnTo>
                <a:close/>
              </a:path>
            </a:pathLst>
          </a:custGeom>
          <a:noFill/>
          <a:ln w="25400">
            <a:solidFill>
              <a:schemeClr val="bg1"/>
            </a:solidFill>
            <a:prstDash val="lgDash"/>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538" name="Arc 9"/>
          <p:cNvSpPr/>
          <p:nvPr/>
        </p:nvSpPr>
        <p:spPr bwMode="auto">
          <a:xfrm rot="5400000" flipV="1">
            <a:off x="2446338" y="735013"/>
            <a:ext cx="3332162" cy="3535362"/>
          </a:xfrm>
          <a:custGeom>
            <a:avLst/>
            <a:gdLst>
              <a:gd name="T0" fmla="*/ 2878349 w 20875"/>
              <a:gd name="T1" fmla="*/ 0 h 11892"/>
              <a:gd name="T2" fmla="*/ 3332162 w 20875"/>
              <a:gd name="T3" fmla="*/ 1885407 h 11892"/>
              <a:gd name="T4" fmla="*/ 0 w 20875"/>
              <a:gd name="T5" fmla="*/ 3535362 h 11892"/>
              <a:gd name="T6" fmla="*/ 0 60000 65536"/>
              <a:gd name="T7" fmla="*/ 0 60000 65536"/>
              <a:gd name="T8" fmla="*/ 0 60000 65536"/>
            </a:gdLst>
            <a:ahLst/>
            <a:cxnLst>
              <a:cxn ang="T6">
                <a:pos x="T0" y="T1"/>
              </a:cxn>
              <a:cxn ang="T7">
                <a:pos x="T2" y="T3"/>
              </a:cxn>
              <a:cxn ang="T8">
                <a:pos x="T4" y="T5"/>
              </a:cxn>
            </a:cxnLst>
            <a:rect l="0" t="0" r="r" b="b"/>
            <a:pathLst>
              <a:path w="20875" h="11892" fill="none" extrusionOk="0">
                <a:moveTo>
                  <a:pt x="18031" y="0"/>
                </a:moveTo>
                <a:cubicBezTo>
                  <a:pt x="19315" y="1946"/>
                  <a:pt x="20275" y="4088"/>
                  <a:pt x="20874" y="6342"/>
                </a:cubicBezTo>
              </a:path>
              <a:path w="20875" h="11892" stroke="0" extrusionOk="0">
                <a:moveTo>
                  <a:pt x="18031" y="0"/>
                </a:moveTo>
                <a:cubicBezTo>
                  <a:pt x="19315" y="1946"/>
                  <a:pt x="20275" y="4088"/>
                  <a:pt x="20874" y="6342"/>
                </a:cubicBezTo>
                <a:lnTo>
                  <a:pt x="0" y="11892"/>
                </a:lnTo>
                <a:lnTo>
                  <a:pt x="18031" y="0"/>
                </a:lnTo>
                <a:close/>
              </a:path>
            </a:pathLst>
          </a:custGeom>
          <a:noFill/>
          <a:ln w="25400">
            <a:solidFill>
              <a:schemeClr val="bg1"/>
            </a:solidFill>
            <a:prstDash val="lgDash"/>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539" name="Arc 10"/>
          <p:cNvSpPr/>
          <p:nvPr/>
        </p:nvSpPr>
        <p:spPr bwMode="auto">
          <a:xfrm rot="5400000" flipV="1">
            <a:off x="4379913" y="692150"/>
            <a:ext cx="3448050" cy="3746500"/>
          </a:xfrm>
          <a:custGeom>
            <a:avLst/>
            <a:gdLst>
              <a:gd name="T0" fmla="*/ 3331359 w 21600"/>
              <a:gd name="T1" fmla="*/ 0 h 12601"/>
              <a:gd name="T2" fmla="*/ 3260323 w 21600"/>
              <a:gd name="T3" fmla="*/ 3746500 h 12601"/>
              <a:gd name="T4" fmla="*/ 0 w 21600"/>
              <a:gd name="T5" fmla="*/ 1656654 h 12601"/>
              <a:gd name="T6" fmla="*/ 0 60000 65536"/>
              <a:gd name="T7" fmla="*/ 0 60000 65536"/>
              <a:gd name="T8" fmla="*/ 0 60000 65536"/>
            </a:gdLst>
            <a:ahLst/>
            <a:cxnLst>
              <a:cxn ang="T6">
                <a:pos x="T0" y="T1"/>
              </a:cxn>
              <a:cxn ang="T7">
                <a:pos x="T2" y="T3"/>
              </a:cxn>
              <a:cxn ang="T8">
                <a:pos x="T4" y="T5"/>
              </a:cxn>
            </a:cxnLst>
            <a:rect l="0" t="0" r="r" b="b"/>
            <a:pathLst>
              <a:path w="21600" h="12601" fill="none" extrusionOk="0">
                <a:moveTo>
                  <a:pt x="20868" y="0"/>
                </a:moveTo>
                <a:cubicBezTo>
                  <a:pt x="21354" y="1817"/>
                  <a:pt x="21600" y="3690"/>
                  <a:pt x="21600" y="5572"/>
                </a:cubicBezTo>
                <a:cubicBezTo>
                  <a:pt x="21600" y="7963"/>
                  <a:pt x="21202" y="10339"/>
                  <a:pt x="20424" y="12601"/>
                </a:cubicBezTo>
              </a:path>
              <a:path w="21600" h="12601" stroke="0" extrusionOk="0">
                <a:moveTo>
                  <a:pt x="20868" y="0"/>
                </a:moveTo>
                <a:cubicBezTo>
                  <a:pt x="21354" y="1817"/>
                  <a:pt x="21600" y="3690"/>
                  <a:pt x="21600" y="5572"/>
                </a:cubicBezTo>
                <a:cubicBezTo>
                  <a:pt x="21600" y="7963"/>
                  <a:pt x="21202" y="10339"/>
                  <a:pt x="20424" y="12601"/>
                </a:cubicBezTo>
                <a:lnTo>
                  <a:pt x="0" y="5572"/>
                </a:lnTo>
                <a:lnTo>
                  <a:pt x="20868" y="0"/>
                </a:lnTo>
                <a:close/>
              </a:path>
            </a:pathLst>
          </a:custGeom>
          <a:noFill/>
          <a:ln w="25400">
            <a:solidFill>
              <a:schemeClr val="bg1"/>
            </a:solidFill>
            <a:prstDash val="dash"/>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540" name="Oval 11"/>
          <p:cNvSpPr>
            <a:spLocks noChangeArrowheads="1"/>
          </p:cNvSpPr>
          <p:nvPr/>
        </p:nvSpPr>
        <p:spPr bwMode="auto">
          <a:xfrm>
            <a:off x="4470400" y="6491288"/>
            <a:ext cx="152400" cy="76200"/>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useBgFill="1">
        <p:nvSpPr>
          <p:cNvPr id="22541" name="Rectangle 12"/>
          <p:cNvSpPr>
            <a:spLocks noChangeArrowheads="1"/>
          </p:cNvSpPr>
          <p:nvPr/>
        </p:nvSpPr>
        <p:spPr bwMode="auto">
          <a:xfrm>
            <a:off x="4533900" y="5573713"/>
            <a:ext cx="152400" cy="4699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useBgFill="1">
        <p:nvSpPr>
          <p:cNvPr id="22542" name="Rectangle 13"/>
          <p:cNvSpPr>
            <a:spLocks noChangeArrowheads="1"/>
          </p:cNvSpPr>
          <p:nvPr/>
        </p:nvSpPr>
        <p:spPr bwMode="auto">
          <a:xfrm>
            <a:off x="7264400" y="5580063"/>
            <a:ext cx="152400" cy="4699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2543" name="Freeform 14"/>
          <p:cNvSpPr/>
          <p:nvPr/>
        </p:nvSpPr>
        <p:spPr bwMode="auto">
          <a:xfrm>
            <a:off x="6845300" y="2859089"/>
            <a:ext cx="2343150" cy="1038225"/>
          </a:xfrm>
          <a:custGeom>
            <a:avLst/>
            <a:gdLst>
              <a:gd name="T0" fmla="*/ 254000 w 1107"/>
              <a:gd name="T1" fmla="*/ 946150 h 981"/>
              <a:gd name="T2" fmla="*/ 1841500 w 1107"/>
              <a:gd name="T3" fmla="*/ 400050 h 981"/>
              <a:gd name="T4" fmla="*/ 2343150 w 1107"/>
              <a:gd name="T5" fmla="*/ 0 h 981"/>
              <a:gd name="T6" fmla="*/ 2298700 w 1107"/>
              <a:gd name="T7" fmla="*/ 222250 h 981"/>
              <a:gd name="T8" fmla="*/ 1955800 w 1107"/>
              <a:gd name="T9" fmla="*/ 469900 h 981"/>
              <a:gd name="T10" fmla="*/ 190500 w 1107"/>
              <a:gd name="T11" fmla="*/ 1038225 h 981"/>
              <a:gd name="T12" fmla="*/ 254000 w 1107"/>
              <a:gd name="T13" fmla="*/ 946150 h 9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7" h="981">
                <a:moveTo>
                  <a:pt x="120" y="894"/>
                </a:moveTo>
                <a:cubicBezTo>
                  <a:pt x="414" y="807"/>
                  <a:pt x="678" y="603"/>
                  <a:pt x="870" y="378"/>
                </a:cubicBezTo>
                <a:cubicBezTo>
                  <a:pt x="1002" y="219"/>
                  <a:pt x="1035" y="132"/>
                  <a:pt x="1107" y="0"/>
                </a:cubicBezTo>
                <a:cubicBezTo>
                  <a:pt x="1095" y="57"/>
                  <a:pt x="1098" y="129"/>
                  <a:pt x="1086" y="210"/>
                </a:cubicBezTo>
                <a:cubicBezTo>
                  <a:pt x="1024" y="341"/>
                  <a:pt x="1014" y="336"/>
                  <a:pt x="924" y="444"/>
                </a:cubicBezTo>
                <a:cubicBezTo>
                  <a:pt x="705" y="687"/>
                  <a:pt x="438" y="915"/>
                  <a:pt x="90" y="981"/>
                </a:cubicBezTo>
                <a:cubicBezTo>
                  <a:pt x="0" y="948"/>
                  <a:pt x="120" y="894"/>
                  <a:pt x="120" y="894"/>
                </a:cubicBezTo>
                <a:close/>
              </a:path>
            </a:pathLst>
          </a:custGeom>
          <a:gradFill rotWithShape="0">
            <a:gsLst>
              <a:gs pos="0">
                <a:srgbClr val="FF9900"/>
              </a:gs>
              <a:gs pos="100000">
                <a:srgbClr val="FF6600"/>
              </a:gs>
            </a:gsLst>
            <a:lin ang="18900000" scaled="1"/>
          </a:gradFill>
          <a:ln>
            <a:noFill/>
          </a:ln>
          <a:effectLst/>
          <a:extLst>
            <a:ext uri="{91240B29-F687-4F45-9708-019B960494DF}">
              <a14:hiddenLine xmlns:a14="http://schemas.microsoft.com/office/drawing/2010/main" w="9525">
                <a:solidFill>
                  <a:schemeClr val="hlink"/>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544" name="Arc 15"/>
          <p:cNvSpPr/>
          <p:nvPr/>
        </p:nvSpPr>
        <p:spPr bwMode="auto">
          <a:xfrm rot="471221" flipV="1">
            <a:off x="6234113" y="2252663"/>
            <a:ext cx="3359150" cy="412750"/>
          </a:xfrm>
          <a:custGeom>
            <a:avLst/>
            <a:gdLst>
              <a:gd name="T0" fmla="*/ 3276281 w 21565"/>
              <a:gd name="T1" fmla="*/ 0 h 4918"/>
              <a:gd name="T2" fmla="*/ 3359150 w 21565"/>
              <a:gd name="T3" fmla="*/ 309353 h 4918"/>
              <a:gd name="T4" fmla="*/ 0 w 21565"/>
              <a:gd name="T5" fmla="*/ 412750 h 4918"/>
              <a:gd name="T6" fmla="*/ 0 60000 65536"/>
              <a:gd name="T7" fmla="*/ 0 60000 65536"/>
              <a:gd name="T8" fmla="*/ 0 60000 65536"/>
            </a:gdLst>
            <a:ahLst/>
            <a:cxnLst>
              <a:cxn ang="T6">
                <a:pos x="T0" y="T1"/>
              </a:cxn>
              <a:cxn ang="T7">
                <a:pos x="T2" y="T3"/>
              </a:cxn>
              <a:cxn ang="T8">
                <a:pos x="T4" y="T5"/>
              </a:cxn>
            </a:cxnLst>
            <a:rect l="0" t="0" r="r" b="b"/>
            <a:pathLst>
              <a:path w="21565" h="4918" fill="none" extrusionOk="0">
                <a:moveTo>
                  <a:pt x="21032" y="0"/>
                </a:moveTo>
                <a:cubicBezTo>
                  <a:pt x="21315" y="1211"/>
                  <a:pt x="21493" y="2444"/>
                  <a:pt x="21564" y="3686"/>
                </a:cubicBezTo>
              </a:path>
              <a:path w="21565" h="4918" stroke="0" extrusionOk="0">
                <a:moveTo>
                  <a:pt x="21032" y="0"/>
                </a:moveTo>
                <a:cubicBezTo>
                  <a:pt x="21315" y="1211"/>
                  <a:pt x="21493" y="2444"/>
                  <a:pt x="21564" y="3686"/>
                </a:cubicBezTo>
                <a:lnTo>
                  <a:pt x="0" y="4918"/>
                </a:lnTo>
                <a:lnTo>
                  <a:pt x="21032" y="0"/>
                </a:lnTo>
                <a:close/>
              </a:path>
            </a:pathLst>
          </a:custGeom>
          <a:noFill/>
          <a:ln w="1905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545" name="Arc 16"/>
          <p:cNvSpPr/>
          <p:nvPr/>
        </p:nvSpPr>
        <p:spPr bwMode="auto">
          <a:xfrm rot="408573" flipV="1">
            <a:off x="6142039" y="2162175"/>
            <a:ext cx="3355975" cy="306388"/>
          </a:xfrm>
          <a:custGeom>
            <a:avLst/>
            <a:gdLst>
              <a:gd name="T0" fmla="*/ 3316262 w 21549"/>
              <a:gd name="T1" fmla="*/ 0 h 3621"/>
              <a:gd name="T2" fmla="*/ 3355975 w 21549"/>
              <a:gd name="T3" fmla="*/ 181159 h 3621"/>
              <a:gd name="T4" fmla="*/ 0 w 21549"/>
              <a:gd name="T5" fmla="*/ 306388 h 3621"/>
              <a:gd name="T6" fmla="*/ 0 60000 65536"/>
              <a:gd name="T7" fmla="*/ 0 60000 65536"/>
              <a:gd name="T8" fmla="*/ 0 60000 65536"/>
            </a:gdLst>
            <a:ahLst/>
            <a:cxnLst>
              <a:cxn ang="T6">
                <a:pos x="T0" y="T1"/>
              </a:cxn>
              <a:cxn ang="T7">
                <a:pos x="T2" y="T3"/>
              </a:cxn>
              <a:cxn ang="T8">
                <a:pos x="T4" y="T5"/>
              </a:cxn>
            </a:cxnLst>
            <a:rect l="0" t="0" r="r" b="b"/>
            <a:pathLst>
              <a:path w="21549" h="3621" fill="none" extrusionOk="0">
                <a:moveTo>
                  <a:pt x="21294" y="-1"/>
                </a:moveTo>
                <a:cubicBezTo>
                  <a:pt x="21414" y="708"/>
                  <a:pt x="21499" y="1423"/>
                  <a:pt x="21549" y="2140"/>
                </a:cubicBezTo>
              </a:path>
              <a:path w="21549" h="3621" stroke="0" extrusionOk="0">
                <a:moveTo>
                  <a:pt x="21294" y="-1"/>
                </a:moveTo>
                <a:cubicBezTo>
                  <a:pt x="21414" y="708"/>
                  <a:pt x="21499" y="1423"/>
                  <a:pt x="21549" y="2140"/>
                </a:cubicBezTo>
                <a:lnTo>
                  <a:pt x="0" y="3621"/>
                </a:lnTo>
                <a:lnTo>
                  <a:pt x="21294" y="-1"/>
                </a:lnTo>
                <a:close/>
              </a:path>
            </a:pathLst>
          </a:custGeom>
          <a:noFill/>
          <a:ln w="1905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546" name="Oval 17"/>
          <p:cNvSpPr>
            <a:spLocks noChangeArrowheads="1"/>
          </p:cNvSpPr>
          <p:nvPr/>
        </p:nvSpPr>
        <p:spPr bwMode="auto">
          <a:xfrm>
            <a:off x="9474200" y="2379663"/>
            <a:ext cx="139700" cy="120650"/>
          </a:xfrm>
          <a:prstGeom prst="ellipse">
            <a:avLst/>
          </a:prstGeom>
          <a:gradFill rotWithShape="0">
            <a:gsLst>
              <a:gs pos="0">
                <a:srgbClr val="FF6600"/>
              </a:gs>
              <a:gs pos="100000">
                <a:srgbClr val="FF9900"/>
              </a:gs>
            </a:gsLst>
            <a:lin ang="18900000" scaled="1"/>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2547" name="Arc 18"/>
          <p:cNvSpPr/>
          <p:nvPr/>
        </p:nvSpPr>
        <p:spPr bwMode="auto">
          <a:xfrm rot="408573" flipV="1">
            <a:off x="5980113" y="2152650"/>
            <a:ext cx="3181350" cy="1676400"/>
          </a:xfrm>
          <a:custGeom>
            <a:avLst/>
            <a:gdLst>
              <a:gd name="T0" fmla="*/ 1306873 w 20441"/>
              <a:gd name="T1" fmla="*/ 0 h 19901"/>
              <a:gd name="T2" fmla="*/ 3181350 w 20441"/>
              <a:gd name="T3" fmla="*/ 1088426 h 19901"/>
              <a:gd name="T4" fmla="*/ 0 w 20441"/>
              <a:gd name="T5" fmla="*/ 1676400 h 19901"/>
              <a:gd name="T6" fmla="*/ 0 60000 65536"/>
              <a:gd name="T7" fmla="*/ 0 60000 65536"/>
              <a:gd name="T8" fmla="*/ 0 60000 65536"/>
            </a:gdLst>
            <a:ahLst/>
            <a:cxnLst>
              <a:cxn ang="T6">
                <a:pos x="T0" y="T1"/>
              </a:cxn>
              <a:cxn ang="T7">
                <a:pos x="T2" y="T3"/>
              </a:cxn>
              <a:cxn ang="T8">
                <a:pos x="T4" y="T5"/>
              </a:cxn>
            </a:cxnLst>
            <a:rect l="0" t="0" r="r" b="b"/>
            <a:pathLst>
              <a:path w="20441" h="19901" fill="none" extrusionOk="0">
                <a:moveTo>
                  <a:pt x="8397" y="-1"/>
                </a:moveTo>
                <a:cubicBezTo>
                  <a:pt x="14069" y="2393"/>
                  <a:pt x="18451" y="7094"/>
                  <a:pt x="20441" y="12920"/>
                </a:cubicBezTo>
              </a:path>
              <a:path w="20441" h="19901" stroke="0" extrusionOk="0">
                <a:moveTo>
                  <a:pt x="8397" y="-1"/>
                </a:moveTo>
                <a:cubicBezTo>
                  <a:pt x="14069" y="2393"/>
                  <a:pt x="18451" y="7094"/>
                  <a:pt x="20441" y="12920"/>
                </a:cubicBezTo>
                <a:lnTo>
                  <a:pt x="0" y="19901"/>
                </a:lnTo>
                <a:lnTo>
                  <a:pt x="8397" y="-1"/>
                </a:lnTo>
                <a:close/>
              </a:path>
            </a:pathLst>
          </a:custGeom>
          <a:noFill/>
          <a:ln w="19050">
            <a:solidFill>
              <a:schemeClr val="tx1"/>
            </a:solidFill>
            <a:prstDash val="lgDash"/>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548" name="Arc 19"/>
          <p:cNvSpPr/>
          <p:nvPr/>
        </p:nvSpPr>
        <p:spPr bwMode="auto">
          <a:xfrm rot="471221" flipV="1">
            <a:off x="6059488" y="2238376"/>
            <a:ext cx="3092450" cy="1693863"/>
          </a:xfrm>
          <a:custGeom>
            <a:avLst/>
            <a:gdLst>
              <a:gd name="T0" fmla="*/ 1230561 w 19848"/>
              <a:gd name="T1" fmla="*/ 0 h 20104"/>
              <a:gd name="T2" fmla="*/ 3092450 w 19848"/>
              <a:gd name="T3" fmla="*/ 975842 h 20104"/>
              <a:gd name="T4" fmla="*/ 0 w 19848"/>
              <a:gd name="T5" fmla="*/ 1693863 h 20104"/>
              <a:gd name="T6" fmla="*/ 0 60000 65536"/>
              <a:gd name="T7" fmla="*/ 0 60000 65536"/>
              <a:gd name="T8" fmla="*/ 0 60000 65536"/>
            </a:gdLst>
            <a:ahLst/>
            <a:cxnLst>
              <a:cxn ang="T6">
                <a:pos x="T0" y="T1"/>
              </a:cxn>
              <a:cxn ang="T7">
                <a:pos x="T2" y="T3"/>
              </a:cxn>
              <a:cxn ang="T8">
                <a:pos x="T4" y="T5"/>
              </a:cxn>
            </a:cxnLst>
            <a:rect l="0" t="0" r="r" b="b"/>
            <a:pathLst>
              <a:path w="19848" h="20104" fill="none" extrusionOk="0">
                <a:moveTo>
                  <a:pt x="7898" y="-1"/>
                </a:moveTo>
                <a:cubicBezTo>
                  <a:pt x="13268" y="2109"/>
                  <a:pt x="17571" y="6280"/>
                  <a:pt x="19847" y="11582"/>
                </a:cubicBezTo>
              </a:path>
              <a:path w="19848" h="20104" stroke="0" extrusionOk="0">
                <a:moveTo>
                  <a:pt x="7898" y="-1"/>
                </a:moveTo>
                <a:cubicBezTo>
                  <a:pt x="13268" y="2109"/>
                  <a:pt x="17571" y="6280"/>
                  <a:pt x="19847" y="11582"/>
                </a:cubicBezTo>
                <a:lnTo>
                  <a:pt x="0" y="20104"/>
                </a:lnTo>
                <a:lnTo>
                  <a:pt x="7898" y="-1"/>
                </a:lnTo>
                <a:close/>
              </a:path>
            </a:pathLst>
          </a:custGeom>
          <a:noFill/>
          <a:ln w="19050">
            <a:solidFill>
              <a:schemeClr val="tx1"/>
            </a:solidFill>
            <a:prstDash val="lgDash"/>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549" name="Freeform 20"/>
          <p:cNvSpPr/>
          <p:nvPr/>
        </p:nvSpPr>
        <p:spPr bwMode="auto">
          <a:xfrm>
            <a:off x="2876550" y="3008313"/>
            <a:ext cx="2484438" cy="919162"/>
          </a:xfrm>
          <a:custGeom>
            <a:avLst/>
            <a:gdLst>
              <a:gd name="T0" fmla="*/ 2219911 w 1174"/>
              <a:gd name="T1" fmla="*/ 830211 h 868"/>
              <a:gd name="T2" fmla="*/ 571378 w 1174"/>
              <a:gd name="T3" fmla="*/ 362158 h 868"/>
              <a:gd name="T4" fmla="*/ 0 w 1174"/>
              <a:gd name="T5" fmla="*/ 0 h 868"/>
              <a:gd name="T6" fmla="*/ 63486 w 1174"/>
              <a:gd name="T7" fmla="*/ 209671 h 868"/>
              <a:gd name="T8" fmla="*/ 539635 w 1174"/>
              <a:gd name="T9" fmla="*/ 480760 h 868"/>
              <a:gd name="T10" fmla="*/ 2300327 w 1174"/>
              <a:gd name="T11" fmla="*/ 919162 h 868"/>
              <a:gd name="T12" fmla="*/ 2219911 w 1174"/>
              <a:gd name="T13" fmla="*/ 830211 h 8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4" h="868">
                <a:moveTo>
                  <a:pt x="1049" y="784"/>
                </a:moveTo>
                <a:cubicBezTo>
                  <a:pt x="750" y="714"/>
                  <a:pt x="474" y="549"/>
                  <a:pt x="270" y="342"/>
                </a:cubicBezTo>
                <a:cubicBezTo>
                  <a:pt x="123" y="189"/>
                  <a:pt x="66" y="87"/>
                  <a:pt x="0" y="0"/>
                </a:cubicBezTo>
                <a:cubicBezTo>
                  <a:pt x="0" y="57"/>
                  <a:pt x="18" y="117"/>
                  <a:pt x="30" y="198"/>
                </a:cubicBezTo>
                <a:cubicBezTo>
                  <a:pt x="93" y="285"/>
                  <a:pt x="147" y="352"/>
                  <a:pt x="255" y="454"/>
                </a:cubicBezTo>
                <a:cubicBezTo>
                  <a:pt x="504" y="667"/>
                  <a:pt x="729" y="816"/>
                  <a:pt x="1087" y="868"/>
                </a:cubicBezTo>
                <a:cubicBezTo>
                  <a:pt x="1174" y="827"/>
                  <a:pt x="1049" y="784"/>
                  <a:pt x="1049" y="784"/>
                </a:cubicBezTo>
                <a:close/>
              </a:path>
            </a:pathLst>
          </a:custGeom>
          <a:gradFill rotWithShape="0">
            <a:gsLst>
              <a:gs pos="0">
                <a:srgbClr val="FF6600"/>
              </a:gs>
              <a:gs pos="100000">
                <a:srgbClr val="FF9900"/>
              </a:gs>
            </a:gsLst>
            <a:lin ang="2700000" scaled="1"/>
          </a:gradFill>
          <a:ln>
            <a:noFill/>
          </a:ln>
          <a:effectLst/>
          <a:extLst>
            <a:ext uri="{91240B29-F687-4F45-9708-019B960494DF}">
              <a14:hiddenLine xmlns:a14="http://schemas.microsoft.com/office/drawing/2010/main" w="19050">
                <a:solidFill>
                  <a:schemeClr val="hlink"/>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550" name="Arc 21"/>
          <p:cNvSpPr/>
          <p:nvPr/>
        </p:nvSpPr>
        <p:spPr bwMode="auto">
          <a:xfrm rot="-772668" flipH="1" flipV="1">
            <a:off x="2398714" y="2325688"/>
            <a:ext cx="3354387" cy="476250"/>
          </a:xfrm>
          <a:custGeom>
            <a:avLst/>
            <a:gdLst>
              <a:gd name="T0" fmla="*/ 3245387 w 21542"/>
              <a:gd name="T1" fmla="*/ 0 h 5671"/>
              <a:gd name="T2" fmla="*/ 3354387 w 21542"/>
              <a:gd name="T3" fmla="*/ 343562 h 5671"/>
              <a:gd name="T4" fmla="*/ 0 w 21542"/>
              <a:gd name="T5" fmla="*/ 476250 h 5671"/>
              <a:gd name="T6" fmla="*/ 0 60000 65536"/>
              <a:gd name="T7" fmla="*/ 0 60000 65536"/>
              <a:gd name="T8" fmla="*/ 0 60000 65536"/>
            </a:gdLst>
            <a:ahLst/>
            <a:cxnLst>
              <a:cxn ang="T6">
                <a:pos x="T0" y="T1"/>
              </a:cxn>
              <a:cxn ang="T7">
                <a:pos x="T2" y="T3"/>
              </a:cxn>
              <a:cxn ang="T8">
                <a:pos x="T4" y="T5"/>
              </a:cxn>
            </a:cxnLst>
            <a:rect l="0" t="0" r="r" b="b"/>
            <a:pathLst>
              <a:path w="21542" h="5671" fill="none" extrusionOk="0">
                <a:moveTo>
                  <a:pt x="20842" y="-1"/>
                </a:moveTo>
                <a:cubicBezTo>
                  <a:pt x="21206" y="1337"/>
                  <a:pt x="21440" y="2708"/>
                  <a:pt x="21542" y="4090"/>
                </a:cubicBezTo>
              </a:path>
              <a:path w="21542" h="5671" stroke="0" extrusionOk="0">
                <a:moveTo>
                  <a:pt x="20842" y="-1"/>
                </a:moveTo>
                <a:cubicBezTo>
                  <a:pt x="21206" y="1337"/>
                  <a:pt x="21440" y="2708"/>
                  <a:pt x="21542" y="4090"/>
                </a:cubicBezTo>
                <a:lnTo>
                  <a:pt x="0" y="5671"/>
                </a:lnTo>
                <a:lnTo>
                  <a:pt x="20842" y="-1"/>
                </a:lnTo>
                <a:close/>
              </a:path>
            </a:pathLst>
          </a:custGeom>
          <a:noFill/>
          <a:ln w="1905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551" name="Arc 22"/>
          <p:cNvSpPr/>
          <p:nvPr/>
        </p:nvSpPr>
        <p:spPr bwMode="auto">
          <a:xfrm rot="-710020" flipH="1" flipV="1">
            <a:off x="2470150" y="2232026"/>
            <a:ext cx="3348038" cy="379413"/>
          </a:xfrm>
          <a:custGeom>
            <a:avLst/>
            <a:gdLst>
              <a:gd name="T0" fmla="*/ 3289650 w 21503"/>
              <a:gd name="T1" fmla="*/ 0 h 4490"/>
              <a:gd name="T2" fmla="*/ 3348038 w 21503"/>
              <a:gd name="T3" fmla="*/ 206776 h 4490"/>
              <a:gd name="T4" fmla="*/ 0 w 21503"/>
              <a:gd name="T5" fmla="*/ 379413 h 4490"/>
              <a:gd name="T6" fmla="*/ 0 60000 65536"/>
              <a:gd name="T7" fmla="*/ 0 60000 65536"/>
              <a:gd name="T8" fmla="*/ 0 60000 65536"/>
            </a:gdLst>
            <a:ahLst/>
            <a:cxnLst>
              <a:cxn ang="T6">
                <a:pos x="T0" y="T1"/>
              </a:cxn>
              <a:cxn ang="T7">
                <a:pos x="T2" y="T3"/>
              </a:cxn>
              <a:cxn ang="T8">
                <a:pos x="T4" y="T5"/>
              </a:cxn>
            </a:cxnLst>
            <a:rect l="0" t="0" r="r" b="b"/>
            <a:pathLst>
              <a:path w="21503" h="4490" fill="none" extrusionOk="0">
                <a:moveTo>
                  <a:pt x="21128" y="-1"/>
                </a:moveTo>
                <a:cubicBezTo>
                  <a:pt x="21299" y="807"/>
                  <a:pt x="21425" y="1624"/>
                  <a:pt x="21503" y="2446"/>
                </a:cubicBezTo>
              </a:path>
              <a:path w="21503" h="4490" stroke="0" extrusionOk="0">
                <a:moveTo>
                  <a:pt x="21128" y="-1"/>
                </a:moveTo>
                <a:cubicBezTo>
                  <a:pt x="21299" y="807"/>
                  <a:pt x="21425" y="1624"/>
                  <a:pt x="21503" y="2446"/>
                </a:cubicBezTo>
                <a:lnTo>
                  <a:pt x="0" y="4490"/>
                </a:lnTo>
                <a:lnTo>
                  <a:pt x="21128" y="-1"/>
                </a:lnTo>
                <a:close/>
              </a:path>
            </a:pathLst>
          </a:custGeom>
          <a:noFill/>
          <a:ln w="1905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552" name="Oval 23"/>
          <p:cNvSpPr>
            <a:spLocks noChangeArrowheads="1"/>
          </p:cNvSpPr>
          <p:nvPr/>
        </p:nvSpPr>
        <p:spPr bwMode="auto">
          <a:xfrm rot="21298553" flipH="1">
            <a:off x="2363788" y="2541588"/>
            <a:ext cx="139700" cy="120650"/>
          </a:xfrm>
          <a:prstGeom prst="ellipse">
            <a:avLst/>
          </a:prstGeom>
          <a:gradFill rotWithShape="0">
            <a:gsLst>
              <a:gs pos="0">
                <a:srgbClr val="FF6600"/>
              </a:gs>
              <a:gs pos="100000">
                <a:srgbClr val="FF9900"/>
              </a:gs>
            </a:gsLst>
            <a:lin ang="18900000" scaled="1"/>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2553" name="Oval 24"/>
          <p:cNvSpPr>
            <a:spLocks noChangeArrowheads="1"/>
          </p:cNvSpPr>
          <p:nvPr/>
        </p:nvSpPr>
        <p:spPr bwMode="auto">
          <a:xfrm rot="18388341" flipH="1">
            <a:off x="5108576" y="3765551"/>
            <a:ext cx="79375" cy="241300"/>
          </a:xfrm>
          <a:prstGeom prst="ellipse">
            <a:avLst/>
          </a:prstGeom>
          <a:gradFill rotWithShape="0">
            <a:gsLst>
              <a:gs pos="0">
                <a:srgbClr val="FF9900"/>
              </a:gs>
              <a:gs pos="100000">
                <a:srgbClr val="FF6600"/>
              </a:gs>
            </a:gsLst>
            <a:lin ang="18900000" scaled="1"/>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2554" name="Arc 25"/>
          <p:cNvSpPr/>
          <p:nvPr/>
        </p:nvSpPr>
        <p:spPr bwMode="auto">
          <a:xfrm rot="-710020" flipH="1" flipV="1">
            <a:off x="2914650" y="2208213"/>
            <a:ext cx="3170238" cy="1676400"/>
          </a:xfrm>
          <a:custGeom>
            <a:avLst/>
            <a:gdLst>
              <a:gd name="T0" fmla="*/ 1306399 w 20377"/>
              <a:gd name="T1" fmla="*/ 0 h 19901"/>
              <a:gd name="T2" fmla="*/ 3170238 w 20377"/>
              <a:gd name="T3" fmla="*/ 1072758 h 19901"/>
              <a:gd name="T4" fmla="*/ 0 w 20377"/>
              <a:gd name="T5" fmla="*/ 1676400 h 19901"/>
              <a:gd name="T6" fmla="*/ 0 60000 65536"/>
              <a:gd name="T7" fmla="*/ 0 60000 65536"/>
              <a:gd name="T8" fmla="*/ 0 60000 65536"/>
            </a:gdLst>
            <a:ahLst/>
            <a:cxnLst>
              <a:cxn ang="T6">
                <a:pos x="T0" y="T1"/>
              </a:cxn>
              <a:cxn ang="T7">
                <a:pos x="T2" y="T3"/>
              </a:cxn>
              <a:cxn ang="T8">
                <a:pos x="T4" y="T5"/>
              </a:cxn>
            </a:cxnLst>
            <a:rect l="0" t="0" r="r" b="b"/>
            <a:pathLst>
              <a:path w="20377" h="19901" fill="none" extrusionOk="0">
                <a:moveTo>
                  <a:pt x="8397" y="-1"/>
                </a:moveTo>
                <a:cubicBezTo>
                  <a:pt x="14006" y="2366"/>
                  <a:pt x="18356" y="6991"/>
                  <a:pt x="20376" y="12735"/>
                </a:cubicBezTo>
              </a:path>
              <a:path w="20377" h="19901" stroke="0" extrusionOk="0">
                <a:moveTo>
                  <a:pt x="8397" y="-1"/>
                </a:moveTo>
                <a:cubicBezTo>
                  <a:pt x="14006" y="2366"/>
                  <a:pt x="18356" y="6991"/>
                  <a:pt x="20376" y="12735"/>
                </a:cubicBezTo>
                <a:lnTo>
                  <a:pt x="0" y="19901"/>
                </a:lnTo>
                <a:lnTo>
                  <a:pt x="8397" y="-1"/>
                </a:lnTo>
                <a:close/>
              </a:path>
            </a:pathLst>
          </a:custGeom>
          <a:noFill/>
          <a:ln w="19050">
            <a:solidFill>
              <a:schemeClr val="tx1"/>
            </a:solidFill>
            <a:prstDash val="lgDash"/>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555" name="Arc 26"/>
          <p:cNvSpPr/>
          <p:nvPr/>
        </p:nvSpPr>
        <p:spPr bwMode="auto">
          <a:xfrm rot="-772668" flipH="1" flipV="1">
            <a:off x="2922588" y="2297114"/>
            <a:ext cx="3097212" cy="1692275"/>
          </a:xfrm>
          <a:custGeom>
            <a:avLst/>
            <a:gdLst>
              <a:gd name="T0" fmla="*/ 1230719 w 19876"/>
              <a:gd name="T1" fmla="*/ 0 h 20104"/>
              <a:gd name="T2" fmla="*/ 3097212 w 19876"/>
              <a:gd name="T3" fmla="*/ 980398 h 20104"/>
              <a:gd name="T4" fmla="*/ 0 w 19876"/>
              <a:gd name="T5" fmla="*/ 1692275 h 20104"/>
              <a:gd name="T6" fmla="*/ 0 60000 65536"/>
              <a:gd name="T7" fmla="*/ 0 60000 65536"/>
              <a:gd name="T8" fmla="*/ 0 60000 65536"/>
            </a:gdLst>
            <a:ahLst/>
            <a:cxnLst>
              <a:cxn ang="T6">
                <a:pos x="T0" y="T1"/>
              </a:cxn>
              <a:cxn ang="T7">
                <a:pos x="T2" y="T3"/>
              </a:cxn>
              <a:cxn ang="T8">
                <a:pos x="T4" y="T5"/>
              </a:cxn>
            </a:cxnLst>
            <a:rect l="0" t="0" r="r" b="b"/>
            <a:pathLst>
              <a:path w="19876" h="20104" fill="none" extrusionOk="0">
                <a:moveTo>
                  <a:pt x="7898" y="-1"/>
                </a:moveTo>
                <a:cubicBezTo>
                  <a:pt x="13291" y="2118"/>
                  <a:pt x="17607" y="6315"/>
                  <a:pt x="19875" y="11647"/>
                </a:cubicBezTo>
              </a:path>
              <a:path w="19876" h="20104" stroke="0" extrusionOk="0">
                <a:moveTo>
                  <a:pt x="7898" y="-1"/>
                </a:moveTo>
                <a:cubicBezTo>
                  <a:pt x="13291" y="2118"/>
                  <a:pt x="17607" y="6315"/>
                  <a:pt x="19875" y="11647"/>
                </a:cubicBezTo>
                <a:lnTo>
                  <a:pt x="0" y="20104"/>
                </a:lnTo>
                <a:lnTo>
                  <a:pt x="7898" y="-1"/>
                </a:lnTo>
                <a:close/>
              </a:path>
            </a:pathLst>
          </a:custGeom>
          <a:noFill/>
          <a:ln w="19050">
            <a:solidFill>
              <a:schemeClr val="tx1"/>
            </a:solidFill>
            <a:prstDash val="lgDash"/>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556" name="Oval 27"/>
          <p:cNvSpPr>
            <a:spLocks noChangeArrowheads="1"/>
          </p:cNvSpPr>
          <p:nvPr/>
        </p:nvSpPr>
        <p:spPr bwMode="auto">
          <a:xfrm rot="2910212">
            <a:off x="7027069" y="3734594"/>
            <a:ext cx="77788" cy="241300"/>
          </a:xfrm>
          <a:prstGeom prst="ellipse">
            <a:avLst/>
          </a:prstGeom>
          <a:gradFill rotWithShape="0">
            <a:gsLst>
              <a:gs pos="0">
                <a:srgbClr val="FF9900"/>
              </a:gs>
              <a:gs pos="100000">
                <a:srgbClr val="FF6600"/>
              </a:gs>
            </a:gsLst>
            <a:lin ang="18900000" scaled="1"/>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grpSp>
        <p:nvGrpSpPr>
          <p:cNvPr id="22557" name="Group 28"/>
          <p:cNvGrpSpPr/>
          <p:nvPr/>
        </p:nvGrpSpPr>
        <p:grpSpPr bwMode="auto">
          <a:xfrm>
            <a:off x="2668589" y="1033463"/>
            <a:ext cx="6715125" cy="3059112"/>
            <a:chOff x="541" y="882"/>
            <a:chExt cx="3172" cy="2890"/>
          </a:xfrm>
        </p:grpSpPr>
        <p:sp>
          <p:nvSpPr>
            <p:cNvPr id="23231" name="Oval 29"/>
            <p:cNvSpPr>
              <a:spLocks noChangeArrowheads="1"/>
            </p:cNvSpPr>
            <p:nvPr/>
          </p:nvSpPr>
          <p:spPr bwMode="auto">
            <a:xfrm>
              <a:off x="541" y="2460"/>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32" name="Oval 30"/>
            <p:cNvSpPr>
              <a:spLocks noChangeArrowheads="1"/>
            </p:cNvSpPr>
            <p:nvPr/>
          </p:nvSpPr>
          <p:spPr bwMode="auto">
            <a:xfrm>
              <a:off x="1365" y="1578"/>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33" name="Oval 31"/>
            <p:cNvSpPr>
              <a:spLocks noChangeArrowheads="1"/>
            </p:cNvSpPr>
            <p:nvPr/>
          </p:nvSpPr>
          <p:spPr bwMode="auto">
            <a:xfrm>
              <a:off x="912" y="1425"/>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34" name="Oval 32"/>
            <p:cNvSpPr>
              <a:spLocks noChangeArrowheads="1"/>
            </p:cNvSpPr>
            <p:nvPr/>
          </p:nvSpPr>
          <p:spPr bwMode="auto">
            <a:xfrm>
              <a:off x="1053" y="1278"/>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35" name="Oval 33"/>
            <p:cNvSpPr>
              <a:spLocks noChangeArrowheads="1"/>
            </p:cNvSpPr>
            <p:nvPr/>
          </p:nvSpPr>
          <p:spPr bwMode="auto">
            <a:xfrm>
              <a:off x="1203" y="1155"/>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36" name="Oval 34"/>
            <p:cNvSpPr>
              <a:spLocks noChangeArrowheads="1"/>
            </p:cNvSpPr>
            <p:nvPr/>
          </p:nvSpPr>
          <p:spPr bwMode="auto">
            <a:xfrm>
              <a:off x="1689" y="933"/>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37" name="Oval 35"/>
            <p:cNvSpPr>
              <a:spLocks noChangeArrowheads="1"/>
            </p:cNvSpPr>
            <p:nvPr/>
          </p:nvSpPr>
          <p:spPr bwMode="auto">
            <a:xfrm>
              <a:off x="2037" y="882"/>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38" name="Oval 36"/>
            <p:cNvSpPr>
              <a:spLocks noChangeArrowheads="1"/>
            </p:cNvSpPr>
            <p:nvPr/>
          </p:nvSpPr>
          <p:spPr bwMode="auto">
            <a:xfrm>
              <a:off x="2421" y="918"/>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39" name="Oval 37"/>
            <p:cNvSpPr>
              <a:spLocks noChangeArrowheads="1"/>
            </p:cNvSpPr>
            <p:nvPr/>
          </p:nvSpPr>
          <p:spPr bwMode="auto">
            <a:xfrm>
              <a:off x="2991" y="1176"/>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40" name="Oval 38"/>
            <p:cNvSpPr>
              <a:spLocks noChangeArrowheads="1"/>
            </p:cNvSpPr>
            <p:nvPr/>
          </p:nvSpPr>
          <p:spPr bwMode="auto">
            <a:xfrm>
              <a:off x="1739" y="1063"/>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41" name="Oval 39"/>
            <p:cNvSpPr>
              <a:spLocks noChangeArrowheads="1"/>
            </p:cNvSpPr>
            <p:nvPr/>
          </p:nvSpPr>
          <p:spPr bwMode="auto">
            <a:xfrm>
              <a:off x="2131" y="1148"/>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42" name="Oval 40"/>
            <p:cNvSpPr>
              <a:spLocks noChangeArrowheads="1"/>
            </p:cNvSpPr>
            <p:nvPr/>
          </p:nvSpPr>
          <p:spPr bwMode="auto">
            <a:xfrm>
              <a:off x="2609" y="1244"/>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43" name="Oval 41"/>
            <p:cNvSpPr>
              <a:spLocks noChangeArrowheads="1"/>
            </p:cNvSpPr>
            <p:nvPr/>
          </p:nvSpPr>
          <p:spPr bwMode="auto">
            <a:xfrm>
              <a:off x="944" y="1647"/>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44" name="Oval 42"/>
            <p:cNvSpPr>
              <a:spLocks noChangeArrowheads="1"/>
            </p:cNvSpPr>
            <p:nvPr/>
          </p:nvSpPr>
          <p:spPr bwMode="auto">
            <a:xfrm>
              <a:off x="2309" y="1686"/>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45" name="Oval 43"/>
            <p:cNvSpPr>
              <a:spLocks noChangeArrowheads="1"/>
            </p:cNvSpPr>
            <p:nvPr/>
          </p:nvSpPr>
          <p:spPr bwMode="auto">
            <a:xfrm>
              <a:off x="3231" y="1388"/>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46" name="Oval 44"/>
            <p:cNvSpPr>
              <a:spLocks noChangeArrowheads="1"/>
            </p:cNvSpPr>
            <p:nvPr/>
          </p:nvSpPr>
          <p:spPr bwMode="auto">
            <a:xfrm>
              <a:off x="2088" y="2104"/>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47" name="Oval 45"/>
            <p:cNvSpPr>
              <a:spLocks noChangeArrowheads="1"/>
            </p:cNvSpPr>
            <p:nvPr/>
          </p:nvSpPr>
          <p:spPr bwMode="auto">
            <a:xfrm>
              <a:off x="3269" y="1770"/>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48" name="Oval 46"/>
            <p:cNvSpPr>
              <a:spLocks noChangeArrowheads="1"/>
            </p:cNvSpPr>
            <p:nvPr/>
          </p:nvSpPr>
          <p:spPr bwMode="auto">
            <a:xfrm>
              <a:off x="2641" y="2048"/>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49" name="Oval 47"/>
            <p:cNvSpPr>
              <a:spLocks noChangeArrowheads="1"/>
            </p:cNvSpPr>
            <p:nvPr/>
          </p:nvSpPr>
          <p:spPr bwMode="auto">
            <a:xfrm>
              <a:off x="3419" y="1656"/>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50" name="Oval 48"/>
            <p:cNvSpPr>
              <a:spLocks noChangeArrowheads="1"/>
            </p:cNvSpPr>
            <p:nvPr/>
          </p:nvSpPr>
          <p:spPr bwMode="auto">
            <a:xfrm>
              <a:off x="2000" y="2602"/>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51" name="Oval 49"/>
            <p:cNvSpPr>
              <a:spLocks noChangeArrowheads="1"/>
            </p:cNvSpPr>
            <p:nvPr/>
          </p:nvSpPr>
          <p:spPr bwMode="auto">
            <a:xfrm>
              <a:off x="3329" y="2514"/>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52" name="Oval 50"/>
            <p:cNvSpPr>
              <a:spLocks noChangeArrowheads="1"/>
            </p:cNvSpPr>
            <p:nvPr/>
          </p:nvSpPr>
          <p:spPr bwMode="auto">
            <a:xfrm>
              <a:off x="2613" y="2758"/>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53" name="Oval 51"/>
            <p:cNvSpPr>
              <a:spLocks noChangeArrowheads="1"/>
            </p:cNvSpPr>
            <p:nvPr/>
          </p:nvSpPr>
          <p:spPr bwMode="auto">
            <a:xfrm>
              <a:off x="2987" y="2318"/>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54" name="Oval 52"/>
            <p:cNvSpPr>
              <a:spLocks noChangeArrowheads="1"/>
            </p:cNvSpPr>
            <p:nvPr/>
          </p:nvSpPr>
          <p:spPr bwMode="auto">
            <a:xfrm>
              <a:off x="3611" y="2816"/>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55" name="Oval 53"/>
            <p:cNvSpPr>
              <a:spLocks noChangeArrowheads="1"/>
            </p:cNvSpPr>
            <p:nvPr/>
          </p:nvSpPr>
          <p:spPr bwMode="auto">
            <a:xfrm>
              <a:off x="3541" y="3106"/>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56" name="Oval 54"/>
            <p:cNvSpPr>
              <a:spLocks noChangeArrowheads="1"/>
            </p:cNvSpPr>
            <p:nvPr/>
          </p:nvSpPr>
          <p:spPr bwMode="auto">
            <a:xfrm>
              <a:off x="3083" y="2972"/>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57" name="Oval 55"/>
            <p:cNvSpPr>
              <a:spLocks noChangeArrowheads="1"/>
            </p:cNvSpPr>
            <p:nvPr/>
          </p:nvSpPr>
          <p:spPr bwMode="auto">
            <a:xfrm>
              <a:off x="2845" y="3200"/>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58" name="Oval 56"/>
            <p:cNvSpPr>
              <a:spLocks noChangeArrowheads="1"/>
            </p:cNvSpPr>
            <p:nvPr/>
          </p:nvSpPr>
          <p:spPr bwMode="auto">
            <a:xfrm>
              <a:off x="3065" y="3454"/>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59" name="Oval 57"/>
            <p:cNvSpPr>
              <a:spLocks noChangeArrowheads="1"/>
            </p:cNvSpPr>
            <p:nvPr/>
          </p:nvSpPr>
          <p:spPr bwMode="auto">
            <a:xfrm>
              <a:off x="2715" y="3678"/>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60" name="Oval 58"/>
            <p:cNvSpPr>
              <a:spLocks noChangeArrowheads="1"/>
            </p:cNvSpPr>
            <p:nvPr/>
          </p:nvSpPr>
          <p:spPr bwMode="auto">
            <a:xfrm>
              <a:off x="3317" y="3518"/>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61" name="Oval 59"/>
            <p:cNvSpPr>
              <a:spLocks noChangeArrowheads="1"/>
            </p:cNvSpPr>
            <p:nvPr/>
          </p:nvSpPr>
          <p:spPr bwMode="auto">
            <a:xfrm>
              <a:off x="2551" y="3340"/>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62" name="Oval 60"/>
            <p:cNvSpPr>
              <a:spLocks noChangeArrowheads="1"/>
            </p:cNvSpPr>
            <p:nvPr/>
          </p:nvSpPr>
          <p:spPr bwMode="auto">
            <a:xfrm>
              <a:off x="2160" y="3354"/>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63" name="Oval 61"/>
            <p:cNvSpPr>
              <a:spLocks noChangeArrowheads="1"/>
            </p:cNvSpPr>
            <p:nvPr/>
          </p:nvSpPr>
          <p:spPr bwMode="auto">
            <a:xfrm>
              <a:off x="1961" y="3654"/>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64" name="Oval 62"/>
            <p:cNvSpPr>
              <a:spLocks noChangeArrowheads="1"/>
            </p:cNvSpPr>
            <p:nvPr/>
          </p:nvSpPr>
          <p:spPr bwMode="auto">
            <a:xfrm>
              <a:off x="1361" y="3700"/>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65" name="Oval 63"/>
            <p:cNvSpPr>
              <a:spLocks noChangeArrowheads="1"/>
            </p:cNvSpPr>
            <p:nvPr/>
          </p:nvSpPr>
          <p:spPr bwMode="auto">
            <a:xfrm>
              <a:off x="909" y="3580"/>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66" name="Oval 64"/>
            <p:cNvSpPr>
              <a:spLocks noChangeArrowheads="1"/>
            </p:cNvSpPr>
            <p:nvPr/>
          </p:nvSpPr>
          <p:spPr bwMode="auto">
            <a:xfrm>
              <a:off x="801" y="3432"/>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67" name="Oval 65"/>
            <p:cNvSpPr>
              <a:spLocks noChangeArrowheads="1"/>
            </p:cNvSpPr>
            <p:nvPr/>
          </p:nvSpPr>
          <p:spPr bwMode="auto">
            <a:xfrm>
              <a:off x="1089" y="3500"/>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68" name="Oval 66"/>
            <p:cNvSpPr>
              <a:spLocks noChangeArrowheads="1"/>
            </p:cNvSpPr>
            <p:nvPr/>
          </p:nvSpPr>
          <p:spPr bwMode="auto">
            <a:xfrm>
              <a:off x="1261" y="3120"/>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69" name="Oval 67"/>
            <p:cNvSpPr>
              <a:spLocks noChangeArrowheads="1"/>
            </p:cNvSpPr>
            <p:nvPr/>
          </p:nvSpPr>
          <p:spPr bwMode="auto">
            <a:xfrm>
              <a:off x="863" y="2746"/>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70" name="Oval 68"/>
            <p:cNvSpPr>
              <a:spLocks noChangeArrowheads="1"/>
            </p:cNvSpPr>
            <p:nvPr/>
          </p:nvSpPr>
          <p:spPr bwMode="auto">
            <a:xfrm>
              <a:off x="565" y="2194"/>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71" name="Oval 69"/>
            <p:cNvSpPr>
              <a:spLocks noChangeArrowheads="1"/>
            </p:cNvSpPr>
            <p:nvPr/>
          </p:nvSpPr>
          <p:spPr bwMode="auto">
            <a:xfrm>
              <a:off x="1127" y="2410"/>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72" name="Oval 70"/>
            <p:cNvSpPr>
              <a:spLocks noChangeArrowheads="1"/>
            </p:cNvSpPr>
            <p:nvPr/>
          </p:nvSpPr>
          <p:spPr bwMode="auto">
            <a:xfrm>
              <a:off x="725" y="2234"/>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73" name="Oval 71"/>
            <p:cNvSpPr>
              <a:spLocks noChangeArrowheads="1"/>
            </p:cNvSpPr>
            <p:nvPr/>
          </p:nvSpPr>
          <p:spPr bwMode="auto">
            <a:xfrm>
              <a:off x="797" y="1918"/>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74" name="Oval 72"/>
            <p:cNvSpPr>
              <a:spLocks noChangeArrowheads="1"/>
            </p:cNvSpPr>
            <p:nvPr/>
          </p:nvSpPr>
          <p:spPr bwMode="auto">
            <a:xfrm>
              <a:off x="1135" y="1878"/>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75" name="Oval 73"/>
            <p:cNvSpPr>
              <a:spLocks noChangeArrowheads="1"/>
            </p:cNvSpPr>
            <p:nvPr/>
          </p:nvSpPr>
          <p:spPr bwMode="auto">
            <a:xfrm>
              <a:off x="559" y="2766"/>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3276" name="Oval 74"/>
            <p:cNvSpPr>
              <a:spLocks noChangeArrowheads="1"/>
            </p:cNvSpPr>
            <p:nvPr/>
          </p:nvSpPr>
          <p:spPr bwMode="auto">
            <a:xfrm>
              <a:off x="3641" y="2536"/>
              <a:ext cx="72" cy="72"/>
            </a:xfrm>
            <a:prstGeom prst="ellipse">
              <a:avLst/>
            </a:prstGeom>
            <a:gradFill rotWithShape="0">
              <a:gsLst>
                <a:gs pos="0">
                  <a:schemeClr val="accent2"/>
                </a:gs>
                <a:gs pos="100000">
                  <a:srgbClr val="00FFFF"/>
                </a:gs>
              </a:gsLst>
              <a:path path="shape">
                <a:fillToRect l="50000" t="50000" r="50000" b="50000"/>
              </a:path>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grpSp>
      <p:sp>
        <p:nvSpPr>
          <p:cNvPr id="22558" name="AutoShape 75"/>
          <p:cNvSpPr>
            <a:spLocks noChangeArrowheads="1"/>
          </p:cNvSpPr>
          <p:nvPr/>
        </p:nvSpPr>
        <p:spPr bwMode="auto">
          <a:xfrm rot="2423858" flipH="1" flipV="1">
            <a:off x="2884489" y="1312864"/>
            <a:ext cx="669925" cy="136525"/>
          </a:xfrm>
          <a:prstGeom prst="rightArrow">
            <a:avLst>
              <a:gd name="adj1" fmla="val 35389"/>
              <a:gd name="adj2" fmla="val 187896"/>
            </a:avLst>
          </a:prstGeom>
          <a:gradFill rotWithShape="0">
            <a:gsLst>
              <a:gs pos="0">
                <a:srgbClr val="00FFFF"/>
              </a:gs>
              <a:gs pos="100000">
                <a:srgbClr val="3399FF"/>
              </a:gs>
            </a:gsLst>
            <a:lin ang="2700000" scaled="1"/>
          </a:gradFill>
          <a:ln w="19050">
            <a:solidFill>
              <a:srgbClr val="00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2559" name="AutoShape 76"/>
          <p:cNvSpPr>
            <a:spLocks noChangeArrowheads="1"/>
          </p:cNvSpPr>
          <p:nvPr/>
        </p:nvSpPr>
        <p:spPr bwMode="auto">
          <a:xfrm rot="3638483" flipH="1" flipV="1">
            <a:off x="4294982" y="802482"/>
            <a:ext cx="333375" cy="274638"/>
          </a:xfrm>
          <a:prstGeom prst="rightArrow">
            <a:avLst>
              <a:gd name="adj1" fmla="val 35389"/>
              <a:gd name="adj2" fmla="val 46481"/>
            </a:avLst>
          </a:prstGeom>
          <a:gradFill rotWithShape="0">
            <a:gsLst>
              <a:gs pos="0">
                <a:srgbClr val="00FFFF"/>
              </a:gs>
              <a:gs pos="100000">
                <a:srgbClr val="3399FF"/>
              </a:gs>
            </a:gsLst>
            <a:lin ang="2700000" scaled="1"/>
          </a:gradFill>
          <a:ln w="19050">
            <a:solidFill>
              <a:srgbClr val="00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2560" name="AutoShape 77"/>
          <p:cNvSpPr>
            <a:spLocks noChangeArrowheads="1"/>
          </p:cNvSpPr>
          <p:nvPr/>
        </p:nvSpPr>
        <p:spPr bwMode="auto">
          <a:xfrm rot="999478" flipH="1" flipV="1">
            <a:off x="1966914" y="2166939"/>
            <a:ext cx="668337" cy="136525"/>
          </a:xfrm>
          <a:prstGeom prst="rightArrow">
            <a:avLst>
              <a:gd name="adj1" fmla="val 35389"/>
              <a:gd name="adj2" fmla="val 187451"/>
            </a:avLst>
          </a:prstGeom>
          <a:gradFill rotWithShape="0">
            <a:gsLst>
              <a:gs pos="0">
                <a:srgbClr val="00FFFF"/>
              </a:gs>
              <a:gs pos="100000">
                <a:srgbClr val="3399FF"/>
              </a:gs>
            </a:gsLst>
            <a:lin ang="0" scaled="1"/>
          </a:gradFill>
          <a:ln w="19050">
            <a:solidFill>
              <a:srgbClr val="00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2561" name="AutoShape 78"/>
          <p:cNvSpPr>
            <a:spLocks noChangeArrowheads="1"/>
          </p:cNvSpPr>
          <p:nvPr/>
        </p:nvSpPr>
        <p:spPr bwMode="auto">
          <a:xfrm rot="-527059" flipH="1" flipV="1">
            <a:off x="1900239" y="3157539"/>
            <a:ext cx="669925" cy="136525"/>
          </a:xfrm>
          <a:prstGeom prst="rightArrow">
            <a:avLst>
              <a:gd name="adj1" fmla="val 35389"/>
              <a:gd name="adj2" fmla="val 187896"/>
            </a:avLst>
          </a:prstGeom>
          <a:gradFill rotWithShape="0">
            <a:gsLst>
              <a:gs pos="0">
                <a:srgbClr val="00FFFF"/>
              </a:gs>
              <a:gs pos="100000">
                <a:srgbClr val="3399FF"/>
              </a:gs>
            </a:gsLst>
            <a:lin ang="0" scaled="1"/>
          </a:gradFill>
          <a:ln w="19050">
            <a:solidFill>
              <a:srgbClr val="00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2562" name="AutoShape 79"/>
          <p:cNvSpPr>
            <a:spLocks noChangeArrowheads="1"/>
          </p:cNvSpPr>
          <p:nvPr/>
        </p:nvSpPr>
        <p:spPr bwMode="auto">
          <a:xfrm rot="19176142" flipV="1">
            <a:off x="8547100" y="1338264"/>
            <a:ext cx="668338" cy="136525"/>
          </a:xfrm>
          <a:prstGeom prst="rightArrow">
            <a:avLst>
              <a:gd name="adj1" fmla="val 35389"/>
              <a:gd name="adj2" fmla="val 187451"/>
            </a:avLst>
          </a:prstGeom>
          <a:gradFill rotWithShape="0">
            <a:gsLst>
              <a:gs pos="0">
                <a:srgbClr val="3399FF"/>
              </a:gs>
              <a:gs pos="100000">
                <a:srgbClr val="00FFFF"/>
              </a:gs>
            </a:gsLst>
            <a:lin ang="18900000" scaled="1"/>
          </a:gradFill>
          <a:ln w="19050">
            <a:solidFill>
              <a:srgbClr val="00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2563" name="AutoShape 80"/>
          <p:cNvSpPr>
            <a:spLocks noChangeArrowheads="1"/>
          </p:cNvSpPr>
          <p:nvPr/>
        </p:nvSpPr>
        <p:spPr bwMode="auto">
          <a:xfrm rot="17961517" flipV="1">
            <a:off x="7472364" y="827089"/>
            <a:ext cx="333375" cy="276225"/>
          </a:xfrm>
          <a:prstGeom prst="rightArrow">
            <a:avLst>
              <a:gd name="adj1" fmla="val 35389"/>
              <a:gd name="adj2" fmla="val 46214"/>
            </a:avLst>
          </a:prstGeom>
          <a:gradFill rotWithShape="0">
            <a:gsLst>
              <a:gs pos="0">
                <a:srgbClr val="3399FF"/>
              </a:gs>
              <a:gs pos="100000">
                <a:srgbClr val="00FFFF"/>
              </a:gs>
            </a:gsLst>
            <a:lin ang="18900000" scaled="1"/>
          </a:gradFill>
          <a:ln w="19050">
            <a:solidFill>
              <a:srgbClr val="00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2564" name="AutoShape 81"/>
          <p:cNvSpPr>
            <a:spLocks noChangeArrowheads="1"/>
          </p:cNvSpPr>
          <p:nvPr/>
        </p:nvSpPr>
        <p:spPr bwMode="auto">
          <a:xfrm rot="20600522" flipV="1">
            <a:off x="9415464" y="2109789"/>
            <a:ext cx="668337" cy="136525"/>
          </a:xfrm>
          <a:prstGeom prst="rightArrow">
            <a:avLst>
              <a:gd name="adj1" fmla="val 35389"/>
              <a:gd name="adj2" fmla="val 187451"/>
            </a:avLst>
          </a:prstGeom>
          <a:gradFill rotWithShape="0">
            <a:gsLst>
              <a:gs pos="0">
                <a:srgbClr val="3399FF"/>
              </a:gs>
              <a:gs pos="100000">
                <a:srgbClr val="00FFFF"/>
              </a:gs>
            </a:gsLst>
            <a:lin ang="0" scaled="1"/>
          </a:gradFill>
          <a:ln w="19050">
            <a:solidFill>
              <a:srgbClr val="00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2565" name="AutoShape 82"/>
          <p:cNvSpPr>
            <a:spLocks noChangeArrowheads="1"/>
          </p:cNvSpPr>
          <p:nvPr/>
        </p:nvSpPr>
        <p:spPr bwMode="auto">
          <a:xfrm rot="527059" flipV="1">
            <a:off x="9480550" y="3119439"/>
            <a:ext cx="668338" cy="136525"/>
          </a:xfrm>
          <a:prstGeom prst="rightArrow">
            <a:avLst>
              <a:gd name="adj1" fmla="val 35389"/>
              <a:gd name="adj2" fmla="val 187451"/>
            </a:avLst>
          </a:prstGeom>
          <a:gradFill rotWithShape="0">
            <a:gsLst>
              <a:gs pos="0">
                <a:srgbClr val="3399FF"/>
              </a:gs>
              <a:gs pos="100000">
                <a:srgbClr val="00FFFF"/>
              </a:gs>
            </a:gsLst>
            <a:lin ang="0" scaled="1"/>
          </a:gradFill>
          <a:ln w="19050">
            <a:solidFill>
              <a:srgbClr val="00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useBgFill="1">
        <p:nvSpPr>
          <p:cNvPr id="22566" name="Rectangle 83"/>
          <p:cNvSpPr>
            <a:spLocks noChangeArrowheads="1"/>
          </p:cNvSpPr>
          <p:nvPr/>
        </p:nvSpPr>
        <p:spPr bwMode="auto">
          <a:xfrm>
            <a:off x="5567364" y="6346826"/>
            <a:ext cx="879475" cy="155575"/>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22567" name="Freeform 84"/>
          <p:cNvSpPr/>
          <p:nvPr/>
        </p:nvSpPr>
        <p:spPr bwMode="auto">
          <a:xfrm>
            <a:off x="6172200" y="4486275"/>
            <a:ext cx="592138" cy="312738"/>
          </a:xfrm>
          <a:custGeom>
            <a:avLst/>
            <a:gdLst>
              <a:gd name="T0" fmla="*/ 592138 w 280"/>
              <a:gd name="T1" fmla="*/ 0 h 296"/>
              <a:gd name="T2" fmla="*/ 59214 w 280"/>
              <a:gd name="T3" fmla="*/ 118333 h 296"/>
              <a:gd name="T4" fmla="*/ 109968 w 280"/>
              <a:gd name="T5" fmla="*/ 312738 h 296"/>
              <a:gd name="T6" fmla="*/ 0 60000 65536"/>
              <a:gd name="T7" fmla="*/ 0 60000 65536"/>
              <a:gd name="T8" fmla="*/ 0 60000 65536"/>
            </a:gdLst>
            <a:ahLst/>
            <a:cxnLst>
              <a:cxn ang="T6">
                <a:pos x="T0" y="T1"/>
              </a:cxn>
              <a:cxn ang="T7">
                <a:pos x="T2" y="T3"/>
              </a:cxn>
              <a:cxn ang="T8">
                <a:pos x="T4" y="T5"/>
              </a:cxn>
            </a:cxnLst>
            <a:rect l="0" t="0" r="r" b="b"/>
            <a:pathLst>
              <a:path w="280" h="296">
                <a:moveTo>
                  <a:pt x="280" y="0"/>
                </a:moveTo>
                <a:cubicBezTo>
                  <a:pt x="184" y="28"/>
                  <a:pt x="56" y="28"/>
                  <a:pt x="28" y="112"/>
                </a:cubicBezTo>
                <a:cubicBezTo>
                  <a:pt x="0" y="196"/>
                  <a:pt x="48" y="232"/>
                  <a:pt x="52" y="296"/>
                </a:cubicBezTo>
              </a:path>
            </a:pathLst>
          </a:custGeom>
          <a:noFill/>
          <a:ln w="28575" cmpd="sng">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568" name="Freeform 85"/>
          <p:cNvSpPr/>
          <p:nvPr/>
        </p:nvSpPr>
        <p:spPr bwMode="auto">
          <a:xfrm>
            <a:off x="5189538" y="4468813"/>
            <a:ext cx="406400" cy="266700"/>
          </a:xfrm>
          <a:custGeom>
            <a:avLst/>
            <a:gdLst>
              <a:gd name="T0" fmla="*/ 0 w 192"/>
              <a:gd name="T1" fmla="*/ 0 h 252"/>
              <a:gd name="T2" fmla="*/ 381000 w 192"/>
              <a:gd name="T3" fmla="*/ 139700 h 252"/>
              <a:gd name="T4" fmla="*/ 347133 w 192"/>
              <a:gd name="T5" fmla="*/ 266700 h 252"/>
              <a:gd name="T6" fmla="*/ 0 60000 65536"/>
              <a:gd name="T7" fmla="*/ 0 60000 65536"/>
              <a:gd name="T8" fmla="*/ 0 60000 65536"/>
            </a:gdLst>
            <a:ahLst/>
            <a:cxnLst>
              <a:cxn ang="T6">
                <a:pos x="T0" y="T1"/>
              </a:cxn>
              <a:cxn ang="T7">
                <a:pos x="T2" y="T3"/>
              </a:cxn>
              <a:cxn ang="T8">
                <a:pos x="T4" y="T5"/>
              </a:cxn>
            </a:cxnLst>
            <a:rect l="0" t="0" r="r" b="b"/>
            <a:pathLst>
              <a:path w="192" h="252">
                <a:moveTo>
                  <a:pt x="0" y="0"/>
                </a:moveTo>
                <a:cubicBezTo>
                  <a:pt x="72" y="24"/>
                  <a:pt x="168" y="84"/>
                  <a:pt x="180" y="132"/>
                </a:cubicBezTo>
                <a:cubicBezTo>
                  <a:pt x="192" y="180"/>
                  <a:pt x="167" y="227"/>
                  <a:pt x="164" y="252"/>
                </a:cubicBezTo>
              </a:path>
            </a:pathLst>
          </a:custGeom>
          <a:noFill/>
          <a:ln w="28575" cmpd="sng">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569" name="Freeform 86"/>
          <p:cNvSpPr/>
          <p:nvPr/>
        </p:nvSpPr>
        <p:spPr bwMode="auto">
          <a:xfrm>
            <a:off x="4851400" y="4518025"/>
            <a:ext cx="431800" cy="266700"/>
          </a:xfrm>
          <a:custGeom>
            <a:avLst/>
            <a:gdLst>
              <a:gd name="T0" fmla="*/ 0 w 204"/>
              <a:gd name="T1" fmla="*/ 0 h 252"/>
              <a:gd name="T2" fmla="*/ 406400 w 204"/>
              <a:gd name="T3" fmla="*/ 131233 h 252"/>
              <a:gd name="T4" fmla="*/ 270933 w 204"/>
              <a:gd name="T5" fmla="*/ 266700 h 252"/>
              <a:gd name="T6" fmla="*/ 0 60000 65536"/>
              <a:gd name="T7" fmla="*/ 0 60000 65536"/>
              <a:gd name="T8" fmla="*/ 0 60000 65536"/>
            </a:gdLst>
            <a:ahLst/>
            <a:cxnLst>
              <a:cxn ang="T6">
                <a:pos x="T0" y="T1"/>
              </a:cxn>
              <a:cxn ang="T7">
                <a:pos x="T2" y="T3"/>
              </a:cxn>
              <a:cxn ang="T8">
                <a:pos x="T4" y="T5"/>
              </a:cxn>
            </a:cxnLst>
            <a:rect l="0" t="0" r="r" b="b"/>
            <a:pathLst>
              <a:path w="204" h="252">
                <a:moveTo>
                  <a:pt x="0" y="0"/>
                </a:moveTo>
                <a:cubicBezTo>
                  <a:pt x="72" y="24"/>
                  <a:pt x="180" y="76"/>
                  <a:pt x="192" y="124"/>
                </a:cubicBezTo>
                <a:cubicBezTo>
                  <a:pt x="204" y="172"/>
                  <a:pt x="168" y="228"/>
                  <a:pt x="128" y="252"/>
                </a:cubicBezTo>
              </a:path>
            </a:pathLst>
          </a:custGeom>
          <a:noFill/>
          <a:ln w="28575" cmpd="sng">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570" name="Freeform 87"/>
          <p:cNvSpPr/>
          <p:nvPr/>
        </p:nvSpPr>
        <p:spPr bwMode="auto">
          <a:xfrm>
            <a:off x="6586539" y="4570413"/>
            <a:ext cx="390525" cy="296862"/>
          </a:xfrm>
          <a:custGeom>
            <a:avLst/>
            <a:gdLst>
              <a:gd name="T0" fmla="*/ 390525 w 184"/>
              <a:gd name="T1" fmla="*/ 0 h 280"/>
              <a:gd name="T2" fmla="*/ 0 w 184"/>
              <a:gd name="T3" fmla="*/ 127227 h 280"/>
              <a:gd name="T4" fmla="*/ 161304 w 184"/>
              <a:gd name="T5" fmla="*/ 296862 h 280"/>
              <a:gd name="T6" fmla="*/ 0 60000 65536"/>
              <a:gd name="T7" fmla="*/ 0 60000 65536"/>
              <a:gd name="T8" fmla="*/ 0 60000 65536"/>
            </a:gdLst>
            <a:ahLst/>
            <a:cxnLst>
              <a:cxn ang="T6">
                <a:pos x="T0" y="T1"/>
              </a:cxn>
              <a:cxn ang="T7">
                <a:pos x="T2" y="T3"/>
              </a:cxn>
              <a:cxn ang="T8">
                <a:pos x="T4" y="T5"/>
              </a:cxn>
            </a:cxnLst>
            <a:rect l="0" t="0" r="r" b="b"/>
            <a:pathLst>
              <a:path w="184" h="280">
                <a:moveTo>
                  <a:pt x="184" y="0"/>
                </a:moveTo>
                <a:cubicBezTo>
                  <a:pt x="96" y="12"/>
                  <a:pt x="0" y="60"/>
                  <a:pt x="0" y="120"/>
                </a:cubicBezTo>
                <a:cubicBezTo>
                  <a:pt x="0" y="180"/>
                  <a:pt x="24" y="232"/>
                  <a:pt x="76" y="280"/>
                </a:cubicBezTo>
              </a:path>
            </a:pathLst>
          </a:custGeom>
          <a:noFill/>
          <a:ln w="28575" cmpd="sng">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571" name="Text Box 88"/>
          <p:cNvSpPr txBox="1">
            <a:spLocks noChangeArrowheads="1"/>
          </p:cNvSpPr>
          <p:nvPr/>
        </p:nvSpPr>
        <p:spPr bwMode="auto">
          <a:xfrm>
            <a:off x="4703763" y="6408738"/>
            <a:ext cx="4487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GB" altLang="en-US" sz="1600" b="1">
                <a:solidFill>
                  <a:srgbClr val="333399"/>
                </a:solidFill>
                <a:latin typeface="Comic Sans MS" panose="030F0702030302020204" pitchFamily="66" charset="0"/>
              </a:rPr>
              <a:t>muscarinic receptor: predominantly M3</a:t>
            </a:r>
            <a:endParaRPr lang="en-GB" altLang="en-US" sz="1600" b="1">
              <a:solidFill>
                <a:srgbClr val="333399"/>
              </a:solidFill>
              <a:latin typeface="Comic Sans MS" panose="030F0702030302020204" pitchFamily="66" charset="0"/>
            </a:endParaRPr>
          </a:p>
        </p:txBody>
      </p:sp>
      <p:grpSp>
        <p:nvGrpSpPr>
          <p:cNvPr id="22572" name="Group 89"/>
          <p:cNvGrpSpPr/>
          <p:nvPr/>
        </p:nvGrpSpPr>
        <p:grpSpPr bwMode="auto">
          <a:xfrm>
            <a:off x="7161213" y="3933826"/>
            <a:ext cx="374650" cy="195263"/>
            <a:chOff x="2859" y="5353"/>
            <a:chExt cx="177" cy="185"/>
          </a:xfrm>
        </p:grpSpPr>
        <p:sp>
          <p:nvSpPr>
            <p:cNvPr id="23218" name="Line 90"/>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219" name="Line 91"/>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220" name="Line 92"/>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221" name="Line 93"/>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222" name="Line 94"/>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223" name="Line 95"/>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224" name="Line 96"/>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225" name="Line 97"/>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3226" name="Group 98"/>
            <p:cNvGrpSpPr/>
            <p:nvPr/>
          </p:nvGrpSpPr>
          <p:grpSpPr bwMode="auto">
            <a:xfrm flipV="1">
              <a:off x="2864" y="5471"/>
              <a:ext cx="160" cy="50"/>
              <a:chOff x="2960" y="5465"/>
              <a:chExt cx="160" cy="50"/>
            </a:xfrm>
          </p:grpSpPr>
          <p:sp>
            <p:nvSpPr>
              <p:cNvPr id="23227" name="Line 99"/>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228" name="Line 100"/>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229" name="Line 101"/>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230" name="Line 102"/>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573" name="Group 103"/>
          <p:cNvGrpSpPr/>
          <p:nvPr/>
        </p:nvGrpSpPr>
        <p:grpSpPr bwMode="auto">
          <a:xfrm>
            <a:off x="7900988" y="3698876"/>
            <a:ext cx="374650" cy="195263"/>
            <a:chOff x="2859" y="5353"/>
            <a:chExt cx="177" cy="185"/>
          </a:xfrm>
        </p:grpSpPr>
        <p:sp>
          <p:nvSpPr>
            <p:cNvPr id="23205" name="Line 104"/>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206" name="Line 105"/>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207" name="Line 106"/>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208" name="Line 107"/>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209" name="Line 108"/>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210" name="Line 109"/>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211" name="Line 110"/>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212" name="Line 111"/>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3213" name="Group 112"/>
            <p:cNvGrpSpPr/>
            <p:nvPr/>
          </p:nvGrpSpPr>
          <p:grpSpPr bwMode="auto">
            <a:xfrm flipV="1">
              <a:off x="2864" y="5471"/>
              <a:ext cx="160" cy="50"/>
              <a:chOff x="2960" y="5465"/>
              <a:chExt cx="160" cy="50"/>
            </a:xfrm>
          </p:grpSpPr>
          <p:sp>
            <p:nvSpPr>
              <p:cNvPr id="23214" name="Line 113"/>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215" name="Line 114"/>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216" name="Line 115"/>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217" name="Line 116"/>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574" name="Group 117"/>
          <p:cNvGrpSpPr/>
          <p:nvPr/>
        </p:nvGrpSpPr>
        <p:grpSpPr bwMode="auto">
          <a:xfrm>
            <a:off x="8901113" y="3328988"/>
            <a:ext cx="374650" cy="195262"/>
            <a:chOff x="2859" y="5353"/>
            <a:chExt cx="177" cy="185"/>
          </a:xfrm>
        </p:grpSpPr>
        <p:sp>
          <p:nvSpPr>
            <p:cNvPr id="23192" name="Line 118"/>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93" name="Line 119"/>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94" name="Line 120"/>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95" name="Line 121"/>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96" name="Line 122"/>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97" name="Line 123"/>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98" name="Line 124"/>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99" name="Line 125"/>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3200" name="Group 126"/>
            <p:cNvGrpSpPr/>
            <p:nvPr/>
          </p:nvGrpSpPr>
          <p:grpSpPr bwMode="auto">
            <a:xfrm flipV="1">
              <a:off x="2864" y="5471"/>
              <a:ext cx="160" cy="50"/>
              <a:chOff x="2960" y="5465"/>
              <a:chExt cx="160" cy="50"/>
            </a:xfrm>
          </p:grpSpPr>
          <p:sp>
            <p:nvSpPr>
              <p:cNvPr id="23201" name="Line 127"/>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202" name="Line 128"/>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203" name="Line 129"/>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204" name="Line 130"/>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575" name="Group 131"/>
          <p:cNvGrpSpPr/>
          <p:nvPr/>
        </p:nvGrpSpPr>
        <p:grpSpPr bwMode="auto">
          <a:xfrm>
            <a:off x="8426450" y="3762376"/>
            <a:ext cx="374650" cy="195263"/>
            <a:chOff x="2859" y="5353"/>
            <a:chExt cx="177" cy="185"/>
          </a:xfrm>
        </p:grpSpPr>
        <p:sp>
          <p:nvSpPr>
            <p:cNvPr id="23179" name="Line 132"/>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80" name="Line 133"/>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81" name="Line 134"/>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82" name="Line 135"/>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83" name="Line 136"/>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84" name="Line 137"/>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85" name="Line 138"/>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86" name="Line 139"/>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3187" name="Group 140"/>
            <p:cNvGrpSpPr/>
            <p:nvPr/>
          </p:nvGrpSpPr>
          <p:grpSpPr bwMode="auto">
            <a:xfrm flipV="1">
              <a:off x="2864" y="5471"/>
              <a:ext cx="160" cy="50"/>
              <a:chOff x="2960" y="5465"/>
              <a:chExt cx="160" cy="50"/>
            </a:xfrm>
          </p:grpSpPr>
          <p:sp>
            <p:nvSpPr>
              <p:cNvPr id="23188" name="Line 141"/>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89" name="Line 142"/>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90" name="Line 143"/>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91" name="Line 144"/>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576" name="Group 145"/>
          <p:cNvGrpSpPr/>
          <p:nvPr/>
        </p:nvGrpSpPr>
        <p:grpSpPr bwMode="auto">
          <a:xfrm>
            <a:off x="7939088" y="3186113"/>
            <a:ext cx="374650" cy="196850"/>
            <a:chOff x="2859" y="5353"/>
            <a:chExt cx="177" cy="185"/>
          </a:xfrm>
        </p:grpSpPr>
        <p:sp>
          <p:nvSpPr>
            <p:cNvPr id="23166" name="Line 146"/>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67" name="Line 147"/>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68" name="Line 148"/>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69" name="Line 149"/>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70" name="Line 150"/>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71" name="Line 151"/>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72" name="Line 152"/>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73" name="Line 153"/>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3174" name="Group 154"/>
            <p:cNvGrpSpPr/>
            <p:nvPr/>
          </p:nvGrpSpPr>
          <p:grpSpPr bwMode="auto">
            <a:xfrm flipV="1">
              <a:off x="2864" y="5471"/>
              <a:ext cx="160" cy="50"/>
              <a:chOff x="2960" y="5465"/>
              <a:chExt cx="160" cy="50"/>
            </a:xfrm>
          </p:grpSpPr>
          <p:sp>
            <p:nvSpPr>
              <p:cNvPr id="23175" name="Line 155"/>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76" name="Line 156"/>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77" name="Line 157"/>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78" name="Line 158"/>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577" name="Group 159"/>
          <p:cNvGrpSpPr/>
          <p:nvPr/>
        </p:nvGrpSpPr>
        <p:grpSpPr bwMode="auto">
          <a:xfrm>
            <a:off x="7435850" y="3429001"/>
            <a:ext cx="374650" cy="195263"/>
            <a:chOff x="2859" y="5353"/>
            <a:chExt cx="177" cy="185"/>
          </a:xfrm>
        </p:grpSpPr>
        <p:sp>
          <p:nvSpPr>
            <p:cNvPr id="23153" name="Line 160"/>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54" name="Line 161"/>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55" name="Line 162"/>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56" name="Line 163"/>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57" name="Line 164"/>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58" name="Line 165"/>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59" name="Line 166"/>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60" name="Line 167"/>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3161" name="Group 168"/>
            <p:cNvGrpSpPr/>
            <p:nvPr/>
          </p:nvGrpSpPr>
          <p:grpSpPr bwMode="auto">
            <a:xfrm flipV="1">
              <a:off x="2864" y="5471"/>
              <a:ext cx="160" cy="50"/>
              <a:chOff x="2960" y="5465"/>
              <a:chExt cx="160" cy="50"/>
            </a:xfrm>
          </p:grpSpPr>
          <p:sp>
            <p:nvSpPr>
              <p:cNvPr id="23162" name="Line 169"/>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63" name="Line 170"/>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64" name="Line 171"/>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65" name="Line 172"/>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578" name="Group 173"/>
          <p:cNvGrpSpPr/>
          <p:nvPr/>
        </p:nvGrpSpPr>
        <p:grpSpPr bwMode="auto">
          <a:xfrm>
            <a:off x="6808788" y="3576638"/>
            <a:ext cx="374650" cy="195262"/>
            <a:chOff x="2859" y="5353"/>
            <a:chExt cx="177" cy="185"/>
          </a:xfrm>
        </p:grpSpPr>
        <p:sp>
          <p:nvSpPr>
            <p:cNvPr id="23140" name="Line 174"/>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41" name="Line 175"/>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42" name="Line 176"/>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43" name="Line 177"/>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44" name="Line 178"/>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45" name="Line 179"/>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46" name="Line 180"/>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47" name="Line 181"/>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3148" name="Group 182"/>
            <p:cNvGrpSpPr/>
            <p:nvPr/>
          </p:nvGrpSpPr>
          <p:grpSpPr bwMode="auto">
            <a:xfrm flipV="1">
              <a:off x="2864" y="5471"/>
              <a:ext cx="160" cy="50"/>
              <a:chOff x="2960" y="5465"/>
              <a:chExt cx="160" cy="50"/>
            </a:xfrm>
          </p:grpSpPr>
          <p:sp>
            <p:nvSpPr>
              <p:cNvPr id="23149" name="Line 183"/>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50" name="Line 184"/>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51" name="Line 185"/>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52" name="Line 186"/>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579" name="Group 187"/>
          <p:cNvGrpSpPr/>
          <p:nvPr/>
        </p:nvGrpSpPr>
        <p:grpSpPr bwMode="auto">
          <a:xfrm>
            <a:off x="6940550" y="2960688"/>
            <a:ext cx="374650" cy="196850"/>
            <a:chOff x="2859" y="5353"/>
            <a:chExt cx="177" cy="185"/>
          </a:xfrm>
        </p:grpSpPr>
        <p:sp>
          <p:nvSpPr>
            <p:cNvPr id="23127" name="Line 188"/>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28" name="Line 189"/>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29" name="Line 190"/>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30" name="Line 191"/>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31" name="Line 192"/>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32" name="Line 193"/>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33" name="Line 194"/>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34" name="Line 195"/>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3135" name="Group 196"/>
            <p:cNvGrpSpPr/>
            <p:nvPr/>
          </p:nvGrpSpPr>
          <p:grpSpPr bwMode="auto">
            <a:xfrm flipV="1">
              <a:off x="2864" y="5471"/>
              <a:ext cx="160" cy="50"/>
              <a:chOff x="2960" y="5465"/>
              <a:chExt cx="160" cy="50"/>
            </a:xfrm>
          </p:grpSpPr>
          <p:sp>
            <p:nvSpPr>
              <p:cNvPr id="23136" name="Line 197"/>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37" name="Line 198"/>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38" name="Line 199"/>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39" name="Line 200"/>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sp>
        <p:nvSpPr>
          <p:cNvPr id="32969" name="Text Box 201"/>
          <p:cNvSpPr txBox="1">
            <a:spLocks noChangeArrowheads="1"/>
          </p:cNvSpPr>
          <p:nvPr/>
        </p:nvSpPr>
        <p:spPr bwMode="auto">
          <a:xfrm>
            <a:off x="3505201" y="122238"/>
            <a:ext cx="51657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lnSpc>
                <a:spcPct val="70000"/>
              </a:lnSpc>
              <a:spcBef>
                <a:spcPct val="0"/>
              </a:spcBef>
              <a:spcAft>
                <a:spcPct val="0"/>
              </a:spcAft>
              <a:defRPr/>
            </a:pPr>
            <a:r>
              <a:rPr lang="en-GB" altLang="en-US" sz="3600">
                <a:solidFill>
                  <a:srgbClr val="FF9933"/>
                </a:solidFill>
                <a:effectLst>
                  <a:outerShdw blurRad="38100" dist="38100" dir="2700000" algn="tl">
                    <a:srgbClr val="000000"/>
                  </a:outerShdw>
                </a:effectLst>
              </a:rPr>
              <a:t>Anticholinergic activity</a:t>
            </a:r>
            <a:endParaRPr lang="en-GB" altLang="en-US" sz="3600">
              <a:solidFill>
                <a:srgbClr val="FF9933"/>
              </a:solidFill>
              <a:effectLst>
                <a:outerShdw blurRad="38100" dist="38100" dir="2700000" algn="tl">
                  <a:srgbClr val="000000"/>
                </a:outerShdw>
              </a:effectLst>
            </a:endParaRPr>
          </a:p>
        </p:txBody>
      </p:sp>
      <p:grpSp>
        <p:nvGrpSpPr>
          <p:cNvPr id="22581" name="Group 202"/>
          <p:cNvGrpSpPr/>
          <p:nvPr/>
        </p:nvGrpSpPr>
        <p:grpSpPr bwMode="auto">
          <a:xfrm>
            <a:off x="7740650" y="2493963"/>
            <a:ext cx="374650" cy="196850"/>
            <a:chOff x="2859" y="5353"/>
            <a:chExt cx="177" cy="185"/>
          </a:xfrm>
        </p:grpSpPr>
        <p:sp>
          <p:nvSpPr>
            <p:cNvPr id="23114" name="Line 203"/>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15" name="Line 204"/>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16" name="Line 205"/>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17" name="Line 206"/>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18" name="Line 207"/>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19" name="Line 208"/>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20" name="Line 209"/>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21" name="Line 210"/>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3122" name="Group 211"/>
            <p:cNvGrpSpPr/>
            <p:nvPr/>
          </p:nvGrpSpPr>
          <p:grpSpPr bwMode="auto">
            <a:xfrm flipV="1">
              <a:off x="2864" y="5471"/>
              <a:ext cx="160" cy="50"/>
              <a:chOff x="2960" y="5465"/>
              <a:chExt cx="160" cy="50"/>
            </a:xfrm>
          </p:grpSpPr>
          <p:sp>
            <p:nvSpPr>
              <p:cNvPr id="23123" name="Line 212"/>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24" name="Line 213"/>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25" name="Line 214"/>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26" name="Line 215"/>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582" name="Group 216"/>
          <p:cNvGrpSpPr/>
          <p:nvPr/>
        </p:nvGrpSpPr>
        <p:grpSpPr bwMode="auto">
          <a:xfrm>
            <a:off x="9056688" y="3017838"/>
            <a:ext cx="374650" cy="196850"/>
            <a:chOff x="2859" y="5353"/>
            <a:chExt cx="177" cy="185"/>
          </a:xfrm>
        </p:grpSpPr>
        <p:sp>
          <p:nvSpPr>
            <p:cNvPr id="23101" name="Line 217"/>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02" name="Line 218"/>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03" name="Line 219"/>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04" name="Line 220"/>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05" name="Line 221"/>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06" name="Line 222"/>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07" name="Line 223"/>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08" name="Line 224"/>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3109" name="Group 225"/>
            <p:cNvGrpSpPr/>
            <p:nvPr/>
          </p:nvGrpSpPr>
          <p:grpSpPr bwMode="auto">
            <a:xfrm flipV="1">
              <a:off x="2864" y="5471"/>
              <a:ext cx="160" cy="50"/>
              <a:chOff x="2960" y="5465"/>
              <a:chExt cx="160" cy="50"/>
            </a:xfrm>
          </p:grpSpPr>
          <p:sp>
            <p:nvSpPr>
              <p:cNvPr id="23110" name="Line 226"/>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11" name="Line 227"/>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12" name="Line 228"/>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13" name="Line 229"/>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583" name="Group 230"/>
          <p:cNvGrpSpPr/>
          <p:nvPr/>
        </p:nvGrpSpPr>
        <p:grpSpPr bwMode="auto">
          <a:xfrm>
            <a:off x="9120188" y="2722563"/>
            <a:ext cx="374650" cy="196850"/>
            <a:chOff x="2859" y="5353"/>
            <a:chExt cx="177" cy="185"/>
          </a:xfrm>
        </p:grpSpPr>
        <p:sp>
          <p:nvSpPr>
            <p:cNvPr id="23088" name="Line 231"/>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89" name="Line 232"/>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90" name="Line 233"/>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91" name="Line 234"/>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92" name="Line 235"/>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93" name="Line 236"/>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94" name="Line 237"/>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95" name="Line 238"/>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3096" name="Group 239"/>
            <p:cNvGrpSpPr/>
            <p:nvPr/>
          </p:nvGrpSpPr>
          <p:grpSpPr bwMode="auto">
            <a:xfrm flipV="1">
              <a:off x="2864" y="5471"/>
              <a:ext cx="160" cy="50"/>
              <a:chOff x="2960" y="5465"/>
              <a:chExt cx="160" cy="50"/>
            </a:xfrm>
          </p:grpSpPr>
          <p:sp>
            <p:nvSpPr>
              <p:cNvPr id="23097" name="Line 240"/>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98" name="Line 241"/>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99" name="Line 242"/>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100" name="Line 243"/>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584" name="Group 244"/>
          <p:cNvGrpSpPr/>
          <p:nvPr/>
        </p:nvGrpSpPr>
        <p:grpSpPr bwMode="auto">
          <a:xfrm>
            <a:off x="8459788" y="2700338"/>
            <a:ext cx="374650" cy="196850"/>
            <a:chOff x="2859" y="5353"/>
            <a:chExt cx="177" cy="185"/>
          </a:xfrm>
        </p:grpSpPr>
        <p:sp>
          <p:nvSpPr>
            <p:cNvPr id="23075" name="Line 245"/>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76" name="Line 246"/>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77" name="Line 247"/>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78" name="Line 248"/>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79" name="Line 249"/>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80" name="Line 250"/>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81" name="Line 251"/>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82" name="Line 252"/>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3083" name="Group 253"/>
            <p:cNvGrpSpPr/>
            <p:nvPr/>
          </p:nvGrpSpPr>
          <p:grpSpPr bwMode="auto">
            <a:xfrm flipV="1">
              <a:off x="2864" y="5471"/>
              <a:ext cx="160" cy="50"/>
              <a:chOff x="2960" y="5465"/>
              <a:chExt cx="160" cy="50"/>
            </a:xfrm>
          </p:grpSpPr>
          <p:sp>
            <p:nvSpPr>
              <p:cNvPr id="23084" name="Line 254"/>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85" name="Line 255"/>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86" name="Line 256"/>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87" name="Line 257"/>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585" name="Group 258"/>
          <p:cNvGrpSpPr/>
          <p:nvPr/>
        </p:nvGrpSpPr>
        <p:grpSpPr bwMode="auto">
          <a:xfrm>
            <a:off x="6999288" y="2205038"/>
            <a:ext cx="374650" cy="196850"/>
            <a:chOff x="2859" y="5353"/>
            <a:chExt cx="177" cy="185"/>
          </a:xfrm>
        </p:grpSpPr>
        <p:sp>
          <p:nvSpPr>
            <p:cNvPr id="23062" name="Line 259"/>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63" name="Line 260"/>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64" name="Line 261"/>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65" name="Line 262"/>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66" name="Line 263"/>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67" name="Line 264"/>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68" name="Line 265"/>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69" name="Line 266"/>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3070" name="Group 267"/>
            <p:cNvGrpSpPr/>
            <p:nvPr/>
          </p:nvGrpSpPr>
          <p:grpSpPr bwMode="auto">
            <a:xfrm flipV="1">
              <a:off x="2864" y="5471"/>
              <a:ext cx="160" cy="50"/>
              <a:chOff x="2960" y="5465"/>
              <a:chExt cx="160" cy="50"/>
            </a:xfrm>
          </p:grpSpPr>
          <p:sp>
            <p:nvSpPr>
              <p:cNvPr id="23071" name="Line 268"/>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72" name="Line 269"/>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73" name="Line 270"/>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74" name="Line 271"/>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586" name="Group 272"/>
          <p:cNvGrpSpPr/>
          <p:nvPr/>
        </p:nvGrpSpPr>
        <p:grpSpPr bwMode="auto">
          <a:xfrm>
            <a:off x="5830888" y="2268538"/>
            <a:ext cx="374650" cy="196850"/>
            <a:chOff x="2859" y="5353"/>
            <a:chExt cx="177" cy="185"/>
          </a:xfrm>
        </p:grpSpPr>
        <p:sp>
          <p:nvSpPr>
            <p:cNvPr id="23049" name="Line 273"/>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50" name="Line 274"/>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51" name="Line 275"/>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52" name="Line 276"/>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53" name="Line 277"/>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54" name="Line 278"/>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55" name="Line 279"/>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56" name="Line 280"/>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3057" name="Group 281"/>
            <p:cNvGrpSpPr/>
            <p:nvPr/>
          </p:nvGrpSpPr>
          <p:grpSpPr bwMode="auto">
            <a:xfrm flipV="1">
              <a:off x="2864" y="5471"/>
              <a:ext cx="160" cy="50"/>
              <a:chOff x="2960" y="5465"/>
              <a:chExt cx="160" cy="50"/>
            </a:xfrm>
          </p:grpSpPr>
          <p:sp>
            <p:nvSpPr>
              <p:cNvPr id="23058" name="Line 282"/>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59" name="Line 283"/>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60" name="Line 284"/>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61" name="Line 285"/>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587" name="Group 286"/>
          <p:cNvGrpSpPr/>
          <p:nvPr/>
        </p:nvGrpSpPr>
        <p:grpSpPr bwMode="auto">
          <a:xfrm>
            <a:off x="5646738" y="2792413"/>
            <a:ext cx="374650" cy="196850"/>
            <a:chOff x="2859" y="5353"/>
            <a:chExt cx="177" cy="185"/>
          </a:xfrm>
        </p:grpSpPr>
        <p:sp>
          <p:nvSpPr>
            <p:cNvPr id="23036" name="Line 287"/>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37" name="Line 288"/>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38" name="Line 289"/>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39" name="Line 290"/>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40" name="Line 291"/>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41" name="Line 292"/>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42" name="Line 293"/>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43" name="Line 294"/>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3044" name="Group 295"/>
            <p:cNvGrpSpPr/>
            <p:nvPr/>
          </p:nvGrpSpPr>
          <p:grpSpPr bwMode="auto">
            <a:xfrm flipV="1">
              <a:off x="2864" y="5471"/>
              <a:ext cx="160" cy="50"/>
              <a:chOff x="2960" y="5465"/>
              <a:chExt cx="160" cy="50"/>
            </a:xfrm>
          </p:grpSpPr>
          <p:sp>
            <p:nvSpPr>
              <p:cNvPr id="23045" name="Line 296"/>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46" name="Line 297"/>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47" name="Line 298"/>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48" name="Line 299"/>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588" name="Group 300"/>
          <p:cNvGrpSpPr/>
          <p:nvPr/>
        </p:nvGrpSpPr>
        <p:grpSpPr bwMode="auto">
          <a:xfrm>
            <a:off x="6300788" y="1824038"/>
            <a:ext cx="374650" cy="196850"/>
            <a:chOff x="2859" y="5353"/>
            <a:chExt cx="177" cy="185"/>
          </a:xfrm>
        </p:grpSpPr>
        <p:sp>
          <p:nvSpPr>
            <p:cNvPr id="23023" name="Line 301"/>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24" name="Line 302"/>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25" name="Line 303"/>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26" name="Line 304"/>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27" name="Line 305"/>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28" name="Line 306"/>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29" name="Line 307"/>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30" name="Line 308"/>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3031" name="Group 309"/>
            <p:cNvGrpSpPr/>
            <p:nvPr/>
          </p:nvGrpSpPr>
          <p:grpSpPr bwMode="auto">
            <a:xfrm flipV="1">
              <a:off x="2864" y="5471"/>
              <a:ext cx="160" cy="50"/>
              <a:chOff x="2960" y="5465"/>
              <a:chExt cx="160" cy="50"/>
            </a:xfrm>
          </p:grpSpPr>
          <p:sp>
            <p:nvSpPr>
              <p:cNvPr id="23032" name="Line 310"/>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33" name="Line 311"/>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34" name="Line 312"/>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35" name="Line 313"/>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589" name="Group 314"/>
          <p:cNvGrpSpPr/>
          <p:nvPr/>
        </p:nvGrpSpPr>
        <p:grpSpPr bwMode="auto">
          <a:xfrm>
            <a:off x="6935788" y="1354138"/>
            <a:ext cx="374650" cy="196850"/>
            <a:chOff x="2859" y="5353"/>
            <a:chExt cx="177" cy="185"/>
          </a:xfrm>
        </p:grpSpPr>
        <p:sp>
          <p:nvSpPr>
            <p:cNvPr id="23010" name="Line 315"/>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11" name="Line 316"/>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12" name="Line 317"/>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13" name="Line 318"/>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14" name="Line 319"/>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15" name="Line 320"/>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16" name="Line 321"/>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17" name="Line 322"/>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3018" name="Group 323"/>
            <p:cNvGrpSpPr/>
            <p:nvPr/>
          </p:nvGrpSpPr>
          <p:grpSpPr bwMode="auto">
            <a:xfrm flipV="1">
              <a:off x="2864" y="5471"/>
              <a:ext cx="160" cy="50"/>
              <a:chOff x="2960" y="5465"/>
              <a:chExt cx="160" cy="50"/>
            </a:xfrm>
          </p:grpSpPr>
          <p:sp>
            <p:nvSpPr>
              <p:cNvPr id="23019" name="Line 324"/>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20" name="Line 325"/>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21" name="Line 326"/>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22" name="Line 327"/>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590" name="Group 328"/>
          <p:cNvGrpSpPr/>
          <p:nvPr/>
        </p:nvGrpSpPr>
        <p:grpSpPr bwMode="auto">
          <a:xfrm>
            <a:off x="8332788" y="1912938"/>
            <a:ext cx="374650" cy="196850"/>
            <a:chOff x="2859" y="5353"/>
            <a:chExt cx="177" cy="185"/>
          </a:xfrm>
        </p:grpSpPr>
        <p:sp>
          <p:nvSpPr>
            <p:cNvPr id="22997" name="Line 329"/>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98" name="Line 330"/>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99" name="Line 331"/>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00" name="Line 332"/>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01" name="Line 333"/>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02" name="Line 334"/>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03" name="Line 335"/>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04" name="Line 336"/>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3005" name="Group 337"/>
            <p:cNvGrpSpPr/>
            <p:nvPr/>
          </p:nvGrpSpPr>
          <p:grpSpPr bwMode="auto">
            <a:xfrm flipV="1">
              <a:off x="2864" y="5471"/>
              <a:ext cx="160" cy="50"/>
              <a:chOff x="2960" y="5465"/>
              <a:chExt cx="160" cy="50"/>
            </a:xfrm>
          </p:grpSpPr>
          <p:sp>
            <p:nvSpPr>
              <p:cNvPr id="23006" name="Line 338"/>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07" name="Line 339"/>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08" name="Line 340"/>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3009" name="Line 341"/>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591" name="Group 342"/>
          <p:cNvGrpSpPr/>
          <p:nvPr/>
        </p:nvGrpSpPr>
        <p:grpSpPr bwMode="auto">
          <a:xfrm>
            <a:off x="8662988" y="1792288"/>
            <a:ext cx="374650" cy="196850"/>
            <a:chOff x="2859" y="5353"/>
            <a:chExt cx="177" cy="185"/>
          </a:xfrm>
        </p:grpSpPr>
        <p:sp>
          <p:nvSpPr>
            <p:cNvPr id="22984" name="Line 343"/>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85" name="Line 344"/>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86" name="Line 345"/>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87" name="Line 346"/>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88" name="Line 347"/>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89" name="Line 348"/>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90" name="Line 349"/>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91" name="Line 350"/>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2992" name="Group 351"/>
            <p:cNvGrpSpPr/>
            <p:nvPr/>
          </p:nvGrpSpPr>
          <p:grpSpPr bwMode="auto">
            <a:xfrm flipV="1">
              <a:off x="2864" y="5471"/>
              <a:ext cx="160" cy="50"/>
              <a:chOff x="2960" y="5465"/>
              <a:chExt cx="160" cy="50"/>
            </a:xfrm>
          </p:grpSpPr>
          <p:sp>
            <p:nvSpPr>
              <p:cNvPr id="22993" name="Line 352"/>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94" name="Line 353"/>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95" name="Line 354"/>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96" name="Line 355"/>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592" name="Group 356"/>
          <p:cNvGrpSpPr/>
          <p:nvPr/>
        </p:nvGrpSpPr>
        <p:grpSpPr bwMode="auto">
          <a:xfrm>
            <a:off x="8256588" y="1506538"/>
            <a:ext cx="374650" cy="196850"/>
            <a:chOff x="2859" y="5353"/>
            <a:chExt cx="177" cy="185"/>
          </a:xfrm>
        </p:grpSpPr>
        <p:sp>
          <p:nvSpPr>
            <p:cNvPr id="22971" name="Line 357"/>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72" name="Line 358"/>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73" name="Line 359"/>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74" name="Line 360"/>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75" name="Line 361"/>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76" name="Line 362"/>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77" name="Line 363"/>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78" name="Line 364"/>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2979" name="Group 365"/>
            <p:cNvGrpSpPr/>
            <p:nvPr/>
          </p:nvGrpSpPr>
          <p:grpSpPr bwMode="auto">
            <a:xfrm flipV="1">
              <a:off x="2864" y="5471"/>
              <a:ext cx="160" cy="50"/>
              <a:chOff x="2960" y="5465"/>
              <a:chExt cx="160" cy="50"/>
            </a:xfrm>
          </p:grpSpPr>
          <p:sp>
            <p:nvSpPr>
              <p:cNvPr id="22980" name="Line 366"/>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81" name="Line 367"/>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82" name="Line 368"/>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83" name="Line 369"/>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593" name="Group 370"/>
          <p:cNvGrpSpPr/>
          <p:nvPr/>
        </p:nvGrpSpPr>
        <p:grpSpPr bwMode="auto">
          <a:xfrm>
            <a:off x="7748588" y="1284288"/>
            <a:ext cx="374650" cy="196850"/>
            <a:chOff x="2859" y="5353"/>
            <a:chExt cx="177" cy="185"/>
          </a:xfrm>
        </p:grpSpPr>
        <p:sp>
          <p:nvSpPr>
            <p:cNvPr id="22958" name="Line 371"/>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59" name="Line 372"/>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60" name="Line 373"/>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61" name="Line 374"/>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62" name="Line 375"/>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63" name="Line 376"/>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64" name="Line 377"/>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65" name="Line 378"/>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2966" name="Group 379"/>
            <p:cNvGrpSpPr/>
            <p:nvPr/>
          </p:nvGrpSpPr>
          <p:grpSpPr bwMode="auto">
            <a:xfrm flipV="1">
              <a:off x="2864" y="5471"/>
              <a:ext cx="160" cy="50"/>
              <a:chOff x="2960" y="5465"/>
              <a:chExt cx="160" cy="50"/>
            </a:xfrm>
          </p:grpSpPr>
          <p:sp>
            <p:nvSpPr>
              <p:cNvPr id="22967" name="Line 380"/>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68" name="Line 381"/>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69" name="Line 382"/>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70" name="Line 383"/>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594" name="Group 384"/>
          <p:cNvGrpSpPr/>
          <p:nvPr/>
        </p:nvGrpSpPr>
        <p:grpSpPr bwMode="auto">
          <a:xfrm>
            <a:off x="6535738" y="1011238"/>
            <a:ext cx="374650" cy="196850"/>
            <a:chOff x="2859" y="5353"/>
            <a:chExt cx="177" cy="185"/>
          </a:xfrm>
        </p:grpSpPr>
        <p:sp>
          <p:nvSpPr>
            <p:cNvPr id="22945" name="Line 385"/>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46" name="Line 386"/>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47" name="Line 387"/>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48" name="Line 388"/>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49" name="Line 389"/>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50" name="Line 390"/>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51" name="Line 391"/>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52" name="Line 392"/>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2953" name="Group 393"/>
            <p:cNvGrpSpPr/>
            <p:nvPr/>
          </p:nvGrpSpPr>
          <p:grpSpPr bwMode="auto">
            <a:xfrm flipV="1">
              <a:off x="2864" y="5471"/>
              <a:ext cx="160" cy="50"/>
              <a:chOff x="2960" y="5465"/>
              <a:chExt cx="160" cy="50"/>
            </a:xfrm>
          </p:grpSpPr>
          <p:sp>
            <p:nvSpPr>
              <p:cNvPr id="22954" name="Line 394"/>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55" name="Line 395"/>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56" name="Line 396"/>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57" name="Line 397"/>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595" name="Group 398"/>
          <p:cNvGrpSpPr/>
          <p:nvPr/>
        </p:nvGrpSpPr>
        <p:grpSpPr bwMode="auto">
          <a:xfrm>
            <a:off x="5727700" y="969963"/>
            <a:ext cx="374650" cy="196850"/>
            <a:chOff x="2859" y="5353"/>
            <a:chExt cx="177" cy="185"/>
          </a:xfrm>
        </p:grpSpPr>
        <p:sp>
          <p:nvSpPr>
            <p:cNvPr id="22932" name="Line 399"/>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33" name="Line 400"/>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34" name="Line 401"/>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35" name="Line 402"/>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36" name="Line 403"/>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37" name="Line 404"/>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38" name="Line 405"/>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39" name="Line 406"/>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2940" name="Group 407"/>
            <p:cNvGrpSpPr/>
            <p:nvPr/>
          </p:nvGrpSpPr>
          <p:grpSpPr bwMode="auto">
            <a:xfrm flipV="1">
              <a:off x="2864" y="5471"/>
              <a:ext cx="160" cy="50"/>
              <a:chOff x="2960" y="5465"/>
              <a:chExt cx="160" cy="50"/>
            </a:xfrm>
          </p:grpSpPr>
          <p:sp>
            <p:nvSpPr>
              <p:cNvPr id="22941" name="Line 408"/>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42" name="Line 409"/>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43" name="Line 410"/>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44" name="Line 411"/>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596" name="Group 412"/>
          <p:cNvGrpSpPr/>
          <p:nvPr/>
        </p:nvGrpSpPr>
        <p:grpSpPr bwMode="auto">
          <a:xfrm>
            <a:off x="4989513" y="1030288"/>
            <a:ext cx="374650" cy="196850"/>
            <a:chOff x="2859" y="5353"/>
            <a:chExt cx="177" cy="185"/>
          </a:xfrm>
        </p:grpSpPr>
        <p:sp>
          <p:nvSpPr>
            <p:cNvPr id="22919" name="Line 413"/>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20" name="Line 414"/>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21" name="Line 415"/>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22" name="Line 416"/>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23" name="Line 417"/>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24" name="Line 418"/>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25" name="Line 419"/>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26" name="Line 420"/>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2927" name="Group 421"/>
            <p:cNvGrpSpPr/>
            <p:nvPr/>
          </p:nvGrpSpPr>
          <p:grpSpPr bwMode="auto">
            <a:xfrm flipV="1">
              <a:off x="2864" y="5471"/>
              <a:ext cx="160" cy="50"/>
              <a:chOff x="2960" y="5465"/>
              <a:chExt cx="160" cy="50"/>
            </a:xfrm>
          </p:grpSpPr>
          <p:sp>
            <p:nvSpPr>
              <p:cNvPr id="22928" name="Line 422"/>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29" name="Line 423"/>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30" name="Line 424"/>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31" name="Line 425"/>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597" name="Group 426"/>
          <p:cNvGrpSpPr/>
          <p:nvPr/>
        </p:nvGrpSpPr>
        <p:grpSpPr bwMode="auto">
          <a:xfrm>
            <a:off x="5094288" y="1163638"/>
            <a:ext cx="374650" cy="196850"/>
            <a:chOff x="2859" y="5353"/>
            <a:chExt cx="177" cy="185"/>
          </a:xfrm>
        </p:grpSpPr>
        <p:sp>
          <p:nvSpPr>
            <p:cNvPr id="22906" name="Line 427"/>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07" name="Line 428"/>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08" name="Line 429"/>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09" name="Line 430"/>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10" name="Line 431"/>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11" name="Line 432"/>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12" name="Line 433"/>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13" name="Line 434"/>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2914" name="Group 435"/>
            <p:cNvGrpSpPr/>
            <p:nvPr/>
          </p:nvGrpSpPr>
          <p:grpSpPr bwMode="auto">
            <a:xfrm flipV="1">
              <a:off x="2864" y="5471"/>
              <a:ext cx="160" cy="50"/>
              <a:chOff x="2960" y="5465"/>
              <a:chExt cx="160" cy="50"/>
            </a:xfrm>
          </p:grpSpPr>
          <p:sp>
            <p:nvSpPr>
              <p:cNvPr id="22915" name="Line 436"/>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16" name="Line 437"/>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17" name="Line 438"/>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18" name="Line 439"/>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598" name="Group 440"/>
          <p:cNvGrpSpPr/>
          <p:nvPr/>
        </p:nvGrpSpPr>
        <p:grpSpPr bwMode="auto">
          <a:xfrm>
            <a:off x="5918200" y="1255713"/>
            <a:ext cx="374650" cy="196850"/>
            <a:chOff x="2859" y="5353"/>
            <a:chExt cx="177" cy="185"/>
          </a:xfrm>
        </p:grpSpPr>
        <p:sp>
          <p:nvSpPr>
            <p:cNvPr id="22893" name="Line 441"/>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94" name="Line 442"/>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95" name="Line 443"/>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96" name="Line 444"/>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97" name="Line 445"/>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98" name="Line 446"/>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99" name="Line 447"/>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00" name="Line 448"/>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2901" name="Group 449"/>
            <p:cNvGrpSpPr/>
            <p:nvPr/>
          </p:nvGrpSpPr>
          <p:grpSpPr bwMode="auto">
            <a:xfrm flipV="1">
              <a:off x="2864" y="5471"/>
              <a:ext cx="160" cy="50"/>
              <a:chOff x="2960" y="5465"/>
              <a:chExt cx="160" cy="50"/>
            </a:xfrm>
          </p:grpSpPr>
          <p:sp>
            <p:nvSpPr>
              <p:cNvPr id="22902" name="Line 450"/>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03" name="Line 451"/>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04" name="Line 452"/>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905" name="Line 453"/>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599" name="Group 454"/>
          <p:cNvGrpSpPr/>
          <p:nvPr/>
        </p:nvGrpSpPr>
        <p:grpSpPr bwMode="auto">
          <a:xfrm>
            <a:off x="3957638" y="1258888"/>
            <a:ext cx="374650" cy="196850"/>
            <a:chOff x="2859" y="5353"/>
            <a:chExt cx="177" cy="185"/>
          </a:xfrm>
        </p:grpSpPr>
        <p:sp>
          <p:nvSpPr>
            <p:cNvPr id="22880" name="Line 455"/>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81" name="Line 456"/>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82" name="Line 457"/>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83" name="Line 458"/>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84" name="Line 459"/>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85" name="Line 460"/>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86" name="Line 461"/>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87" name="Line 462"/>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2888" name="Group 463"/>
            <p:cNvGrpSpPr/>
            <p:nvPr/>
          </p:nvGrpSpPr>
          <p:grpSpPr bwMode="auto">
            <a:xfrm flipV="1">
              <a:off x="2864" y="5471"/>
              <a:ext cx="160" cy="50"/>
              <a:chOff x="2960" y="5465"/>
              <a:chExt cx="160" cy="50"/>
            </a:xfrm>
          </p:grpSpPr>
          <p:sp>
            <p:nvSpPr>
              <p:cNvPr id="22889" name="Line 464"/>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90" name="Line 465"/>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91" name="Line 466"/>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92" name="Line 467"/>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600" name="Group 468"/>
          <p:cNvGrpSpPr/>
          <p:nvPr/>
        </p:nvGrpSpPr>
        <p:grpSpPr bwMode="auto">
          <a:xfrm>
            <a:off x="3633788" y="1392238"/>
            <a:ext cx="374650" cy="196850"/>
            <a:chOff x="2859" y="5353"/>
            <a:chExt cx="177" cy="185"/>
          </a:xfrm>
        </p:grpSpPr>
        <p:sp>
          <p:nvSpPr>
            <p:cNvPr id="22867" name="Line 469"/>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68" name="Line 470"/>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69" name="Line 471"/>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70" name="Line 472"/>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71" name="Line 473"/>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72" name="Line 474"/>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73" name="Line 475"/>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74" name="Line 476"/>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2875" name="Group 477"/>
            <p:cNvGrpSpPr/>
            <p:nvPr/>
          </p:nvGrpSpPr>
          <p:grpSpPr bwMode="auto">
            <a:xfrm flipV="1">
              <a:off x="2864" y="5471"/>
              <a:ext cx="160" cy="50"/>
              <a:chOff x="2960" y="5465"/>
              <a:chExt cx="160" cy="50"/>
            </a:xfrm>
          </p:grpSpPr>
          <p:sp>
            <p:nvSpPr>
              <p:cNvPr id="22876" name="Line 478"/>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77" name="Line 479"/>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78" name="Line 480"/>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79" name="Line 481"/>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601" name="Group 482"/>
          <p:cNvGrpSpPr/>
          <p:nvPr/>
        </p:nvGrpSpPr>
        <p:grpSpPr bwMode="auto">
          <a:xfrm>
            <a:off x="4300538" y="1709738"/>
            <a:ext cx="374650" cy="196850"/>
            <a:chOff x="2859" y="5353"/>
            <a:chExt cx="177" cy="185"/>
          </a:xfrm>
        </p:grpSpPr>
        <p:sp>
          <p:nvSpPr>
            <p:cNvPr id="22854" name="Line 483"/>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55" name="Line 484"/>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56" name="Line 485"/>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57" name="Line 486"/>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58" name="Line 487"/>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59" name="Line 488"/>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60" name="Line 489"/>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61" name="Line 490"/>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2862" name="Group 491"/>
            <p:cNvGrpSpPr/>
            <p:nvPr/>
          </p:nvGrpSpPr>
          <p:grpSpPr bwMode="auto">
            <a:xfrm flipV="1">
              <a:off x="2864" y="5471"/>
              <a:ext cx="160" cy="50"/>
              <a:chOff x="2960" y="5465"/>
              <a:chExt cx="160" cy="50"/>
            </a:xfrm>
          </p:grpSpPr>
          <p:sp>
            <p:nvSpPr>
              <p:cNvPr id="22863" name="Line 492"/>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64" name="Line 493"/>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65" name="Line 494"/>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66" name="Line 495"/>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602" name="Group 496"/>
          <p:cNvGrpSpPr/>
          <p:nvPr/>
        </p:nvGrpSpPr>
        <p:grpSpPr bwMode="auto">
          <a:xfrm>
            <a:off x="3817938" y="2027238"/>
            <a:ext cx="374650" cy="196850"/>
            <a:chOff x="2859" y="5353"/>
            <a:chExt cx="177" cy="185"/>
          </a:xfrm>
        </p:grpSpPr>
        <p:sp>
          <p:nvSpPr>
            <p:cNvPr id="22841" name="Line 497"/>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42" name="Line 498"/>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43" name="Line 499"/>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44" name="Line 500"/>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45" name="Line 501"/>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46" name="Line 502"/>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47" name="Line 503"/>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48" name="Line 504"/>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2849" name="Group 505"/>
            <p:cNvGrpSpPr/>
            <p:nvPr/>
          </p:nvGrpSpPr>
          <p:grpSpPr bwMode="auto">
            <a:xfrm flipV="1">
              <a:off x="2864" y="5471"/>
              <a:ext cx="160" cy="50"/>
              <a:chOff x="2960" y="5465"/>
              <a:chExt cx="160" cy="50"/>
            </a:xfrm>
          </p:grpSpPr>
          <p:sp>
            <p:nvSpPr>
              <p:cNvPr id="22850" name="Line 506"/>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51" name="Line 507"/>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52" name="Line 508"/>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53" name="Line 509"/>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603" name="Group 510"/>
          <p:cNvGrpSpPr/>
          <p:nvPr/>
        </p:nvGrpSpPr>
        <p:grpSpPr bwMode="auto">
          <a:xfrm>
            <a:off x="3411538" y="1785938"/>
            <a:ext cx="374650" cy="196850"/>
            <a:chOff x="2859" y="5353"/>
            <a:chExt cx="177" cy="185"/>
          </a:xfrm>
        </p:grpSpPr>
        <p:sp>
          <p:nvSpPr>
            <p:cNvPr id="22828" name="Line 511"/>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29" name="Line 512"/>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30" name="Line 513"/>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31" name="Line 514"/>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32" name="Line 515"/>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33" name="Line 516"/>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34" name="Line 517"/>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35" name="Line 518"/>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2836" name="Group 519"/>
            <p:cNvGrpSpPr/>
            <p:nvPr/>
          </p:nvGrpSpPr>
          <p:grpSpPr bwMode="auto">
            <a:xfrm flipV="1">
              <a:off x="2864" y="5471"/>
              <a:ext cx="160" cy="50"/>
              <a:chOff x="2960" y="5465"/>
              <a:chExt cx="160" cy="50"/>
            </a:xfrm>
          </p:grpSpPr>
          <p:sp>
            <p:nvSpPr>
              <p:cNvPr id="22837" name="Line 520"/>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38" name="Line 521"/>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39" name="Line 522"/>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40" name="Line 523"/>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604" name="Group 524"/>
          <p:cNvGrpSpPr/>
          <p:nvPr/>
        </p:nvGrpSpPr>
        <p:grpSpPr bwMode="auto">
          <a:xfrm>
            <a:off x="3335338" y="1547813"/>
            <a:ext cx="374650" cy="196850"/>
            <a:chOff x="2859" y="5353"/>
            <a:chExt cx="177" cy="185"/>
          </a:xfrm>
        </p:grpSpPr>
        <p:sp>
          <p:nvSpPr>
            <p:cNvPr id="22815" name="Line 525"/>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16" name="Line 526"/>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17" name="Line 527"/>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18" name="Line 528"/>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19" name="Line 529"/>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20" name="Line 530"/>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21" name="Line 531"/>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22" name="Line 532"/>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2823" name="Group 533"/>
            <p:cNvGrpSpPr/>
            <p:nvPr/>
          </p:nvGrpSpPr>
          <p:grpSpPr bwMode="auto">
            <a:xfrm flipV="1">
              <a:off x="2864" y="5471"/>
              <a:ext cx="160" cy="50"/>
              <a:chOff x="2960" y="5465"/>
              <a:chExt cx="160" cy="50"/>
            </a:xfrm>
          </p:grpSpPr>
          <p:sp>
            <p:nvSpPr>
              <p:cNvPr id="22824" name="Line 534"/>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25" name="Line 535"/>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26" name="Line 536"/>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27" name="Line 537"/>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605" name="Group 538"/>
          <p:cNvGrpSpPr/>
          <p:nvPr/>
        </p:nvGrpSpPr>
        <p:grpSpPr bwMode="auto">
          <a:xfrm>
            <a:off x="3100388" y="2068513"/>
            <a:ext cx="374650" cy="196850"/>
            <a:chOff x="2859" y="5353"/>
            <a:chExt cx="177" cy="185"/>
          </a:xfrm>
        </p:grpSpPr>
        <p:sp>
          <p:nvSpPr>
            <p:cNvPr id="22802" name="Line 539"/>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03" name="Line 540"/>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04" name="Line 541"/>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05" name="Line 542"/>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06" name="Line 543"/>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07" name="Line 544"/>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08" name="Line 545"/>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09" name="Line 546"/>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2810" name="Group 547"/>
            <p:cNvGrpSpPr/>
            <p:nvPr/>
          </p:nvGrpSpPr>
          <p:grpSpPr bwMode="auto">
            <a:xfrm flipV="1">
              <a:off x="2864" y="5471"/>
              <a:ext cx="160" cy="50"/>
              <a:chOff x="2960" y="5465"/>
              <a:chExt cx="160" cy="50"/>
            </a:xfrm>
          </p:grpSpPr>
          <p:sp>
            <p:nvSpPr>
              <p:cNvPr id="22811" name="Line 548"/>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12" name="Line 549"/>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13" name="Line 550"/>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14" name="Line 551"/>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606" name="Group 552"/>
          <p:cNvGrpSpPr/>
          <p:nvPr/>
        </p:nvGrpSpPr>
        <p:grpSpPr bwMode="auto">
          <a:xfrm>
            <a:off x="3805238" y="2589213"/>
            <a:ext cx="374650" cy="196850"/>
            <a:chOff x="2859" y="5353"/>
            <a:chExt cx="177" cy="185"/>
          </a:xfrm>
        </p:grpSpPr>
        <p:sp>
          <p:nvSpPr>
            <p:cNvPr id="22789" name="Line 553"/>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90" name="Line 554"/>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91" name="Line 555"/>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92" name="Line 556"/>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93" name="Line 557"/>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94" name="Line 558"/>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95" name="Line 559"/>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96" name="Line 560"/>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2797" name="Group 561"/>
            <p:cNvGrpSpPr/>
            <p:nvPr/>
          </p:nvGrpSpPr>
          <p:grpSpPr bwMode="auto">
            <a:xfrm flipV="1">
              <a:off x="2864" y="5471"/>
              <a:ext cx="160" cy="50"/>
              <a:chOff x="2960" y="5465"/>
              <a:chExt cx="160" cy="50"/>
            </a:xfrm>
          </p:grpSpPr>
          <p:sp>
            <p:nvSpPr>
              <p:cNvPr id="22798" name="Line 562"/>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99" name="Line 563"/>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00" name="Line 564"/>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801" name="Line 565"/>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607" name="Group 566"/>
          <p:cNvGrpSpPr/>
          <p:nvPr/>
        </p:nvGrpSpPr>
        <p:grpSpPr bwMode="auto">
          <a:xfrm>
            <a:off x="2947988" y="2405063"/>
            <a:ext cx="374650" cy="196850"/>
            <a:chOff x="2859" y="5353"/>
            <a:chExt cx="177" cy="185"/>
          </a:xfrm>
        </p:grpSpPr>
        <p:sp>
          <p:nvSpPr>
            <p:cNvPr id="22776" name="Line 567"/>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77" name="Line 568"/>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78" name="Line 569"/>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79" name="Line 570"/>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80" name="Line 571"/>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81" name="Line 572"/>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82" name="Line 573"/>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83" name="Line 574"/>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2784" name="Group 575"/>
            <p:cNvGrpSpPr/>
            <p:nvPr/>
          </p:nvGrpSpPr>
          <p:grpSpPr bwMode="auto">
            <a:xfrm flipV="1">
              <a:off x="2864" y="5471"/>
              <a:ext cx="160" cy="50"/>
              <a:chOff x="2960" y="5465"/>
              <a:chExt cx="160" cy="50"/>
            </a:xfrm>
          </p:grpSpPr>
          <p:sp>
            <p:nvSpPr>
              <p:cNvPr id="22785" name="Line 576"/>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86" name="Line 577"/>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87" name="Line 578"/>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88" name="Line 579"/>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608" name="Group 580"/>
          <p:cNvGrpSpPr/>
          <p:nvPr/>
        </p:nvGrpSpPr>
        <p:grpSpPr bwMode="auto">
          <a:xfrm>
            <a:off x="2554288" y="2644776"/>
            <a:ext cx="374650" cy="195263"/>
            <a:chOff x="2859" y="5353"/>
            <a:chExt cx="177" cy="185"/>
          </a:xfrm>
        </p:grpSpPr>
        <p:sp>
          <p:nvSpPr>
            <p:cNvPr id="22763" name="Line 581"/>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64" name="Line 582"/>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65" name="Line 583"/>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66" name="Line 584"/>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67" name="Line 585"/>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68" name="Line 586"/>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69" name="Line 587"/>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70" name="Line 588"/>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2771" name="Group 589"/>
            <p:cNvGrpSpPr/>
            <p:nvPr/>
          </p:nvGrpSpPr>
          <p:grpSpPr bwMode="auto">
            <a:xfrm flipV="1">
              <a:off x="2864" y="5471"/>
              <a:ext cx="160" cy="50"/>
              <a:chOff x="2960" y="5465"/>
              <a:chExt cx="160" cy="50"/>
            </a:xfrm>
          </p:grpSpPr>
          <p:sp>
            <p:nvSpPr>
              <p:cNvPr id="22772" name="Line 590"/>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73" name="Line 591"/>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74" name="Line 592"/>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75" name="Line 593"/>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609" name="Group 594"/>
          <p:cNvGrpSpPr/>
          <p:nvPr/>
        </p:nvGrpSpPr>
        <p:grpSpPr bwMode="auto">
          <a:xfrm>
            <a:off x="2605088" y="2363788"/>
            <a:ext cx="374650" cy="195262"/>
            <a:chOff x="2859" y="5353"/>
            <a:chExt cx="177" cy="185"/>
          </a:xfrm>
        </p:grpSpPr>
        <p:sp>
          <p:nvSpPr>
            <p:cNvPr id="22750" name="Line 595"/>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51" name="Line 596"/>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52" name="Line 597"/>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53" name="Line 598"/>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54" name="Line 599"/>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55" name="Line 600"/>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56" name="Line 601"/>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57" name="Line 602"/>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2758" name="Group 603"/>
            <p:cNvGrpSpPr/>
            <p:nvPr/>
          </p:nvGrpSpPr>
          <p:grpSpPr bwMode="auto">
            <a:xfrm flipV="1">
              <a:off x="2864" y="5471"/>
              <a:ext cx="160" cy="50"/>
              <a:chOff x="2960" y="5465"/>
              <a:chExt cx="160" cy="50"/>
            </a:xfrm>
          </p:grpSpPr>
          <p:sp>
            <p:nvSpPr>
              <p:cNvPr id="22759" name="Line 604"/>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60" name="Line 605"/>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61" name="Line 606"/>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62" name="Line 607"/>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610" name="Group 608"/>
          <p:cNvGrpSpPr/>
          <p:nvPr/>
        </p:nvGrpSpPr>
        <p:grpSpPr bwMode="auto">
          <a:xfrm>
            <a:off x="3240088" y="2944813"/>
            <a:ext cx="374650" cy="196850"/>
            <a:chOff x="2859" y="5353"/>
            <a:chExt cx="177" cy="185"/>
          </a:xfrm>
        </p:grpSpPr>
        <p:sp>
          <p:nvSpPr>
            <p:cNvPr id="22737" name="Line 609"/>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38" name="Line 610"/>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39" name="Line 611"/>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40" name="Line 612"/>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41" name="Line 613"/>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42" name="Line 614"/>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43" name="Line 615"/>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44" name="Line 616"/>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2745" name="Group 617"/>
            <p:cNvGrpSpPr/>
            <p:nvPr/>
          </p:nvGrpSpPr>
          <p:grpSpPr bwMode="auto">
            <a:xfrm flipV="1">
              <a:off x="2864" y="5471"/>
              <a:ext cx="160" cy="50"/>
              <a:chOff x="2960" y="5465"/>
              <a:chExt cx="160" cy="50"/>
            </a:xfrm>
          </p:grpSpPr>
          <p:sp>
            <p:nvSpPr>
              <p:cNvPr id="22746" name="Line 618"/>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47" name="Line 619"/>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48" name="Line 620"/>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49" name="Line 621"/>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611" name="Group 622"/>
          <p:cNvGrpSpPr/>
          <p:nvPr/>
        </p:nvGrpSpPr>
        <p:grpSpPr bwMode="auto">
          <a:xfrm>
            <a:off x="2586038" y="2967038"/>
            <a:ext cx="374650" cy="196850"/>
            <a:chOff x="2859" y="5353"/>
            <a:chExt cx="177" cy="185"/>
          </a:xfrm>
        </p:grpSpPr>
        <p:sp>
          <p:nvSpPr>
            <p:cNvPr id="22724" name="Line 623"/>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25" name="Line 624"/>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26" name="Line 625"/>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27" name="Line 626"/>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28" name="Line 627"/>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29" name="Line 628"/>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30" name="Line 629"/>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31" name="Line 630"/>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2732" name="Group 631"/>
            <p:cNvGrpSpPr/>
            <p:nvPr/>
          </p:nvGrpSpPr>
          <p:grpSpPr bwMode="auto">
            <a:xfrm flipV="1">
              <a:off x="2864" y="5471"/>
              <a:ext cx="160" cy="50"/>
              <a:chOff x="2960" y="5465"/>
              <a:chExt cx="160" cy="50"/>
            </a:xfrm>
          </p:grpSpPr>
          <p:sp>
            <p:nvSpPr>
              <p:cNvPr id="22733" name="Line 632"/>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34" name="Line 633"/>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35" name="Line 634"/>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36" name="Line 635"/>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612" name="Group 636"/>
          <p:cNvGrpSpPr/>
          <p:nvPr/>
        </p:nvGrpSpPr>
        <p:grpSpPr bwMode="auto">
          <a:xfrm>
            <a:off x="4078288" y="3341688"/>
            <a:ext cx="374650" cy="196850"/>
            <a:chOff x="2859" y="5353"/>
            <a:chExt cx="177" cy="185"/>
          </a:xfrm>
        </p:grpSpPr>
        <p:sp>
          <p:nvSpPr>
            <p:cNvPr id="22711" name="Line 637"/>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12" name="Line 638"/>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13" name="Line 639"/>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14" name="Line 640"/>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15" name="Line 641"/>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16" name="Line 642"/>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17" name="Line 643"/>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18" name="Line 644"/>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2719" name="Group 645"/>
            <p:cNvGrpSpPr/>
            <p:nvPr/>
          </p:nvGrpSpPr>
          <p:grpSpPr bwMode="auto">
            <a:xfrm flipV="1">
              <a:off x="2864" y="5471"/>
              <a:ext cx="160" cy="50"/>
              <a:chOff x="2960" y="5465"/>
              <a:chExt cx="160" cy="50"/>
            </a:xfrm>
          </p:grpSpPr>
          <p:sp>
            <p:nvSpPr>
              <p:cNvPr id="22720" name="Line 646" hidden="1"/>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21" name="Line 647"/>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22" name="Line 648"/>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23" name="Line 649"/>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613" name="Group 650"/>
          <p:cNvGrpSpPr/>
          <p:nvPr/>
        </p:nvGrpSpPr>
        <p:grpSpPr bwMode="auto">
          <a:xfrm>
            <a:off x="4294188" y="3957638"/>
            <a:ext cx="374650" cy="196850"/>
            <a:chOff x="2859" y="5353"/>
            <a:chExt cx="177" cy="185"/>
          </a:xfrm>
        </p:grpSpPr>
        <p:sp>
          <p:nvSpPr>
            <p:cNvPr id="22698" name="Line 651"/>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99" name="Line 652"/>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00" name="Line 653"/>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01" name="Line 654"/>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02" name="Line 655"/>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03" name="Line 656"/>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04" name="Line 657"/>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05" name="Line 658"/>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2706" name="Group 659"/>
            <p:cNvGrpSpPr/>
            <p:nvPr/>
          </p:nvGrpSpPr>
          <p:grpSpPr bwMode="auto">
            <a:xfrm flipV="1">
              <a:off x="2864" y="5471"/>
              <a:ext cx="160" cy="50"/>
              <a:chOff x="2960" y="5465"/>
              <a:chExt cx="160" cy="50"/>
            </a:xfrm>
          </p:grpSpPr>
          <p:sp>
            <p:nvSpPr>
              <p:cNvPr id="22707" name="Line 660"/>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08" name="Line 661"/>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09" name="Line 662"/>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710" name="Line 663"/>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614" name="Group 664"/>
          <p:cNvGrpSpPr/>
          <p:nvPr/>
        </p:nvGrpSpPr>
        <p:grpSpPr bwMode="auto">
          <a:xfrm>
            <a:off x="3716338" y="3741738"/>
            <a:ext cx="374650" cy="196850"/>
            <a:chOff x="2859" y="5353"/>
            <a:chExt cx="177" cy="185"/>
          </a:xfrm>
        </p:grpSpPr>
        <p:sp>
          <p:nvSpPr>
            <p:cNvPr id="22685" name="Line 665"/>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86" name="Line 666"/>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87" name="Line 667"/>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88" name="Line 668"/>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89" name="Line 669"/>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90" name="Line 670"/>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91" name="Line 671"/>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92" name="Line 672"/>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2693" name="Group 673"/>
            <p:cNvGrpSpPr/>
            <p:nvPr/>
          </p:nvGrpSpPr>
          <p:grpSpPr bwMode="auto">
            <a:xfrm flipV="1">
              <a:off x="2864" y="5471"/>
              <a:ext cx="160" cy="50"/>
              <a:chOff x="2960" y="5465"/>
              <a:chExt cx="160" cy="50"/>
            </a:xfrm>
          </p:grpSpPr>
          <p:sp>
            <p:nvSpPr>
              <p:cNvPr id="22694" name="Line 674"/>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95" name="Line 675"/>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96" name="Line 676"/>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97" name="Line 677"/>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615" name="Group 678"/>
          <p:cNvGrpSpPr/>
          <p:nvPr/>
        </p:nvGrpSpPr>
        <p:grpSpPr bwMode="auto">
          <a:xfrm>
            <a:off x="3335338" y="3827463"/>
            <a:ext cx="374650" cy="196850"/>
            <a:chOff x="2859" y="5353"/>
            <a:chExt cx="177" cy="185"/>
          </a:xfrm>
        </p:grpSpPr>
        <p:sp>
          <p:nvSpPr>
            <p:cNvPr id="22672" name="Line 679"/>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73" name="Line 680"/>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74" name="Line 681"/>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75" name="Line 682"/>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76" name="Line 683"/>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77" name="Line 684"/>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78" name="Line 685"/>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79" name="Line 686"/>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2680" name="Group 687"/>
            <p:cNvGrpSpPr/>
            <p:nvPr/>
          </p:nvGrpSpPr>
          <p:grpSpPr bwMode="auto">
            <a:xfrm flipV="1">
              <a:off x="2864" y="5471"/>
              <a:ext cx="160" cy="50"/>
              <a:chOff x="2960" y="5465"/>
              <a:chExt cx="160" cy="50"/>
            </a:xfrm>
          </p:grpSpPr>
          <p:sp>
            <p:nvSpPr>
              <p:cNvPr id="22681" name="Line 688"/>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82" name="Line 689"/>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83" name="Line 690"/>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84" name="Line 691"/>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616" name="Group 692"/>
          <p:cNvGrpSpPr/>
          <p:nvPr/>
        </p:nvGrpSpPr>
        <p:grpSpPr bwMode="auto">
          <a:xfrm>
            <a:off x="3106738" y="3671888"/>
            <a:ext cx="374650" cy="196850"/>
            <a:chOff x="2859" y="5353"/>
            <a:chExt cx="177" cy="185"/>
          </a:xfrm>
        </p:grpSpPr>
        <p:sp>
          <p:nvSpPr>
            <p:cNvPr id="22659" name="Line 693"/>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60" name="Line 694"/>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61" name="Line 695"/>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62" name="Line 696"/>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63" name="Line 697"/>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64" name="Line 698"/>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65" name="Line 699"/>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66" name="Line 700"/>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2667" name="Group 701"/>
            <p:cNvGrpSpPr/>
            <p:nvPr/>
          </p:nvGrpSpPr>
          <p:grpSpPr bwMode="auto">
            <a:xfrm flipV="1">
              <a:off x="2864" y="5471"/>
              <a:ext cx="160" cy="50"/>
              <a:chOff x="2960" y="5465"/>
              <a:chExt cx="160" cy="50"/>
            </a:xfrm>
          </p:grpSpPr>
          <p:sp>
            <p:nvSpPr>
              <p:cNvPr id="22668" name="Line 702"/>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69" name="Line 703"/>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70" name="Line 704"/>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71" name="Line 705"/>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617" name="Group 706"/>
          <p:cNvGrpSpPr/>
          <p:nvPr/>
        </p:nvGrpSpPr>
        <p:grpSpPr bwMode="auto">
          <a:xfrm>
            <a:off x="5564188" y="3906838"/>
            <a:ext cx="374650" cy="196850"/>
            <a:chOff x="2859" y="5353"/>
            <a:chExt cx="177" cy="185"/>
          </a:xfrm>
        </p:grpSpPr>
        <p:sp>
          <p:nvSpPr>
            <p:cNvPr id="22646" name="Line 707"/>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47" name="Line 708"/>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48" name="Line 709"/>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49" name="Line 710"/>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50" name="Line 711"/>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51" name="Line 712"/>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52" name="Line 713"/>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53" name="Line 714"/>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2654" name="Group 715"/>
            <p:cNvGrpSpPr/>
            <p:nvPr/>
          </p:nvGrpSpPr>
          <p:grpSpPr bwMode="auto">
            <a:xfrm flipV="1">
              <a:off x="2864" y="5471"/>
              <a:ext cx="160" cy="50"/>
              <a:chOff x="2960" y="5465"/>
              <a:chExt cx="160" cy="50"/>
            </a:xfrm>
          </p:grpSpPr>
          <p:sp>
            <p:nvSpPr>
              <p:cNvPr id="22655" name="Line 716"/>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56" name="Line 717"/>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57" name="Line 718"/>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58" name="Line 719"/>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618" name="Group 720"/>
          <p:cNvGrpSpPr/>
          <p:nvPr/>
        </p:nvGrpSpPr>
        <p:grpSpPr bwMode="auto">
          <a:xfrm>
            <a:off x="5989638" y="3592513"/>
            <a:ext cx="374650" cy="195262"/>
            <a:chOff x="2859" y="5353"/>
            <a:chExt cx="177" cy="185"/>
          </a:xfrm>
        </p:grpSpPr>
        <p:sp>
          <p:nvSpPr>
            <p:cNvPr id="22633" name="Line 721"/>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34" name="Line 722"/>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35" name="Line 723"/>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36" name="Line 724"/>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37" name="Line 725"/>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38" name="Line 726"/>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39" name="Line 727"/>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40" name="Line 728"/>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2641" name="Group 729"/>
            <p:cNvGrpSpPr/>
            <p:nvPr/>
          </p:nvGrpSpPr>
          <p:grpSpPr bwMode="auto">
            <a:xfrm flipV="1">
              <a:off x="2864" y="5471"/>
              <a:ext cx="160" cy="50"/>
              <a:chOff x="2960" y="5465"/>
              <a:chExt cx="160" cy="50"/>
            </a:xfrm>
          </p:grpSpPr>
          <p:sp>
            <p:nvSpPr>
              <p:cNvPr id="22642" name="Line 730"/>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43" name="Line 731"/>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44" name="Line 732"/>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45" name="Line 733"/>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grpSp>
        <p:nvGrpSpPr>
          <p:cNvPr id="22619" name="Group 734"/>
          <p:cNvGrpSpPr/>
          <p:nvPr/>
        </p:nvGrpSpPr>
        <p:grpSpPr bwMode="auto">
          <a:xfrm>
            <a:off x="4362450" y="6432551"/>
            <a:ext cx="374650" cy="195263"/>
            <a:chOff x="2859" y="5353"/>
            <a:chExt cx="177" cy="185"/>
          </a:xfrm>
        </p:grpSpPr>
        <p:sp>
          <p:nvSpPr>
            <p:cNvPr id="22620" name="Line 735"/>
            <p:cNvSpPr>
              <a:spLocks noChangeShapeType="1"/>
            </p:cNvSpPr>
            <p:nvPr/>
          </p:nvSpPr>
          <p:spPr bwMode="auto">
            <a:xfrm rot="20561363" flipV="1">
              <a:off x="2971"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21" name="Line 736"/>
            <p:cNvSpPr>
              <a:spLocks noChangeShapeType="1"/>
            </p:cNvSpPr>
            <p:nvPr/>
          </p:nvSpPr>
          <p:spPr bwMode="auto">
            <a:xfrm rot="10901" flipV="1">
              <a:off x="2996"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22" name="Line 737"/>
            <p:cNvSpPr>
              <a:spLocks noChangeShapeType="1"/>
            </p:cNvSpPr>
            <p:nvPr/>
          </p:nvSpPr>
          <p:spPr bwMode="auto">
            <a:xfrm rot="10901">
              <a:off x="3005" y="5447"/>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23" name="Line 738"/>
            <p:cNvSpPr>
              <a:spLocks noChangeShapeType="1"/>
            </p:cNvSpPr>
            <p:nvPr/>
          </p:nvSpPr>
          <p:spPr bwMode="auto">
            <a:xfrm rot="10901" flipH="1">
              <a:off x="2859" y="5445"/>
              <a:ext cx="31"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24" name="Line 739"/>
            <p:cNvSpPr>
              <a:spLocks noChangeShapeType="1"/>
            </p:cNvSpPr>
            <p:nvPr/>
          </p:nvSpPr>
          <p:spPr bwMode="auto">
            <a:xfrm rot="10901" flipH="1" flipV="1">
              <a:off x="2948" y="5353"/>
              <a:ext cx="1" cy="3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25" name="Line 740"/>
            <p:cNvSpPr>
              <a:spLocks noChangeShapeType="1"/>
            </p:cNvSpPr>
            <p:nvPr/>
          </p:nvSpPr>
          <p:spPr bwMode="auto">
            <a:xfrm rot="10901">
              <a:off x="2946" y="5501"/>
              <a:ext cx="1" cy="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26" name="Line 741"/>
            <p:cNvSpPr>
              <a:spLocks noChangeShapeType="1"/>
            </p:cNvSpPr>
            <p:nvPr/>
          </p:nvSpPr>
          <p:spPr bwMode="auto">
            <a:xfrm rot="1038637" flipH="1" flipV="1">
              <a:off x="2889" y="5369"/>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27" name="Line 742"/>
            <p:cNvSpPr>
              <a:spLocks noChangeShapeType="1"/>
            </p:cNvSpPr>
            <p:nvPr/>
          </p:nvSpPr>
          <p:spPr bwMode="auto">
            <a:xfrm rot="-10901" flipH="1" flipV="1">
              <a:off x="2864" y="5402"/>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22628" name="Group 743"/>
            <p:cNvGrpSpPr/>
            <p:nvPr/>
          </p:nvGrpSpPr>
          <p:grpSpPr bwMode="auto">
            <a:xfrm flipV="1">
              <a:off x="2864" y="5471"/>
              <a:ext cx="160" cy="50"/>
              <a:chOff x="2960" y="5465"/>
              <a:chExt cx="160" cy="50"/>
            </a:xfrm>
          </p:grpSpPr>
          <p:sp>
            <p:nvSpPr>
              <p:cNvPr id="22629" name="Line 744"/>
              <p:cNvSpPr>
                <a:spLocks noChangeShapeType="1"/>
              </p:cNvSpPr>
              <p:nvPr/>
            </p:nvSpPr>
            <p:spPr bwMode="auto">
              <a:xfrm rot="20561363" flipV="1">
                <a:off x="3067"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30" name="Line 745"/>
              <p:cNvSpPr>
                <a:spLocks noChangeShapeType="1"/>
              </p:cNvSpPr>
              <p:nvPr/>
            </p:nvSpPr>
            <p:spPr bwMode="auto">
              <a:xfrm rot="10901" flipV="1">
                <a:off x="3092"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31" name="Line 746"/>
              <p:cNvSpPr>
                <a:spLocks noChangeShapeType="1"/>
              </p:cNvSpPr>
              <p:nvPr/>
            </p:nvSpPr>
            <p:spPr bwMode="auto">
              <a:xfrm rot="1038637" flipH="1" flipV="1">
                <a:off x="2985" y="5465"/>
                <a:ext cx="31" cy="2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2632" name="Line 747"/>
              <p:cNvSpPr>
                <a:spLocks noChangeShapeType="1"/>
              </p:cNvSpPr>
              <p:nvPr/>
            </p:nvSpPr>
            <p:spPr bwMode="auto">
              <a:xfrm rot="-10901" flipH="1" flipV="1">
                <a:off x="2960" y="5498"/>
                <a:ext cx="28" cy="1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endParaRPr lang="nl-BE" altLang="en-US" dirty="0">
              <a:solidFill>
                <a:srgbClr val="000000"/>
              </a:solidFill>
            </a:endParaRPr>
          </a:p>
        </p:txBody>
      </p:sp>
      <p:sp>
        <p:nvSpPr>
          <p:cNvPr id="12290" name="Rectangle 2"/>
          <p:cNvSpPr>
            <a:spLocks noGrp="1" noChangeArrowheads="1"/>
          </p:cNvSpPr>
          <p:nvPr>
            <p:ph type="title"/>
          </p:nvPr>
        </p:nvSpPr>
        <p:spPr/>
        <p:txBody>
          <a:bodyPr/>
          <a:lstStyle/>
          <a:p>
            <a:pPr eaLnBrk="1" hangingPunct="1">
              <a:defRPr/>
            </a:pPr>
            <a:r>
              <a:rPr lang="en-GB" altLang="en-US">
                <a:effectLst>
                  <a:outerShdw blurRad="38100" dist="38100" dir="2700000" algn="tl">
                    <a:srgbClr val="000000"/>
                  </a:outerShdw>
                </a:effectLst>
              </a:rPr>
              <a:t>Urothelium</a:t>
            </a:r>
            <a:endParaRPr lang="en-GB" altLang="en-US">
              <a:effectLst>
                <a:outerShdw blurRad="38100" dist="38100" dir="2700000" algn="tl">
                  <a:srgbClr val="000000"/>
                </a:outerShdw>
              </a:effectLst>
            </a:endParaRPr>
          </a:p>
        </p:txBody>
      </p:sp>
      <p:sp>
        <p:nvSpPr>
          <p:cNvPr id="15364" name="Rectangle 3"/>
          <p:cNvSpPr>
            <a:spLocks noGrp="1" noChangeArrowheads="1"/>
          </p:cNvSpPr>
          <p:nvPr>
            <p:ph type="body" idx="1"/>
          </p:nvPr>
        </p:nvSpPr>
        <p:spPr/>
        <p:txBody>
          <a:bodyPr/>
          <a:lstStyle/>
          <a:p>
            <a:pPr eaLnBrk="1" hangingPunct="1"/>
            <a:r>
              <a:rPr lang="en-GB" altLang="en-US" sz="2800"/>
              <a:t>KE Anderson: Bladder activation: the afferent mechanisms. Urology 59: 43-50, 2002</a:t>
            </a:r>
            <a:endParaRPr lang="en-GB" altLang="en-US" sz="2800"/>
          </a:p>
          <a:p>
            <a:pPr eaLnBrk="1" hangingPunct="1"/>
            <a:r>
              <a:rPr lang="en-GB" altLang="en-US" sz="2800"/>
              <a:t>Fry CH et AL: Control bladder function by peripheral nerves: avenues for novel drug targets. Urology 63: 24-31, 2004</a:t>
            </a:r>
            <a:endParaRPr lang="en-GB" altLang="en-US" sz="2800"/>
          </a:p>
        </p:txBody>
      </p:sp>
      <p:pic>
        <p:nvPicPr>
          <p:cNvPr id="15365" name="Picture 4" descr="Bladder_BU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11676" y="4211638"/>
            <a:ext cx="3529013"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quarter" idx="10"/>
          </p:nvPr>
        </p:nvSpPr>
        <p:spPr/>
        <p:txBody>
          <a:bodyPr/>
          <a:lstStyle/>
          <a:p>
            <a:pPr>
              <a:defRPr/>
            </a:pPr>
            <a:endParaRPr lang="nl-BE" altLang="en-US" dirty="0">
              <a:solidFill>
                <a:srgbClr val="000000"/>
              </a:solidFill>
            </a:endParaRPr>
          </a:p>
        </p:txBody>
      </p:sp>
      <p:sp>
        <p:nvSpPr>
          <p:cNvPr id="17410" name="Rectangle 2"/>
          <p:cNvSpPr>
            <a:spLocks noGrp="1" noChangeArrowheads="1"/>
          </p:cNvSpPr>
          <p:nvPr>
            <p:ph type="title"/>
          </p:nvPr>
        </p:nvSpPr>
        <p:spPr>
          <a:xfrm>
            <a:off x="626745" y="111443"/>
            <a:ext cx="10972800" cy="1143000"/>
          </a:xfrm>
        </p:spPr>
        <p:txBody>
          <a:bodyPr/>
          <a:lstStyle/>
          <a:p>
            <a:pPr eaLnBrk="1" hangingPunct="1">
              <a:defRPr/>
            </a:pPr>
            <a:r>
              <a:rPr lang="en-GB" altLang="en-US" sz="4000" dirty="0">
                <a:effectLst>
                  <a:outerShdw blurRad="38100" dist="38100" dir="2700000" algn="tl">
                    <a:srgbClr val="000000"/>
                  </a:outerShdw>
                </a:effectLst>
              </a:rPr>
              <a:t>Much is known, much more is unknown</a:t>
            </a:r>
            <a:endParaRPr lang="en-GB" altLang="en-US" sz="4000" dirty="0">
              <a:effectLst>
                <a:outerShdw blurRad="38100" dist="38100" dir="2700000" algn="tl">
                  <a:srgbClr val="000000"/>
                </a:outerShdw>
              </a:effectLst>
            </a:endParaRPr>
          </a:p>
        </p:txBody>
      </p:sp>
      <p:pic>
        <p:nvPicPr>
          <p:cNvPr id="18436" name="Picture 3"/>
          <p:cNvPicPr>
            <a:picLocks noGrp="1" noChangeAspect="1" noChangeArrowheads="1"/>
          </p:cNvPicPr>
          <p:nvPr>
            <p:ph type="body" idx="1"/>
          </p:nvPr>
        </p:nvPicPr>
        <p:blipFill>
          <a:blip r:embed="rId1">
            <a:extLst>
              <a:ext uri="{28A0092B-C50C-407E-A947-70E740481C1C}">
                <a14:useLocalDpi xmlns:a14="http://schemas.microsoft.com/office/drawing/2010/main" val="0"/>
              </a:ext>
            </a:extLst>
          </a:blip>
          <a:srcRect/>
          <a:stretch>
            <a:fillRect/>
          </a:stretch>
        </p:blipFill>
        <p:spPr>
          <a:xfrm>
            <a:off x="609600" y="1254761"/>
            <a:ext cx="10972800" cy="4525963"/>
          </a:xfrm>
        </p:spPr>
      </p:pic>
      <p:sp>
        <p:nvSpPr>
          <p:cNvPr id="18437" name="Oval 4"/>
          <p:cNvSpPr>
            <a:spLocks noChangeArrowheads="1"/>
          </p:cNvSpPr>
          <p:nvPr/>
        </p:nvSpPr>
        <p:spPr bwMode="auto">
          <a:xfrm>
            <a:off x="1524000" y="2075499"/>
            <a:ext cx="3600450" cy="1800225"/>
          </a:xfrm>
          <a:prstGeom prst="ellipse">
            <a:avLst/>
          </a:prstGeom>
          <a:solidFill>
            <a:srgbClr val="99CC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GB" altLang="en-US">
                <a:solidFill>
                  <a:srgbClr val="000000"/>
                </a:solidFill>
              </a:rPr>
              <a:t>Substance P,</a:t>
            </a:r>
            <a:endParaRPr lang="en-GB" altLang="en-US">
              <a:solidFill>
                <a:srgbClr val="000000"/>
              </a:solidFill>
            </a:endParaRPr>
          </a:p>
          <a:p>
            <a:pPr algn="ctr" fontAlgn="base">
              <a:spcBef>
                <a:spcPct val="0"/>
              </a:spcBef>
              <a:spcAft>
                <a:spcPct val="0"/>
              </a:spcAft>
            </a:pPr>
            <a:r>
              <a:rPr lang="en-GB" altLang="en-US">
                <a:solidFill>
                  <a:srgbClr val="000000"/>
                </a:solidFill>
              </a:rPr>
              <a:t>Calcitonin gene-related peptide</a:t>
            </a:r>
            <a:endParaRPr lang="en-GB" altLang="en-US">
              <a:solidFill>
                <a:srgbClr val="000000"/>
              </a:solidFill>
            </a:endParaRPr>
          </a:p>
          <a:p>
            <a:pPr algn="ctr" fontAlgn="base">
              <a:spcBef>
                <a:spcPct val="0"/>
              </a:spcBef>
              <a:spcAft>
                <a:spcPct val="0"/>
              </a:spcAft>
            </a:pPr>
            <a:r>
              <a:rPr lang="en-GB" altLang="en-US">
                <a:solidFill>
                  <a:srgbClr val="000000"/>
                </a:solidFill>
              </a:rPr>
              <a:t>VIP,Enkephalins</a:t>
            </a:r>
            <a:endParaRPr lang="en-GB" altLang="en-US">
              <a:solidFill>
                <a:srgbClr val="000000"/>
              </a:solidFill>
            </a:endParaRPr>
          </a:p>
          <a:p>
            <a:pPr algn="ctr" fontAlgn="base">
              <a:spcBef>
                <a:spcPct val="0"/>
              </a:spcBef>
              <a:spcAft>
                <a:spcPct val="0"/>
              </a:spcAft>
            </a:pPr>
            <a:r>
              <a:rPr lang="en-GB" altLang="en-US">
                <a:solidFill>
                  <a:srgbClr val="000000"/>
                </a:solidFill>
              </a:rPr>
              <a:t>Cholecystokinin</a:t>
            </a:r>
            <a:endParaRPr lang="en-GB" altLang="en-US">
              <a:solidFill>
                <a:srgbClr val="000000"/>
              </a:solidFill>
            </a:endParaRPr>
          </a:p>
        </p:txBody>
      </p:sp>
      <p:sp>
        <p:nvSpPr>
          <p:cNvPr id="18438" name="Oval 5"/>
          <p:cNvSpPr>
            <a:spLocks noChangeArrowheads="1"/>
          </p:cNvSpPr>
          <p:nvPr/>
        </p:nvSpPr>
        <p:spPr bwMode="auto">
          <a:xfrm>
            <a:off x="7067550" y="2075499"/>
            <a:ext cx="3600450" cy="1800225"/>
          </a:xfrm>
          <a:prstGeom prst="ellipse">
            <a:avLst/>
          </a:prstGeom>
          <a:solidFill>
            <a:srgbClr val="99CC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GB" altLang="en-US">
                <a:solidFill>
                  <a:srgbClr val="000000"/>
                </a:solidFill>
              </a:rPr>
              <a:t>Vanilloied receptors,</a:t>
            </a:r>
            <a:endParaRPr lang="en-GB" altLang="en-US">
              <a:solidFill>
                <a:srgbClr val="000000"/>
              </a:solidFill>
            </a:endParaRPr>
          </a:p>
          <a:p>
            <a:pPr algn="ctr" fontAlgn="base">
              <a:spcBef>
                <a:spcPct val="0"/>
              </a:spcBef>
              <a:spcAft>
                <a:spcPct val="0"/>
              </a:spcAft>
            </a:pPr>
            <a:r>
              <a:rPr lang="en-GB" altLang="en-US">
                <a:solidFill>
                  <a:srgbClr val="000000"/>
                </a:solidFill>
              </a:rPr>
              <a:t>Prurinoceptors, Tachykinin,</a:t>
            </a:r>
            <a:endParaRPr lang="en-GB" altLang="en-US">
              <a:solidFill>
                <a:srgbClr val="000000"/>
              </a:solidFill>
            </a:endParaRPr>
          </a:p>
          <a:p>
            <a:pPr algn="ctr" fontAlgn="base">
              <a:spcBef>
                <a:spcPct val="0"/>
              </a:spcBef>
              <a:spcAft>
                <a:spcPct val="0"/>
              </a:spcAft>
            </a:pPr>
            <a:r>
              <a:rPr lang="en-GB" altLang="en-US">
                <a:solidFill>
                  <a:srgbClr val="000000"/>
                </a:solidFill>
              </a:rPr>
              <a:t>Prostanoid receptors</a:t>
            </a:r>
            <a:endParaRPr lang="en-GB" altLang="en-US">
              <a:solidFill>
                <a:srgbClr val="000000"/>
              </a:solidFill>
            </a:endParaRPr>
          </a:p>
        </p:txBody>
      </p:sp>
      <p:sp>
        <p:nvSpPr>
          <p:cNvPr id="18439" name="Text Box 6"/>
          <p:cNvSpPr txBox="1">
            <a:spLocks noChangeArrowheads="1"/>
          </p:cNvSpPr>
          <p:nvPr/>
        </p:nvSpPr>
        <p:spPr bwMode="auto">
          <a:xfrm>
            <a:off x="5232401" y="2507298"/>
            <a:ext cx="1800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GB" altLang="en-US">
              <a:solidFill>
                <a:srgbClr val="000000"/>
              </a:solidFill>
            </a:endParaRPr>
          </a:p>
        </p:txBody>
      </p:sp>
      <p:sp>
        <p:nvSpPr>
          <p:cNvPr id="18440" name="Text Box 7"/>
          <p:cNvSpPr txBox="1">
            <a:spLocks noChangeArrowheads="1"/>
          </p:cNvSpPr>
          <p:nvPr/>
        </p:nvSpPr>
        <p:spPr bwMode="auto">
          <a:xfrm>
            <a:off x="5232401" y="1788161"/>
            <a:ext cx="16557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GB" altLang="en-US" sz="6000">
                <a:solidFill>
                  <a:srgbClr val="FF0000"/>
                </a:solidFill>
                <a:latin typeface="Comic Sans MS" panose="030F0702030302020204" pitchFamily="66" charset="0"/>
              </a:rPr>
              <a:t>ATP</a:t>
            </a:r>
            <a:endParaRPr lang="en-GB" altLang="en-US" sz="6000">
              <a:solidFill>
                <a:srgbClr val="FF0000"/>
              </a:solidFill>
              <a:latin typeface="Comic Sans MS" panose="030F0702030302020204" pitchFamily="66" charset="0"/>
            </a:endParaRPr>
          </a:p>
        </p:txBody>
      </p:sp>
      <p:sp>
        <p:nvSpPr>
          <p:cNvPr id="18441" name="Text Box 8"/>
          <p:cNvSpPr txBox="1">
            <a:spLocks noChangeArrowheads="1"/>
          </p:cNvSpPr>
          <p:nvPr/>
        </p:nvSpPr>
        <p:spPr bwMode="auto">
          <a:xfrm>
            <a:off x="5159375" y="3154999"/>
            <a:ext cx="19065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GB" altLang="en-US" sz="6000">
                <a:solidFill>
                  <a:srgbClr val="FF0000"/>
                </a:solidFill>
                <a:latin typeface="Comic Sans MS" panose="030F0702030302020204" pitchFamily="66" charset="0"/>
              </a:rPr>
              <a:t>P2X</a:t>
            </a:r>
            <a:r>
              <a:rPr lang="en-GB" altLang="en-US" sz="6000" baseline="-25000">
                <a:solidFill>
                  <a:srgbClr val="FF0000"/>
                </a:solidFill>
                <a:latin typeface="Comic Sans MS" panose="030F0702030302020204" pitchFamily="66" charset="0"/>
              </a:rPr>
              <a:t>3</a:t>
            </a:r>
            <a:endParaRPr lang="en-GB" altLang="en-US" sz="6000">
              <a:solidFill>
                <a:srgbClr val="FF0000"/>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676400" y="381000"/>
            <a:ext cx="8686800" cy="762000"/>
          </a:xfrm>
        </p:spPr>
        <p:txBody>
          <a:bodyPr/>
          <a:lstStyle/>
          <a:p>
            <a:pPr eaLnBrk="1" hangingPunct="1"/>
            <a:r>
              <a:rPr lang="en-US" altLang="en-US" dirty="0"/>
              <a:t>Urologic Presentation</a:t>
            </a:r>
            <a:br>
              <a:rPr lang="en-US" altLang="en-US" dirty="0"/>
            </a:br>
            <a:r>
              <a:rPr lang="en-US" altLang="en-US" sz="2400" dirty="0"/>
              <a:t>Signs &amp; Symptoms which suggest OAB</a:t>
            </a:r>
            <a:endParaRPr lang="en-US" altLang="en-US" sz="5400" dirty="0"/>
          </a:p>
        </p:txBody>
      </p:sp>
      <p:sp>
        <p:nvSpPr>
          <p:cNvPr id="32771" name="Rectangle 3"/>
          <p:cNvSpPr>
            <a:spLocks noGrp="1" noChangeArrowheads="1"/>
          </p:cNvSpPr>
          <p:nvPr>
            <p:ph type="body" sz="half" idx="1"/>
          </p:nvPr>
        </p:nvSpPr>
        <p:spPr>
          <a:xfrm>
            <a:off x="1638300" y="1676400"/>
            <a:ext cx="4610100" cy="4876800"/>
          </a:xfrm>
        </p:spPr>
        <p:txBody>
          <a:bodyPr/>
          <a:lstStyle/>
          <a:p>
            <a:pPr eaLnBrk="1" hangingPunct="1">
              <a:lnSpc>
                <a:spcPct val="90000"/>
              </a:lnSpc>
            </a:pPr>
            <a:r>
              <a:rPr lang="en-US" altLang="en-US" dirty="0"/>
              <a:t>Frequent voiding (8)</a:t>
            </a:r>
            <a:endParaRPr lang="en-US" altLang="en-US" dirty="0"/>
          </a:p>
          <a:p>
            <a:pPr lvl="0" eaLnBrk="1" hangingPunct="1">
              <a:lnSpc>
                <a:spcPct val="90000"/>
              </a:lnSpc>
            </a:pPr>
            <a:r>
              <a:rPr lang="en-US" altLang="en-US" dirty="0">
                <a:solidFill>
                  <a:srgbClr val="000000"/>
                </a:solidFill>
              </a:rPr>
              <a:t>Daytime Incontinence </a:t>
            </a:r>
            <a:endParaRPr lang="en-US" altLang="en-US" dirty="0">
              <a:solidFill>
                <a:srgbClr val="000000"/>
              </a:solidFill>
            </a:endParaRPr>
          </a:p>
          <a:p>
            <a:pPr eaLnBrk="1" hangingPunct="1">
              <a:lnSpc>
                <a:spcPct val="90000"/>
              </a:lnSpc>
            </a:pPr>
            <a:r>
              <a:rPr lang="en-US" altLang="en-US" dirty="0"/>
              <a:t>Urgency at small bladder capacity</a:t>
            </a:r>
            <a:endParaRPr lang="en-US" altLang="en-US" dirty="0"/>
          </a:p>
          <a:p>
            <a:pPr eaLnBrk="1" hangingPunct="1">
              <a:lnSpc>
                <a:spcPct val="90000"/>
              </a:lnSpc>
            </a:pPr>
            <a:r>
              <a:rPr lang="en-US" altLang="en-US" dirty="0" err="1"/>
              <a:t>Nocturia</a:t>
            </a:r>
            <a:endParaRPr lang="en-US" altLang="en-US" dirty="0"/>
          </a:p>
          <a:p>
            <a:pPr eaLnBrk="1" hangingPunct="1">
              <a:lnSpc>
                <a:spcPct val="90000"/>
              </a:lnSpc>
            </a:pPr>
            <a:r>
              <a:rPr lang="en-US" altLang="en-US" dirty="0"/>
              <a:t>Nocturnal enuresis</a:t>
            </a:r>
            <a:endParaRPr lang="en-US" altLang="en-US" dirty="0"/>
          </a:p>
          <a:p>
            <a:pPr eaLnBrk="1" hangingPunct="1">
              <a:lnSpc>
                <a:spcPct val="90000"/>
              </a:lnSpc>
            </a:pPr>
            <a:r>
              <a:rPr lang="en-US" altLang="en-US" dirty="0"/>
              <a:t>Holding maneuvers</a:t>
            </a:r>
            <a:endParaRPr lang="en-US" altLang="en-US" dirty="0"/>
          </a:p>
          <a:p>
            <a:pPr eaLnBrk="1" hangingPunct="1">
              <a:lnSpc>
                <a:spcPct val="90000"/>
              </a:lnSpc>
            </a:pPr>
            <a:endParaRPr lang="en-US" altLang="en-US" dirty="0"/>
          </a:p>
          <a:p>
            <a:pPr eaLnBrk="1" hangingPunct="1">
              <a:lnSpc>
                <a:spcPct val="90000"/>
              </a:lnSpc>
            </a:pPr>
            <a:endParaRPr lang="en-US" altLang="en-US" dirty="0"/>
          </a:p>
        </p:txBody>
      </p:sp>
      <p:sp>
        <p:nvSpPr>
          <p:cNvPr id="32772" name="Rectangle 4"/>
          <p:cNvSpPr>
            <a:spLocks noGrp="1" noChangeArrowheads="1"/>
          </p:cNvSpPr>
          <p:nvPr>
            <p:ph type="body" sz="half" idx="2"/>
          </p:nvPr>
        </p:nvSpPr>
        <p:spPr/>
        <p:txBody>
          <a:bodyPr/>
          <a:lstStyle/>
          <a:p>
            <a:pPr eaLnBrk="1" hangingPunct="1"/>
            <a:r>
              <a:rPr lang="en-US" altLang="en-US" dirty="0"/>
              <a:t>Urinary tract infections</a:t>
            </a:r>
            <a:endParaRPr lang="en-US" altLang="en-US" dirty="0"/>
          </a:p>
          <a:p>
            <a:pPr eaLnBrk="1" hangingPunct="1"/>
            <a:r>
              <a:rPr lang="en-US" altLang="en-US" dirty="0"/>
              <a:t>VUR</a:t>
            </a:r>
            <a:endParaRPr lang="en-US"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p:txBody>
          <a:bodyPr/>
          <a:lstStyle/>
          <a:p>
            <a:pPr eaLnBrk="1" hangingPunct="1"/>
            <a:r>
              <a:rPr lang="en-US" altLang="en-US"/>
              <a:t>Holding Maneuvers </a:t>
            </a:r>
            <a:endParaRPr lang="en-US" altLang="en-US"/>
          </a:p>
        </p:txBody>
      </p:sp>
      <p:pic>
        <p:nvPicPr>
          <p:cNvPr id="51203" name="Picture 1027" descr="C:\WINDOWS\Desktop\BackUpDeskTop\Voiding Dysfunction\VoidingDysfPic\HoldingPostures.JPG"/>
          <p:cNvPicPr>
            <a:picLocks noChangeAspect="1" noChangeArrowheads="1"/>
          </p:cNvPicPr>
          <p:nvPr/>
        </p:nvPicPr>
        <p:blipFill>
          <a:blip r:embed="rId1">
            <a:extLst>
              <a:ext uri="{28A0092B-C50C-407E-A947-70E740481C1C}">
                <a14:useLocalDpi xmlns:a14="http://schemas.microsoft.com/office/drawing/2010/main" val="0"/>
              </a:ext>
            </a:extLst>
          </a:blip>
          <a:srcRect b="-3151"/>
          <a:stretch>
            <a:fillRect/>
          </a:stretch>
        </p:blipFill>
        <p:spPr bwMode="auto">
          <a:xfrm>
            <a:off x="2032000" y="1240156"/>
            <a:ext cx="8305800" cy="534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52600" y="381000"/>
            <a:ext cx="8686800" cy="762000"/>
          </a:xfrm>
        </p:spPr>
        <p:txBody>
          <a:bodyPr/>
          <a:lstStyle/>
          <a:p>
            <a:pPr eaLnBrk="1" hangingPunct="1"/>
            <a:r>
              <a:rPr lang="en-US" altLang="en-US" dirty="0"/>
              <a:t>GI Presentation</a:t>
            </a:r>
            <a:br>
              <a:rPr lang="en-US" altLang="en-US" dirty="0"/>
            </a:br>
            <a:r>
              <a:rPr lang="en-US" altLang="en-US" sz="2400" dirty="0"/>
              <a:t>Signs &amp; Symptoms associated to OAB</a:t>
            </a:r>
            <a:endParaRPr lang="en-US" altLang="en-US" sz="2400" dirty="0"/>
          </a:p>
        </p:txBody>
      </p:sp>
      <p:sp>
        <p:nvSpPr>
          <p:cNvPr id="34819" name="Rectangle 3"/>
          <p:cNvSpPr>
            <a:spLocks noGrp="1" noChangeArrowheads="1"/>
          </p:cNvSpPr>
          <p:nvPr>
            <p:ph type="body" idx="1"/>
          </p:nvPr>
        </p:nvSpPr>
        <p:spPr/>
        <p:txBody>
          <a:bodyPr/>
          <a:lstStyle/>
          <a:p>
            <a:pPr eaLnBrk="1" hangingPunct="1"/>
            <a:r>
              <a:rPr lang="en-US" altLang="en-US" dirty="0">
                <a:cs typeface="Times New Roman" panose="02020603050405020304" pitchFamily="18" charset="0"/>
              </a:rPr>
              <a:t>Constipation</a:t>
            </a:r>
            <a:endParaRPr lang="en-US" altLang="en-US" dirty="0">
              <a:cs typeface="Times New Roman" panose="02020603050405020304" pitchFamily="18" charset="0"/>
            </a:endParaRPr>
          </a:p>
          <a:p>
            <a:pPr eaLnBrk="1" hangingPunct="1"/>
            <a:r>
              <a:rPr lang="en-US" altLang="en-US" dirty="0">
                <a:cs typeface="Times New Roman" panose="02020603050405020304" pitchFamily="18" charset="0"/>
              </a:rPr>
              <a:t>Encopresis</a:t>
            </a:r>
            <a:endParaRPr lang="en-US" altLang="en-US" dirty="0">
              <a:cs typeface="Times New Roman" panose="02020603050405020304" pitchFamily="18" charset="0"/>
            </a:endParaRPr>
          </a:p>
          <a:p>
            <a:pPr eaLnBrk="1" hangingPunct="1"/>
            <a:r>
              <a:rPr lang="en-US" altLang="en-US" dirty="0">
                <a:cs typeface="Times New Roman" panose="02020603050405020304" pitchFamily="18" charset="0"/>
              </a:rPr>
              <a:t>Obstipation (i.e., severe constipation causing obstruction)</a:t>
            </a:r>
            <a:endParaRPr lang="en-US" altLang="en-US" dirty="0">
              <a:cs typeface="Times New Roman" panose="02020603050405020304" pitchFamily="18" charset="0"/>
            </a:endParaRPr>
          </a:p>
          <a:p>
            <a:pPr eaLnBrk="1" hangingPunct="1"/>
            <a:r>
              <a:rPr lang="en-US" altLang="en-US" dirty="0">
                <a:cs typeface="Times New Roman" panose="02020603050405020304" pitchFamily="18" charset="0"/>
              </a:rPr>
              <a:t>Abdominal pain</a:t>
            </a:r>
            <a:endParaRPr lang="en-US" altLang="en-US" dirty="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828800" y="3429000"/>
            <a:ext cx="8686800" cy="762000"/>
          </a:xfrm>
        </p:spPr>
        <p:txBody>
          <a:bodyPr/>
          <a:lstStyle/>
          <a:p>
            <a:pPr eaLnBrk="1" hangingPunct="1"/>
            <a:r>
              <a:rPr lang="en-US" altLang="en-US" sz="5400" dirty="0"/>
              <a:t>Evaluation of OAB</a:t>
            </a:r>
            <a:endParaRPr lang="en-US" altLang="en-US" sz="5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676400" y="228600"/>
            <a:ext cx="8991600" cy="762000"/>
          </a:xfrm>
        </p:spPr>
        <p:txBody>
          <a:bodyPr/>
          <a:lstStyle/>
          <a:p>
            <a:pPr eaLnBrk="1" hangingPunct="1"/>
            <a:r>
              <a:rPr lang="en-US" altLang="en-US" sz="4000"/>
              <a:t>Evaluation of Dysfunctional Voiding</a:t>
            </a:r>
            <a:endParaRPr lang="en-US" altLang="en-US" sz="4000"/>
          </a:p>
        </p:txBody>
      </p:sp>
      <p:sp>
        <p:nvSpPr>
          <p:cNvPr id="48131" name="Rectangle 3"/>
          <p:cNvSpPr>
            <a:spLocks noGrp="1" noChangeArrowheads="1"/>
          </p:cNvSpPr>
          <p:nvPr>
            <p:ph type="body" idx="1"/>
          </p:nvPr>
        </p:nvSpPr>
        <p:spPr>
          <a:xfrm>
            <a:off x="2590800" y="1600200"/>
            <a:ext cx="5867400" cy="5029200"/>
          </a:xfrm>
        </p:spPr>
        <p:txBody>
          <a:bodyPr/>
          <a:lstStyle/>
          <a:p>
            <a:pPr eaLnBrk="1" hangingPunct="1">
              <a:lnSpc>
                <a:spcPct val="90000"/>
              </a:lnSpc>
            </a:pPr>
            <a:r>
              <a:rPr lang="en-US" altLang="en-US" dirty="0"/>
              <a:t>History</a:t>
            </a:r>
            <a:endParaRPr lang="en-US" altLang="en-US" dirty="0"/>
          </a:p>
          <a:p>
            <a:pPr eaLnBrk="1" hangingPunct="1">
              <a:lnSpc>
                <a:spcPct val="90000"/>
              </a:lnSpc>
            </a:pPr>
            <a:r>
              <a:rPr lang="en-US" altLang="en-US" dirty="0"/>
              <a:t>Physical Exam</a:t>
            </a:r>
            <a:endParaRPr lang="en-US" altLang="en-US" dirty="0"/>
          </a:p>
          <a:p>
            <a:pPr eaLnBrk="1" hangingPunct="1">
              <a:lnSpc>
                <a:spcPct val="90000"/>
              </a:lnSpc>
            </a:pPr>
            <a:r>
              <a:rPr lang="en-US" altLang="en-US" dirty="0"/>
              <a:t>Simple Lab Tests</a:t>
            </a:r>
            <a:endParaRPr lang="en-US" altLang="en-US" dirty="0"/>
          </a:p>
          <a:p>
            <a:pPr eaLnBrk="1" hangingPunct="1">
              <a:lnSpc>
                <a:spcPct val="90000"/>
              </a:lnSpc>
            </a:pPr>
            <a:r>
              <a:rPr lang="en-US" altLang="en-US" dirty="0"/>
              <a:t>Imaging</a:t>
            </a:r>
            <a:endParaRPr lang="en-US" altLang="en-US" dirty="0"/>
          </a:p>
          <a:p>
            <a:pPr eaLnBrk="1" hangingPunct="1">
              <a:lnSpc>
                <a:spcPct val="90000"/>
              </a:lnSpc>
            </a:pPr>
            <a:r>
              <a:rPr lang="en-US" altLang="en-US" dirty="0"/>
              <a:t>Urodynamics</a:t>
            </a:r>
            <a:endParaRPr lang="en-US"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676400" y="304800"/>
            <a:ext cx="8686800" cy="762000"/>
          </a:xfrm>
        </p:spPr>
        <p:txBody>
          <a:bodyPr/>
          <a:lstStyle/>
          <a:p>
            <a:pPr eaLnBrk="1" hangingPunct="1"/>
            <a:r>
              <a:rPr lang="en-US" altLang="en-US" sz="4000"/>
              <a:t>History</a:t>
            </a:r>
            <a:br>
              <a:rPr lang="en-US" altLang="en-US" sz="4000"/>
            </a:br>
            <a:r>
              <a:rPr lang="en-US" altLang="en-US" sz="2800"/>
              <a:t>To characterize the Problem</a:t>
            </a:r>
            <a:endParaRPr lang="en-US" altLang="en-US" sz="2800"/>
          </a:p>
        </p:txBody>
      </p:sp>
      <p:sp>
        <p:nvSpPr>
          <p:cNvPr id="49155" name="Rectangle 3"/>
          <p:cNvSpPr>
            <a:spLocks noGrp="1" noChangeArrowheads="1"/>
          </p:cNvSpPr>
          <p:nvPr>
            <p:ph type="body" idx="1"/>
          </p:nvPr>
        </p:nvSpPr>
        <p:spPr>
          <a:xfrm>
            <a:off x="1676400" y="1447800"/>
            <a:ext cx="8915400" cy="5029200"/>
          </a:xfrm>
        </p:spPr>
        <p:txBody>
          <a:bodyPr/>
          <a:lstStyle/>
          <a:p>
            <a:pPr eaLnBrk="1" hangingPunct="1"/>
            <a:r>
              <a:rPr lang="en-US" altLang="en-US" dirty="0"/>
              <a:t>Evaluation of dysfunctional voiding begins with a detailed history</a:t>
            </a:r>
            <a:endParaRPr lang="en-US" altLang="en-US" dirty="0"/>
          </a:p>
          <a:p>
            <a:pPr lvl="1" eaLnBrk="1" hangingPunct="1"/>
            <a:r>
              <a:rPr lang="en-US" altLang="en-US" dirty="0"/>
              <a:t>History of current elimination problems</a:t>
            </a:r>
            <a:endParaRPr lang="en-US" altLang="en-US" dirty="0"/>
          </a:p>
          <a:p>
            <a:pPr lvl="2" eaLnBrk="1" hangingPunct="1"/>
            <a:r>
              <a:rPr lang="en-US" altLang="en-US" dirty="0"/>
              <a:t>Detailed voiding history</a:t>
            </a:r>
            <a:endParaRPr lang="en-US" altLang="en-US" dirty="0"/>
          </a:p>
          <a:p>
            <a:pPr lvl="2" eaLnBrk="1" hangingPunct="1"/>
            <a:r>
              <a:rPr lang="en-US" altLang="en-US" dirty="0"/>
              <a:t>Detailed Stooling history</a:t>
            </a:r>
            <a:endParaRPr lang="en-US" altLang="en-US" dirty="0"/>
          </a:p>
          <a:p>
            <a:pPr lvl="1" eaLnBrk="1" hangingPunct="1"/>
            <a:r>
              <a:rPr lang="en-US" altLang="en-US" dirty="0"/>
              <a:t>Past /urologic History</a:t>
            </a:r>
            <a:endParaRPr lang="en-US" altLang="en-US" dirty="0"/>
          </a:p>
          <a:p>
            <a:pPr lvl="2" eaLnBrk="1" hangingPunct="1"/>
            <a:r>
              <a:rPr lang="en-US" altLang="en-US" dirty="0"/>
              <a:t>UTIs</a:t>
            </a:r>
            <a:endParaRPr lang="en-US" altLang="en-US" dirty="0"/>
          </a:p>
          <a:p>
            <a:pPr lvl="2" eaLnBrk="1" hangingPunct="1"/>
            <a:r>
              <a:rPr lang="en-US" altLang="en-US" dirty="0"/>
              <a:t>Constipation</a:t>
            </a:r>
            <a:endParaRPr lang="en-US" altLang="en-US" dirty="0"/>
          </a:p>
          <a:p>
            <a:pPr lvl="2" eaLnBrk="1" hangingPunct="1"/>
            <a:r>
              <a:rPr lang="en-US" altLang="en-US" dirty="0"/>
              <a:t>Age of toilet training</a:t>
            </a:r>
            <a:endParaRPr lang="en-US"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28601"/>
            <a:ext cx="7772400" cy="1470025"/>
          </a:xfrm>
        </p:spPr>
        <p:txBody>
          <a:bodyPr>
            <a:normAutofit/>
          </a:bodyPr>
          <a:lstStyle/>
          <a:p>
            <a:r>
              <a:rPr lang="en-US" dirty="0"/>
              <a:t> </a:t>
            </a:r>
            <a:r>
              <a:rPr lang="en-US" sz="2700" dirty="0">
                <a:latin typeface="Times New Roman" panose="02020603050405020304" pitchFamily="18" charset="0"/>
                <a:cs typeface="Times New Roman" panose="02020603050405020304" pitchFamily="18" charset="0"/>
              </a:rPr>
              <a:t>International Children’s Continence Society, overactive bladder (OAB)</a:t>
            </a:r>
            <a:endParaRPr lang="en-US" sz="27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036320" y="2133600"/>
            <a:ext cx="10830560" cy="3688080"/>
          </a:xfrm>
        </p:spPr>
        <p:txBody>
          <a:bodyPr>
            <a:noAutofit/>
          </a:bodyPr>
          <a:lstStyle/>
          <a:p>
            <a:pPr lvl="0" algn="l">
              <a:buFont typeface="Arial" panose="020B0604020202020204" pitchFamily="34" charset="0"/>
              <a:buChar char="•"/>
            </a:pPr>
            <a:r>
              <a:rPr lang="en-US" sz="3200" b="1" dirty="0">
                <a:solidFill>
                  <a:srgbClr val="000000"/>
                </a:solidFill>
                <a:latin typeface="Times New Roman" panose="02020603050405020304" pitchFamily="18" charset="0"/>
                <a:cs typeface="Times New Roman" panose="02020603050405020304" pitchFamily="18" charset="0"/>
              </a:rPr>
              <a:t>The most common voiding dysfunction in children.</a:t>
            </a:r>
            <a:endParaRPr lang="en-US" sz="3200" b="1" dirty="0">
              <a:solidFill>
                <a:srgbClr val="000000"/>
              </a:solidFill>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Urinary urgency, usually accompanied by frequency and enuresis</a:t>
            </a:r>
            <a:endParaRPr lang="en-US" sz="3200"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with or without urinary incontinence and UTI</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descr="C:\WINDOWS\Desktop\BackUpDeskTop\VoidingDysf\Voiding Diary.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66864" y="0"/>
            <a:ext cx="4300537"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4"/>
          <p:cNvSpPr txBox="1">
            <a:spLocks noChangeArrowheads="1"/>
          </p:cNvSpPr>
          <p:nvPr/>
        </p:nvSpPr>
        <p:spPr bwMode="auto">
          <a:xfrm>
            <a:off x="5943600" y="0"/>
            <a:ext cx="4724400" cy="6592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20000"/>
              </a:lnSpc>
              <a:spcBef>
                <a:spcPct val="50000"/>
              </a:spcBef>
              <a:spcAft>
                <a:spcPct val="0"/>
              </a:spcAft>
              <a:buClrTx/>
              <a:buSzTx/>
              <a:buFontTx/>
              <a:buNone/>
              <a:defRPr/>
            </a:pPr>
            <a:r>
              <a:rPr kumimoji="0" lang="en-US" alt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3 Day Elimination Diary-Your most  powerful diagnostic tool &amp; its CHEAP &amp; BENIGN</a:t>
            </a:r>
            <a:endParaRPr kumimoji="0" lang="en-US" alt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20000"/>
              </a:lnSpc>
              <a:spcBef>
                <a:spcPct val="0"/>
              </a:spcBef>
              <a:spcAft>
                <a:spcPct val="0"/>
              </a:spcAft>
              <a:buClrTx/>
              <a:buSzTx/>
              <a:buFont typeface="Wingdings" panose="05000000000000000000" pitchFamily="2" charset="2"/>
              <a:buChar char="Ø"/>
              <a:defRPr/>
            </a:pPr>
            <a:r>
              <a:rPr kumimoji="0" lang="en-US" alt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Determines fluid intake</a:t>
            </a:r>
            <a:endParaRPr kumimoji="0" lang="en-US" alt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20000"/>
              </a:lnSpc>
              <a:spcBef>
                <a:spcPct val="0"/>
              </a:spcBef>
              <a:spcAft>
                <a:spcPct val="0"/>
              </a:spcAft>
              <a:buClrTx/>
              <a:buSzTx/>
              <a:buFont typeface="Wingdings" panose="05000000000000000000" pitchFamily="2" charset="2"/>
              <a:buChar char="Ø"/>
              <a:defRPr/>
            </a:pPr>
            <a:r>
              <a:rPr kumimoji="0" lang="en-US" alt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Characterizes voiding</a:t>
            </a:r>
            <a:endParaRPr kumimoji="0" lang="en-US" alt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457200" marR="0" lvl="1" indent="0" algn="l" defTabSz="914400" rtl="0" eaLnBrk="1" fontAlgn="base" latinLnBrk="0" hangingPunct="1">
              <a:lnSpc>
                <a:spcPct val="120000"/>
              </a:lnSpc>
              <a:spcBef>
                <a:spcPct val="0"/>
              </a:spcBef>
              <a:spcAft>
                <a:spcPct val="0"/>
              </a:spcAft>
              <a:buClrTx/>
              <a:buSzTx/>
              <a:buFont typeface="Wingdings" panose="05000000000000000000" pitchFamily="2" charset="2"/>
              <a:buChar char="Ø"/>
              <a:defRPr/>
            </a:pPr>
            <a:r>
              <a:rPr kumimoji="0" lang="en-US" alt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Frequency of voids</a:t>
            </a:r>
            <a:endParaRPr kumimoji="0" lang="en-US" alt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457200" marR="0" lvl="1" indent="0" algn="l" defTabSz="914400" rtl="0" eaLnBrk="1" fontAlgn="base" latinLnBrk="0" hangingPunct="1">
              <a:lnSpc>
                <a:spcPct val="120000"/>
              </a:lnSpc>
              <a:spcBef>
                <a:spcPct val="0"/>
              </a:spcBef>
              <a:spcAft>
                <a:spcPct val="0"/>
              </a:spcAft>
              <a:buClrTx/>
              <a:buSzTx/>
              <a:buFont typeface="Wingdings" panose="05000000000000000000" pitchFamily="2" charset="2"/>
              <a:buChar char="Ø"/>
              <a:defRPr/>
            </a:pPr>
            <a:r>
              <a:rPr kumimoji="0" lang="en-US" alt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Volume of voids</a:t>
            </a:r>
            <a:endParaRPr kumimoji="0" lang="en-US" alt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457200" marR="0" lvl="1" indent="0" algn="l" defTabSz="914400" rtl="0" eaLnBrk="1" fontAlgn="base" latinLnBrk="0" hangingPunct="1">
              <a:lnSpc>
                <a:spcPct val="120000"/>
              </a:lnSpc>
              <a:spcBef>
                <a:spcPct val="0"/>
              </a:spcBef>
              <a:spcAft>
                <a:spcPct val="0"/>
              </a:spcAft>
              <a:buClrTx/>
              <a:buSzTx/>
              <a:buFont typeface="Wingdings" panose="05000000000000000000" pitchFamily="2" charset="2"/>
              <a:buChar char="Ø"/>
              <a:defRPr/>
            </a:pPr>
            <a:r>
              <a:rPr kumimoji="0" lang="en-US" alt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Accidents</a:t>
            </a:r>
            <a:endParaRPr kumimoji="0" lang="en-US" alt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20000"/>
              </a:lnSpc>
              <a:spcBef>
                <a:spcPct val="0"/>
              </a:spcBef>
              <a:spcAft>
                <a:spcPct val="0"/>
              </a:spcAft>
              <a:buClrTx/>
              <a:buSzTx/>
              <a:buFont typeface="Wingdings" panose="05000000000000000000" pitchFamily="2" charset="2"/>
              <a:buChar char="Ø"/>
              <a:defRPr/>
            </a:pPr>
            <a:r>
              <a:rPr kumimoji="0" lang="en-US" alt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Allows Characterization voiding disorder</a:t>
            </a:r>
            <a:endParaRPr kumimoji="0" lang="en-US" alt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457200" marR="0" lvl="1" indent="0" algn="l" defTabSz="914400" rtl="0" eaLnBrk="1" fontAlgn="base" latinLnBrk="0" hangingPunct="1">
              <a:lnSpc>
                <a:spcPct val="120000"/>
              </a:lnSpc>
              <a:spcBef>
                <a:spcPct val="0"/>
              </a:spcBef>
              <a:spcAft>
                <a:spcPct val="0"/>
              </a:spcAft>
              <a:buClrTx/>
              <a:buSzTx/>
              <a:buFont typeface="Wingdings" panose="05000000000000000000" pitchFamily="2" charset="2"/>
              <a:buChar char="Ø"/>
              <a:defRPr/>
            </a:pPr>
            <a:r>
              <a:rPr kumimoji="0" lang="en-US" alt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daytime</a:t>
            </a:r>
            <a:endParaRPr kumimoji="0" lang="en-US" alt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457200" marR="0" lvl="1" indent="0" algn="l" defTabSz="914400" rtl="0" eaLnBrk="1" fontAlgn="base" latinLnBrk="0" hangingPunct="1">
              <a:lnSpc>
                <a:spcPct val="120000"/>
              </a:lnSpc>
              <a:spcBef>
                <a:spcPct val="0"/>
              </a:spcBef>
              <a:spcAft>
                <a:spcPct val="0"/>
              </a:spcAft>
              <a:buClrTx/>
              <a:buSzTx/>
              <a:buFont typeface="Wingdings" panose="05000000000000000000" pitchFamily="2" charset="2"/>
              <a:buChar char="Ø"/>
              <a:defRPr/>
            </a:pPr>
            <a:r>
              <a:rPr kumimoji="0" lang="en-US" alt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Nighttime </a:t>
            </a:r>
            <a:endParaRPr kumimoji="0" lang="en-US" alt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457200" marR="0" lvl="1" indent="0" algn="l" defTabSz="914400" rtl="0" eaLnBrk="1" fontAlgn="base" latinLnBrk="0" hangingPunct="1">
              <a:lnSpc>
                <a:spcPct val="120000"/>
              </a:lnSpc>
              <a:spcBef>
                <a:spcPct val="0"/>
              </a:spcBef>
              <a:spcAft>
                <a:spcPct val="0"/>
              </a:spcAft>
              <a:buClrTx/>
              <a:buSzTx/>
              <a:buFont typeface="Wingdings" panose="05000000000000000000" pitchFamily="2" charset="2"/>
              <a:buChar char="Ø"/>
              <a:defRPr/>
            </a:pPr>
            <a:endParaRPr kumimoji="0" lang="en-US" alt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53252" name="Text Box 5"/>
          <p:cNvSpPr txBox="1">
            <a:spLocks noChangeArrowheads="1"/>
          </p:cNvSpPr>
          <p:nvPr/>
        </p:nvSpPr>
        <p:spPr bwMode="auto">
          <a:xfrm>
            <a:off x="1524000" y="6049964"/>
            <a:ext cx="45720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400" b="1" i="0" u="none" strike="noStrike" kern="1200" cap="none" spc="0" normalizeH="0" baseline="0" noProof="0">
                <a:ln>
                  <a:noFill/>
                </a:ln>
                <a:solidFill>
                  <a:srgbClr val="FFFF00"/>
                </a:solidFill>
                <a:effectLst/>
                <a:uLnTx/>
                <a:uFillTx/>
                <a:latin typeface="Arial" panose="020B0604020202020204" pitchFamily="34" charset="0"/>
                <a:ea typeface="+mn-ea"/>
                <a:cs typeface="+mn-cs"/>
              </a:rPr>
              <a:t>Good time to do intake diary</a:t>
            </a:r>
            <a:endParaRPr kumimoji="0" lang="en-US" altLang="en-US" sz="2400" b="1"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1800" b="1" i="0" u="none" strike="noStrike" kern="1200" cap="none" spc="0" normalizeH="0" baseline="0" noProof="0">
                <a:ln>
                  <a:noFill/>
                </a:ln>
                <a:solidFill>
                  <a:srgbClr val="FFFF00"/>
                </a:solidFill>
                <a:effectLst/>
                <a:uLnTx/>
                <a:uFillTx/>
                <a:latin typeface="Arial" panose="020B0604020202020204" pitchFamily="34" charset="0"/>
                <a:ea typeface="+mn-ea"/>
                <a:cs typeface="+mn-cs"/>
              </a:rPr>
              <a:t>Parents record liquid intake volume</a:t>
            </a:r>
            <a:endParaRPr kumimoji="0" lang="en-US" altLang="en-US" sz="1800" b="1"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pPr lvl="0" eaLnBrk="1" hangingPunct="1"/>
            <a:endParaRPr lang="en-US" altLang="en-US" dirty="0">
              <a:solidFill>
                <a:srgbClr val="000000"/>
              </a:solidFill>
            </a:endParaRPr>
          </a:p>
          <a:p>
            <a:pPr lvl="0" algn="ctr" eaLnBrk="1" hangingPunct="1"/>
            <a:endParaRPr lang="en-US" altLang="en-US" dirty="0"/>
          </a:p>
          <a:p>
            <a:pPr lvl="0" algn="ctr" eaLnBrk="1" hangingPunct="1"/>
            <a:endParaRPr lang="en-US" altLang="en-US" dirty="0"/>
          </a:p>
          <a:p>
            <a:pPr lvl="0" algn="ctr" eaLnBrk="1" hangingPunct="1"/>
            <a:endParaRPr lang="en-US" altLang="en-US" dirty="0"/>
          </a:p>
          <a:p>
            <a:pPr lvl="0" algn="ctr" eaLnBrk="1" hangingPunct="1"/>
            <a:endParaRPr lang="en-US" altLang="en-US" dirty="0"/>
          </a:p>
          <a:p>
            <a:pPr lvl="0" algn="ctr" eaLnBrk="1" hangingPunct="1"/>
            <a:r>
              <a:rPr lang="en-US" altLang="en-US" sz="4000" dirty="0"/>
              <a:t>History</a:t>
            </a:r>
            <a:br>
              <a:rPr lang="en-US" altLang="en-US" sz="4000" dirty="0"/>
            </a:br>
            <a:r>
              <a:rPr lang="en-US" altLang="en-US" sz="4000" dirty="0"/>
              <a:t>Irritable Bladder</a:t>
            </a:r>
            <a:endParaRPr lang="en-US" altLang="en-US" sz="4000" dirty="0">
              <a:solidFill>
                <a:srgbClr val="000000"/>
              </a:solidFill>
            </a:endParaRPr>
          </a:p>
          <a:p>
            <a:pPr lvl="0" eaLnBrk="1" hangingPunct="1"/>
            <a:endParaRPr lang="en-US" altLang="en-US" dirty="0">
              <a:solidFill>
                <a:srgbClr val="000000"/>
              </a:solidFill>
            </a:endParaRPr>
          </a:p>
          <a:p>
            <a:endParaRPr lang="en-US" dirty="0"/>
          </a:p>
        </p:txBody>
      </p:sp>
      <p:sp>
        <p:nvSpPr>
          <p:cNvPr id="4" name="Content Placeholder 3"/>
          <p:cNvSpPr>
            <a:spLocks noGrp="1"/>
          </p:cNvSpPr>
          <p:nvPr>
            <p:ph sz="half" idx="2"/>
          </p:nvPr>
        </p:nvSpPr>
        <p:spPr>
          <a:xfrm>
            <a:off x="-228600" y="2505075"/>
            <a:ext cx="6227234" cy="3684588"/>
          </a:xfrm>
        </p:spPr>
        <p:txBody>
          <a:bodyPr/>
          <a:lstStyle/>
          <a:p>
            <a:pPr lvl="0" eaLnBrk="1" hangingPunct="1"/>
            <a:r>
              <a:rPr lang="en-US" altLang="en-US" dirty="0">
                <a:solidFill>
                  <a:srgbClr val="000000"/>
                </a:solidFill>
              </a:rPr>
              <a:t>Urgency &amp; frequency</a:t>
            </a:r>
            <a:endParaRPr lang="en-US" altLang="en-US" dirty="0">
              <a:solidFill>
                <a:srgbClr val="000000"/>
              </a:solidFill>
            </a:endParaRPr>
          </a:p>
          <a:p>
            <a:pPr lvl="0" eaLnBrk="1" hangingPunct="1"/>
            <a:r>
              <a:rPr lang="en-US" altLang="en-US" dirty="0">
                <a:solidFill>
                  <a:srgbClr val="000000"/>
                </a:solidFill>
              </a:rPr>
              <a:t>Small bladder capacity</a:t>
            </a:r>
            <a:endParaRPr lang="en-US" altLang="en-US" dirty="0">
              <a:solidFill>
                <a:srgbClr val="000000"/>
              </a:solidFill>
            </a:endParaRPr>
          </a:p>
          <a:p>
            <a:pPr lvl="0" eaLnBrk="1" hangingPunct="1"/>
            <a:r>
              <a:rPr lang="en-US" altLang="en-US" dirty="0">
                <a:solidFill>
                  <a:srgbClr val="000000"/>
                </a:solidFill>
              </a:rPr>
              <a:t>behaviors to avoid leakage: Dancing, squatting, holding &amp; posturing</a:t>
            </a:r>
            <a:endParaRPr lang="en-US" altLang="en-US" dirty="0">
              <a:solidFill>
                <a:srgbClr val="000000"/>
              </a:solidFill>
            </a:endParaRPr>
          </a:p>
          <a:p>
            <a:endParaRPr lang="en-US" dirty="0"/>
          </a:p>
        </p:txBody>
      </p:sp>
      <p:sp>
        <p:nvSpPr>
          <p:cNvPr id="5" name="Text Placeholder 4"/>
          <p:cNvSpPr>
            <a:spLocks noGrp="1"/>
          </p:cNvSpPr>
          <p:nvPr>
            <p:ph type="body" sz="quarter" idx="3"/>
          </p:nvPr>
        </p:nvSpPr>
        <p:spPr/>
        <p:txBody>
          <a:bodyPr/>
          <a:lstStyle/>
          <a:p>
            <a:endParaRPr lang="en-US"/>
          </a:p>
        </p:txBody>
      </p:sp>
      <p:pic>
        <p:nvPicPr>
          <p:cNvPr id="9" name="Content Placeholder 8"/>
          <p:cNvPicPr>
            <a:picLocks noGrp="1" noChangeAspect="1"/>
          </p:cNvPicPr>
          <p:nvPr>
            <p:ph sz="quarter" idx="4"/>
          </p:nvPr>
        </p:nvPicPr>
        <p:blipFill>
          <a:blip r:embed="rId1" cstate="print">
            <a:extLst>
              <a:ext uri="{28A0092B-C50C-407E-A947-70E740481C1C}">
                <a14:useLocalDpi xmlns:a14="http://schemas.microsoft.com/office/drawing/2010/main" val="0"/>
              </a:ext>
            </a:extLst>
          </a:blip>
          <a:stretch>
            <a:fillRect/>
          </a:stretch>
        </p:blipFill>
        <p:spPr>
          <a:xfrm rot="5400000">
            <a:off x="6215062" y="1043306"/>
            <a:ext cx="4498974" cy="53467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2226" name="Picture 1027" descr="C:\WINDOWS\Desktop\BackUpDeskTop\Voiding Dysfunction\VoidingDysfPic\EctopicUreter.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52600" y="152400"/>
            <a:ext cx="42926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1028"/>
          <p:cNvSpPr txBox="1">
            <a:spLocks noChangeArrowheads="1"/>
          </p:cNvSpPr>
          <p:nvPr/>
        </p:nvSpPr>
        <p:spPr bwMode="auto">
          <a:xfrm>
            <a:off x="6477000" y="1752601"/>
            <a:ext cx="5435600" cy="4875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57200" lvl="1" indent="0" fontAlgn="base">
              <a:spcBef>
                <a:spcPct val="20000"/>
              </a:spcBef>
              <a:spcAft>
                <a:spcPct val="0"/>
              </a:spcAft>
            </a:pPr>
            <a:r>
              <a:rPr kumimoji="0" lang="en-US" altLang="en-US" sz="60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Ectopic Ureter</a:t>
            </a:r>
            <a:r>
              <a:rPr lang="en-US" altLang="en-US" dirty="0">
                <a:solidFill>
                  <a:srgbClr val="000000"/>
                </a:solidFill>
                <a:latin typeface="Comic Sans MS" panose="030F0702030302020204"/>
              </a:rPr>
              <a:t>: </a:t>
            </a:r>
            <a:endParaRPr lang="en-US" altLang="en-US" dirty="0">
              <a:solidFill>
                <a:srgbClr val="000000"/>
              </a:solidFill>
              <a:latin typeface="Comic Sans MS" panose="030F0702030302020204"/>
            </a:endParaRPr>
          </a:p>
          <a:p>
            <a:pPr lvl="1" fontAlgn="base">
              <a:spcBef>
                <a:spcPct val="20000"/>
              </a:spcBef>
              <a:spcAft>
                <a:spcPct val="0"/>
              </a:spcAft>
              <a:buFontTx/>
              <a:buChar char="–"/>
            </a:pPr>
            <a:r>
              <a:rPr lang="en-US" altLang="en-US" dirty="0">
                <a:solidFill>
                  <a:srgbClr val="000000"/>
                </a:solidFill>
                <a:latin typeface="Comic Sans MS" panose="030F0702030302020204"/>
              </a:rPr>
              <a:t>Continuous incontinence in </a:t>
            </a:r>
            <a:r>
              <a:rPr lang="en-US" altLang="en-US" dirty="0">
                <a:solidFill>
                  <a:srgbClr val="FF0000"/>
                </a:solidFill>
                <a:latin typeface="Comic Sans MS" panose="030F0702030302020204"/>
              </a:rPr>
              <a:t>a girl </a:t>
            </a:r>
            <a:r>
              <a:rPr lang="en-US" altLang="en-US" dirty="0">
                <a:solidFill>
                  <a:srgbClr val="000000"/>
                </a:solidFill>
                <a:latin typeface="Comic Sans MS" panose="030F0702030302020204"/>
              </a:rPr>
              <a:t>suggests </a:t>
            </a:r>
            <a:r>
              <a:rPr lang="en-US" altLang="en-US" dirty="0">
                <a:solidFill>
                  <a:srgbClr val="FF0000"/>
                </a:solidFill>
                <a:latin typeface="Comic Sans MS" panose="030F0702030302020204"/>
              </a:rPr>
              <a:t>ectopic ureter </a:t>
            </a:r>
            <a:r>
              <a:rPr lang="en-US" altLang="en-US" dirty="0">
                <a:solidFill>
                  <a:srgbClr val="000000"/>
                </a:solidFill>
                <a:latin typeface="Comic Sans MS" panose="030F0702030302020204"/>
              </a:rPr>
              <a:t>that inserts distal to urethral sphincter or into the vagina</a:t>
            </a:r>
            <a:endParaRPr lang="en-US" altLang="en-US" dirty="0">
              <a:solidFill>
                <a:srgbClr val="000000"/>
              </a:solidFill>
              <a:latin typeface="Comic Sans MS" panose="030F0702030302020204"/>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en-US" sz="60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p:txBody>
      </p:sp>
      <p:pic>
        <p:nvPicPr>
          <p:cNvPr id="4" name="Picture 1027" descr="C:\WINDOWS\Desktop\BackUpDeskTop\Voiding Dysfunction\VoidingDysfPic\EctopicUreter.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03400" y="152400"/>
            <a:ext cx="42926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27" descr="C:\WINDOWS\Desktop\BackUpDeskTop\Voiding Dysfunction\VoidingDysfPic\EctopicUreter.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52600" y="304800"/>
            <a:ext cx="44958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676400" y="304800"/>
            <a:ext cx="8686800" cy="762000"/>
          </a:xfrm>
        </p:spPr>
        <p:txBody>
          <a:bodyPr/>
          <a:lstStyle/>
          <a:p>
            <a:pPr eaLnBrk="1" hangingPunct="1"/>
            <a:r>
              <a:rPr lang="en-US" altLang="en-US" dirty="0"/>
              <a:t>History</a:t>
            </a:r>
            <a:br>
              <a:rPr lang="en-US" altLang="en-US" dirty="0"/>
            </a:br>
            <a:r>
              <a:rPr lang="en-US" altLang="en-US" sz="2400" dirty="0"/>
              <a:t>Infrequent </a:t>
            </a:r>
            <a:r>
              <a:rPr lang="en-US" altLang="en-US" sz="2400" dirty="0" err="1"/>
              <a:t>Voider</a:t>
            </a:r>
            <a:r>
              <a:rPr lang="en-US" altLang="en-US" sz="2400" dirty="0"/>
              <a:t> or lazy bladder </a:t>
            </a:r>
            <a:endParaRPr lang="en-US" altLang="en-US" dirty="0"/>
          </a:p>
        </p:txBody>
      </p:sp>
      <p:sp>
        <p:nvSpPr>
          <p:cNvPr id="55299" name="Rectangle 3"/>
          <p:cNvSpPr>
            <a:spLocks noGrp="1" noChangeArrowheads="1"/>
          </p:cNvSpPr>
          <p:nvPr>
            <p:ph type="body" idx="1"/>
          </p:nvPr>
        </p:nvSpPr>
        <p:spPr>
          <a:xfrm>
            <a:off x="528320" y="1546860"/>
            <a:ext cx="11277600" cy="4876800"/>
          </a:xfrm>
        </p:spPr>
        <p:txBody>
          <a:bodyPr/>
          <a:lstStyle/>
          <a:p>
            <a:pPr eaLnBrk="1" hangingPunct="1">
              <a:lnSpc>
                <a:spcPct val="90000"/>
              </a:lnSpc>
            </a:pPr>
            <a:r>
              <a:rPr lang="en-US" altLang="en-US" sz="4400" dirty="0"/>
              <a:t>Typically school girls with recurrent UTI &amp; often with history of intermittent enuresis</a:t>
            </a:r>
            <a:endParaRPr lang="en-US" altLang="en-US" sz="4400" dirty="0"/>
          </a:p>
          <a:p>
            <a:pPr eaLnBrk="1" hangingPunct="1">
              <a:lnSpc>
                <a:spcPct val="90000"/>
              </a:lnSpc>
            </a:pPr>
            <a:r>
              <a:rPr lang="en-US" altLang="en-US" sz="4400" dirty="0"/>
              <a:t>Postpone voiding as long as possible</a:t>
            </a:r>
            <a:endParaRPr lang="en-US" altLang="en-US" sz="4400" dirty="0"/>
          </a:p>
          <a:p>
            <a:pPr lvl="1" eaLnBrk="1" hangingPunct="1">
              <a:lnSpc>
                <a:spcPct val="90000"/>
              </a:lnSpc>
            </a:pPr>
            <a:r>
              <a:rPr lang="en-US" altLang="en-US" sz="4400" dirty="0"/>
              <a:t>Voids  2-3 times per day </a:t>
            </a:r>
            <a:endParaRPr lang="en-US" altLang="en-US" sz="4400" dirty="0"/>
          </a:p>
          <a:p>
            <a:pPr lvl="1" eaLnBrk="1" hangingPunct="1">
              <a:lnSpc>
                <a:spcPct val="90000"/>
              </a:lnSpc>
            </a:pPr>
            <a:r>
              <a:rPr lang="en-US" altLang="en-US" sz="4400" dirty="0"/>
              <a:t>Large volume of urine</a:t>
            </a:r>
            <a:endParaRPr lang="en-US" altLang="en-US" sz="4400" dirty="0"/>
          </a:p>
          <a:p>
            <a:pPr lvl="1" eaLnBrk="1" hangingPunct="1">
              <a:lnSpc>
                <a:spcPct val="90000"/>
              </a:lnSpc>
            </a:pPr>
            <a:r>
              <a:rPr lang="en-US" altLang="en-US" sz="4400" dirty="0"/>
              <a:t>No void on awakening</a:t>
            </a:r>
            <a:endParaRPr lang="en-US" altLang="en-US" sz="4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676400" y="381000"/>
            <a:ext cx="8686800" cy="762000"/>
          </a:xfrm>
        </p:spPr>
        <p:txBody>
          <a:bodyPr/>
          <a:lstStyle/>
          <a:p>
            <a:pPr eaLnBrk="1" hangingPunct="1">
              <a:lnSpc>
                <a:spcPct val="70000"/>
              </a:lnSpc>
            </a:pPr>
            <a:r>
              <a:rPr lang="en-US" altLang="en-US" dirty="0"/>
              <a:t>Physical Examination</a:t>
            </a:r>
            <a:br>
              <a:rPr lang="en-US" altLang="en-US" dirty="0"/>
            </a:br>
            <a:r>
              <a:rPr lang="en-US" altLang="en-US" sz="3200" dirty="0"/>
              <a:t>Perineum &amp; Genitalia</a:t>
            </a:r>
            <a:r>
              <a:rPr lang="en-US" altLang="en-US" dirty="0"/>
              <a:t> </a:t>
            </a:r>
            <a:endParaRPr lang="en-US" altLang="en-US" dirty="0"/>
          </a:p>
        </p:txBody>
      </p:sp>
      <p:sp>
        <p:nvSpPr>
          <p:cNvPr id="60419" name="Rectangle 3"/>
          <p:cNvSpPr>
            <a:spLocks noGrp="1" noChangeArrowheads="1"/>
          </p:cNvSpPr>
          <p:nvPr>
            <p:ph type="body" idx="1"/>
          </p:nvPr>
        </p:nvSpPr>
        <p:spPr>
          <a:xfrm>
            <a:off x="330200" y="1485900"/>
            <a:ext cx="11417300" cy="4826000"/>
          </a:xfrm>
        </p:spPr>
        <p:txBody>
          <a:bodyPr/>
          <a:lstStyle/>
          <a:p>
            <a:pPr eaLnBrk="1" hangingPunct="1">
              <a:lnSpc>
                <a:spcPct val="90000"/>
              </a:lnSpc>
            </a:pPr>
            <a:r>
              <a:rPr lang="en-US" altLang="en-US" sz="4000" dirty="0"/>
              <a:t>Signs of erythema or irritation perineum </a:t>
            </a:r>
            <a:endParaRPr lang="en-US" altLang="en-US" sz="4000" dirty="0"/>
          </a:p>
          <a:p>
            <a:pPr eaLnBrk="1" hangingPunct="1">
              <a:lnSpc>
                <a:spcPct val="90000"/>
              </a:lnSpc>
            </a:pPr>
            <a:r>
              <a:rPr lang="en-US" altLang="en-US" sz="4000" dirty="0"/>
              <a:t>Meatal stenosis in boys </a:t>
            </a:r>
            <a:endParaRPr lang="en-US" altLang="en-US" sz="4000" dirty="0"/>
          </a:p>
          <a:p>
            <a:pPr eaLnBrk="1" hangingPunct="1">
              <a:lnSpc>
                <a:spcPct val="90000"/>
              </a:lnSpc>
            </a:pPr>
            <a:r>
              <a:rPr lang="en-US" altLang="en-US" sz="4000" dirty="0"/>
              <a:t>Presence of labial adhesions in girls</a:t>
            </a:r>
            <a:endParaRPr lang="en-US" altLang="en-US" sz="4000" dirty="0"/>
          </a:p>
          <a:p>
            <a:pPr eaLnBrk="1" hangingPunct="1">
              <a:lnSpc>
                <a:spcPct val="90000"/>
              </a:lnSpc>
            </a:pPr>
            <a:r>
              <a:rPr lang="en-US" altLang="en-US" sz="4000" dirty="0"/>
              <a:t>Careful examination of the introitus for an ectopic ureter</a:t>
            </a:r>
            <a:endParaRPr lang="en-US" altLang="en-US" sz="4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ChangeArrowheads="1"/>
          </p:cNvSpPr>
          <p:nvPr>
            <p:ph type="title"/>
          </p:nvPr>
        </p:nvSpPr>
        <p:spPr>
          <a:xfrm>
            <a:off x="1524000" y="152400"/>
            <a:ext cx="9144000" cy="762000"/>
          </a:xfrm>
        </p:spPr>
        <p:txBody>
          <a:bodyPr/>
          <a:lstStyle/>
          <a:p>
            <a:pPr eaLnBrk="1" hangingPunct="1">
              <a:lnSpc>
                <a:spcPct val="80000"/>
              </a:lnSpc>
            </a:pPr>
            <a:r>
              <a:rPr lang="en-US" altLang="en-US" sz="4000"/>
              <a:t>Focused Neurolgogic Examination</a:t>
            </a:r>
            <a:endParaRPr lang="en-US" altLang="en-US" sz="3200"/>
          </a:p>
        </p:txBody>
      </p:sp>
      <p:sp>
        <p:nvSpPr>
          <p:cNvPr id="61443" name="Rectangle 1027"/>
          <p:cNvSpPr>
            <a:spLocks noGrp="1" noChangeArrowheads="1"/>
          </p:cNvSpPr>
          <p:nvPr>
            <p:ph type="body" idx="1"/>
          </p:nvPr>
        </p:nvSpPr>
        <p:spPr>
          <a:xfrm>
            <a:off x="304800" y="1828800"/>
            <a:ext cx="11303000" cy="4648200"/>
          </a:xfrm>
        </p:spPr>
        <p:txBody>
          <a:bodyPr/>
          <a:lstStyle/>
          <a:p>
            <a:pPr eaLnBrk="1" hangingPunct="1">
              <a:lnSpc>
                <a:spcPct val="90000"/>
              </a:lnSpc>
            </a:pPr>
            <a:r>
              <a:rPr lang="en-US" altLang="en-US" sz="3600" u="sng" dirty="0"/>
              <a:t>Lumbosacral spine :</a:t>
            </a:r>
            <a:endParaRPr lang="en-US" altLang="en-US" sz="3600" u="sng" dirty="0"/>
          </a:p>
          <a:p>
            <a:pPr eaLnBrk="1" hangingPunct="1">
              <a:lnSpc>
                <a:spcPct val="90000"/>
              </a:lnSpc>
            </a:pPr>
            <a:r>
              <a:rPr lang="en-US" altLang="en-US" sz="3600" dirty="0"/>
              <a:t> lipoma, sinus, pigmentation tufts of hair: clue to underlying occult myelodysplasia</a:t>
            </a:r>
            <a:endParaRPr lang="en-US" altLang="en-US" sz="3600" dirty="0"/>
          </a:p>
          <a:p>
            <a:pPr eaLnBrk="1" hangingPunct="1">
              <a:lnSpc>
                <a:spcPct val="90000"/>
              </a:lnSpc>
            </a:pPr>
            <a:r>
              <a:rPr lang="en-US" altLang="en-US" sz="3600" dirty="0"/>
              <a:t>Perineal sensation, lower limb function Peripheral reflexes</a:t>
            </a:r>
            <a:endParaRPr lang="en-US" altLang="en-US" sz="3600" dirty="0"/>
          </a:p>
          <a:p>
            <a:pPr lvl="1" eaLnBrk="1" hangingPunct="1">
              <a:lnSpc>
                <a:spcPct val="90000"/>
              </a:lnSpc>
            </a:pPr>
            <a:r>
              <a:rPr lang="en-US" altLang="en-US" sz="3600" dirty="0"/>
              <a:t>Checks lower motor neuron reflex</a:t>
            </a:r>
            <a:endParaRPr lang="en-US" altLang="en-US" sz="3600" dirty="0"/>
          </a:p>
          <a:p>
            <a:pPr lvl="1" eaLnBrk="1" hangingPunct="1">
              <a:lnSpc>
                <a:spcPct val="90000"/>
              </a:lnSpc>
            </a:pPr>
            <a:r>
              <a:rPr lang="en-US" altLang="en-US" sz="3600" dirty="0"/>
              <a:t>suggestive of a sacral neurologic lesion</a:t>
            </a:r>
            <a:endParaRPr lang="en-US" altLang="en-US" sz="3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028" descr="C:\WINDOWS\Desktop\BackUpDeskTop\Voiding Dysfunction\VoidingDysfPic\TeatheredCord.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09800" y="3176"/>
            <a:ext cx="77724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28" descr="C:\WINDOWS\Desktop\BackUpDeskTop\Voiding Dysfunction\VoidingDysfPic\TeatheredCord.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09800" y="3968"/>
            <a:ext cx="77724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Grp="1" noChangeArrowheads="1"/>
          </p:cNvSpPr>
          <p:nvPr>
            <p:ph type="title"/>
          </p:nvPr>
        </p:nvSpPr>
        <p:spPr/>
        <p:txBody>
          <a:bodyPr/>
          <a:lstStyle/>
          <a:p>
            <a:pPr eaLnBrk="1" hangingPunct="1"/>
            <a:r>
              <a:rPr lang="en-US" altLang="en-US"/>
              <a:t>Routine Labs</a:t>
            </a:r>
            <a:endParaRPr lang="en-US" altLang="en-US"/>
          </a:p>
        </p:txBody>
      </p:sp>
      <p:sp>
        <p:nvSpPr>
          <p:cNvPr id="65539" name="Rectangle 1027"/>
          <p:cNvSpPr>
            <a:spLocks noGrp="1" noChangeArrowheads="1"/>
          </p:cNvSpPr>
          <p:nvPr>
            <p:ph type="body" idx="1"/>
          </p:nvPr>
        </p:nvSpPr>
        <p:spPr>
          <a:xfrm>
            <a:off x="1752600" y="1524000"/>
            <a:ext cx="8610600" cy="1676400"/>
          </a:xfrm>
        </p:spPr>
        <p:txBody>
          <a:bodyPr/>
          <a:lstStyle/>
          <a:p>
            <a:pPr eaLnBrk="1" hangingPunct="1">
              <a:lnSpc>
                <a:spcPct val="90000"/>
              </a:lnSpc>
            </a:pPr>
            <a:r>
              <a:rPr lang="en-US" altLang="en-US" sz="3600" dirty="0"/>
              <a:t>Urine tests best obtained on 1</a:t>
            </a:r>
            <a:r>
              <a:rPr lang="en-US" altLang="en-US" sz="3600" baseline="30000" dirty="0"/>
              <a:t>st</a:t>
            </a:r>
            <a:r>
              <a:rPr lang="en-US" altLang="en-US" sz="3600" dirty="0"/>
              <a:t> AM specimen after overnight NPO</a:t>
            </a:r>
            <a:endParaRPr lang="en-US" altLang="en-US" sz="3600" dirty="0"/>
          </a:p>
          <a:p>
            <a:pPr lvl="1" eaLnBrk="1" hangingPunct="1">
              <a:lnSpc>
                <a:spcPct val="90000"/>
              </a:lnSpc>
            </a:pPr>
            <a:r>
              <a:rPr lang="en-US" altLang="en-US" sz="3200" dirty="0"/>
              <a:t>UA</a:t>
            </a:r>
            <a:endParaRPr lang="en-US" altLang="en-US" sz="3200" dirty="0"/>
          </a:p>
          <a:p>
            <a:pPr lvl="2" eaLnBrk="1" hangingPunct="1">
              <a:lnSpc>
                <a:spcPct val="90000"/>
              </a:lnSpc>
            </a:pPr>
            <a:r>
              <a:rPr lang="en-US" altLang="en-US" sz="2800" dirty="0"/>
              <a:t>Specific gravity- over 1.020 rules out significant concentrating defect :D.I</a:t>
            </a:r>
            <a:endParaRPr lang="en-US" altLang="en-US" sz="2800" dirty="0"/>
          </a:p>
          <a:p>
            <a:pPr lvl="2" eaLnBrk="1" hangingPunct="1">
              <a:lnSpc>
                <a:spcPct val="90000"/>
              </a:lnSpc>
            </a:pPr>
            <a:r>
              <a:rPr lang="en-US" altLang="en-US" sz="2800" dirty="0"/>
              <a:t>Glucose</a:t>
            </a:r>
            <a:endParaRPr lang="en-US" altLang="en-US" sz="2800" dirty="0"/>
          </a:p>
          <a:p>
            <a:pPr lvl="1" eaLnBrk="1" hangingPunct="1">
              <a:lnSpc>
                <a:spcPct val="90000"/>
              </a:lnSpc>
            </a:pPr>
            <a:r>
              <a:rPr lang="en-US" altLang="en-US" sz="3200" dirty="0"/>
              <a:t>UC : R /O  UTI</a:t>
            </a:r>
            <a:endParaRPr lang="en-US" altLang="en-US"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676400" y="304800"/>
            <a:ext cx="8686800" cy="762000"/>
          </a:xfrm>
        </p:spPr>
        <p:txBody>
          <a:bodyPr/>
          <a:lstStyle/>
          <a:p>
            <a:pPr eaLnBrk="1" hangingPunct="1"/>
            <a:r>
              <a:rPr lang="en-US" altLang="en-US" sz="6000"/>
              <a:t>Sonography</a:t>
            </a:r>
            <a:endParaRPr lang="en-US" altLang="en-US" sz="6000"/>
          </a:p>
        </p:txBody>
      </p:sp>
      <p:sp>
        <p:nvSpPr>
          <p:cNvPr id="67587" name="Rectangle 3"/>
          <p:cNvSpPr>
            <a:spLocks noGrp="1" noChangeArrowheads="1"/>
          </p:cNvSpPr>
          <p:nvPr>
            <p:ph type="body" idx="1"/>
          </p:nvPr>
        </p:nvSpPr>
        <p:spPr>
          <a:xfrm>
            <a:off x="-182881" y="2819400"/>
            <a:ext cx="5265019" cy="3200400"/>
          </a:xfrm>
        </p:spPr>
        <p:txBody>
          <a:bodyPr/>
          <a:lstStyle/>
          <a:p>
            <a:pPr eaLnBrk="1" hangingPunct="1">
              <a:lnSpc>
                <a:spcPct val="90000"/>
              </a:lnSpc>
            </a:pPr>
            <a:r>
              <a:rPr lang="en-US" altLang="en-US" sz="2800" dirty="0"/>
              <a:t>Bladder:</a:t>
            </a:r>
            <a:endParaRPr lang="en-US" altLang="en-US" sz="2800" dirty="0"/>
          </a:p>
          <a:p>
            <a:pPr eaLnBrk="1" hangingPunct="1">
              <a:lnSpc>
                <a:spcPct val="90000"/>
              </a:lnSpc>
            </a:pPr>
            <a:r>
              <a:rPr lang="en-US" sz="2800" dirty="0"/>
              <a:t>3-4 mm measured at 50% of expected bladder capacity suggests OAB</a:t>
            </a:r>
            <a:endParaRPr lang="en-US" sz="2800" dirty="0"/>
          </a:p>
          <a:p>
            <a:pPr eaLnBrk="1" hangingPunct="1">
              <a:lnSpc>
                <a:spcPct val="90000"/>
              </a:lnSpc>
            </a:pPr>
            <a:r>
              <a:rPr lang="en-US" sz="2800" dirty="0"/>
              <a:t>Usually no post  void residual </a:t>
            </a:r>
            <a:endParaRPr lang="en-US" sz="2800" dirty="0"/>
          </a:p>
          <a:p>
            <a:pPr eaLnBrk="1" hangingPunct="1">
              <a:lnSpc>
                <a:spcPct val="90000"/>
              </a:lnSpc>
            </a:pPr>
            <a:endParaRPr lang="en-US" altLang="en-US" sz="2800" dirty="0"/>
          </a:p>
        </p:txBody>
      </p:sp>
      <p:pic>
        <p:nvPicPr>
          <p:cNvPr id="67588" name="Picture 4" descr="C:\WINDOWS\Desktop\BackUpDeskTop\Voiding Dysfunction\VoidingDysfPic\PostVdRes by US.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48634" y="2590800"/>
            <a:ext cx="4544462"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Rectangle 6"/>
          <p:cNvSpPr>
            <a:spLocks noChangeArrowheads="1"/>
          </p:cNvSpPr>
          <p:nvPr/>
        </p:nvSpPr>
        <p:spPr bwMode="auto">
          <a:xfrm>
            <a:off x="1600200" y="1066800"/>
            <a:ext cx="7620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rgbClr val="FFFF00"/>
              </a:buClr>
              <a:buFont typeface="Wingdings" panose="05000000000000000000" pitchFamily="2" charset="2"/>
              <a:buChar char="Ø"/>
              <a:defRPr sz="3200" b="1">
                <a:solidFill>
                  <a:srgbClr val="FFFFFF"/>
                </a:solidFill>
                <a:latin typeface="Arial" panose="020B0604020202020204" pitchFamily="34" charset="0"/>
              </a:defRPr>
            </a:lvl1pPr>
            <a:lvl2pPr marL="742950" indent="-285750">
              <a:spcBef>
                <a:spcPct val="20000"/>
              </a:spcBef>
              <a:buClr>
                <a:srgbClr val="FFFF00"/>
              </a:buClr>
              <a:buFont typeface="Wingdings" panose="05000000000000000000" pitchFamily="2" charset="2"/>
              <a:buChar char="Ø"/>
              <a:defRPr sz="2800" b="1">
                <a:solidFill>
                  <a:srgbClr val="FFFFFF"/>
                </a:solidFill>
                <a:latin typeface="Arial" panose="020B0604020202020204" pitchFamily="34" charset="0"/>
              </a:defRPr>
            </a:lvl2pPr>
            <a:lvl3pPr marL="1143000" indent="-228600">
              <a:spcBef>
                <a:spcPct val="20000"/>
              </a:spcBef>
              <a:buClr>
                <a:srgbClr val="FFFF00"/>
              </a:buClr>
              <a:buFont typeface="Wingdings" panose="05000000000000000000" pitchFamily="2" charset="2"/>
              <a:buChar char="Ø"/>
              <a:defRPr sz="2400" b="1">
                <a:solidFill>
                  <a:srgbClr val="FFFFFF"/>
                </a:solidFill>
                <a:latin typeface="Arial" panose="020B0604020202020204" pitchFamily="34" charset="0"/>
              </a:defRPr>
            </a:lvl3pPr>
            <a:lvl4pPr marL="1600200" indent="-228600">
              <a:spcBef>
                <a:spcPct val="20000"/>
              </a:spcBef>
              <a:buClr>
                <a:srgbClr val="FFFF00"/>
              </a:buClr>
              <a:buFont typeface="Wingdings" panose="05000000000000000000" pitchFamily="2" charset="2"/>
              <a:buChar char="Ø"/>
              <a:defRPr sz="2000" b="1">
                <a:solidFill>
                  <a:srgbClr val="FFFFFF"/>
                </a:solidFill>
                <a:latin typeface="Arial" panose="020B0604020202020204" pitchFamily="34" charset="0"/>
              </a:defRPr>
            </a:lvl4pPr>
            <a:lvl5pPr marL="2057400" indent="-228600">
              <a:spcBef>
                <a:spcPct val="20000"/>
              </a:spcBef>
              <a:buClr>
                <a:srgbClr val="FFFF00"/>
              </a:buClr>
              <a:buFont typeface="Wingdings" panose="05000000000000000000" pitchFamily="2" charset="2"/>
              <a:buChar char="Ø"/>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FFFF00"/>
              </a:buClr>
              <a:buFont typeface="Wingdings" panose="05000000000000000000" pitchFamily="2" charset="2"/>
              <a:buChar char="Ø"/>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FFFF00"/>
              </a:buClr>
              <a:buFont typeface="Wingdings" panose="05000000000000000000" pitchFamily="2" charset="2"/>
              <a:buChar char="Ø"/>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FFFF00"/>
              </a:buClr>
              <a:buFont typeface="Wingdings" panose="05000000000000000000" pitchFamily="2" charset="2"/>
              <a:buChar char="Ø"/>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FFFF00"/>
              </a:buClr>
              <a:buFont typeface="Wingdings" panose="05000000000000000000" pitchFamily="2" charset="2"/>
              <a:buChar char="Ø"/>
              <a:defRPr sz="2000">
                <a:solidFill>
                  <a:srgbClr val="FFFFFF"/>
                </a:solidFill>
                <a:latin typeface="Arial" panose="020B0604020202020204" pitchFamily="34" charset="0"/>
              </a:defRPr>
            </a:lvl9pPr>
          </a:lstStyle>
          <a:p>
            <a:pPr marL="342900" marR="0" lvl="0" indent="-342900" algn="l" defTabSz="914400" rtl="0" eaLnBrk="1" fontAlgn="base" latinLnBrk="0" hangingPunct="1">
              <a:lnSpc>
                <a:spcPct val="100000"/>
              </a:lnSpc>
              <a:spcBef>
                <a:spcPct val="20000"/>
              </a:spcBef>
              <a:spcAft>
                <a:spcPct val="0"/>
              </a:spcAft>
              <a:buClr>
                <a:srgbClr val="FFFF00"/>
              </a:buClr>
              <a:buSzTx/>
              <a:buFont typeface="Wingdings" panose="05000000000000000000" pitchFamily="2" charset="2"/>
              <a:buChar char="Ø"/>
              <a:defRPr/>
            </a:pPr>
            <a:r>
              <a:rPr kumimoji="0" lang="en-US" altLang="en-US" sz="3200" b="1" i="0" u="none" strike="noStrike" kern="1200" cap="none" spc="0" normalizeH="0" baseline="0" noProof="0" dirty="0">
                <a:ln>
                  <a:noFill/>
                </a:ln>
                <a:solidFill>
                  <a:schemeClr val="accent1">
                    <a:lumMod val="25000"/>
                  </a:schemeClr>
                </a:solidFill>
                <a:effectLst/>
                <a:uLnTx/>
                <a:uFillTx/>
                <a:latin typeface="Arial" panose="020B0604020202020204" pitchFamily="34" charset="0"/>
                <a:ea typeface="+mn-ea"/>
                <a:cs typeface="+mn-cs"/>
              </a:rPr>
              <a:t>Upper tract 	:</a:t>
            </a:r>
            <a:endParaRPr kumimoji="0" lang="en-US" altLang="en-US" sz="3200" b="1" i="0" u="none" strike="noStrike" kern="1200" cap="none" spc="0" normalizeH="0" baseline="0" noProof="0" dirty="0">
              <a:ln>
                <a:noFill/>
              </a:ln>
              <a:solidFill>
                <a:schemeClr val="accent1">
                  <a:lumMod val="25000"/>
                </a:schemeClr>
              </a:solidFill>
              <a:effectLst/>
              <a:uLnTx/>
              <a:uFillTx/>
              <a:latin typeface="Arial" panose="020B0604020202020204" pitchFamily="34" charset="0"/>
              <a:ea typeface="+mn-ea"/>
              <a:cs typeface="+mn-cs"/>
            </a:endParaRPr>
          </a:p>
          <a:p>
            <a:pPr marL="742950" marR="0" lvl="1" indent="-285750" algn="l" defTabSz="914400" rtl="0" eaLnBrk="1" fontAlgn="base" latinLnBrk="0" hangingPunct="1">
              <a:lnSpc>
                <a:spcPct val="100000"/>
              </a:lnSpc>
              <a:spcBef>
                <a:spcPct val="20000"/>
              </a:spcBef>
              <a:spcAft>
                <a:spcPct val="0"/>
              </a:spcAft>
              <a:buClr>
                <a:srgbClr val="FFFF00"/>
              </a:buClr>
              <a:buSzTx/>
              <a:buFont typeface="Wingdings" panose="05000000000000000000" pitchFamily="2" charset="2"/>
              <a:buChar char="Ø"/>
              <a:defRPr/>
            </a:pPr>
            <a:r>
              <a:rPr kumimoji="0" lang="en-US" altLang="en-US" sz="2800" b="1" i="0" u="none" strike="noStrike" kern="1200" cap="none" spc="0" normalizeH="0" baseline="0" noProof="0" dirty="0">
                <a:ln>
                  <a:noFill/>
                </a:ln>
                <a:solidFill>
                  <a:schemeClr val="accent1">
                    <a:lumMod val="25000"/>
                  </a:schemeClr>
                </a:solidFill>
                <a:effectLst/>
                <a:uLnTx/>
                <a:uFillTx/>
                <a:latin typeface="Arial" panose="020B0604020202020204" pitchFamily="34" charset="0"/>
                <a:ea typeface="+mn-ea"/>
                <a:cs typeface="+mn-cs"/>
              </a:rPr>
              <a:t>Size, cortical thickness </a:t>
            </a:r>
            <a:r>
              <a:rPr kumimoji="0" lang="en-US" altLang="en-US" sz="2800" b="1" i="0" u="none" strike="noStrike" kern="1200" cap="none" spc="0" normalizeH="0" baseline="0" noProof="0" dirty="0" err="1">
                <a:ln>
                  <a:noFill/>
                </a:ln>
                <a:solidFill>
                  <a:schemeClr val="accent1">
                    <a:lumMod val="25000"/>
                  </a:schemeClr>
                </a:solidFill>
                <a:effectLst/>
                <a:uLnTx/>
                <a:uFillTx/>
                <a:latin typeface="Arial" panose="020B0604020202020204" pitchFamily="34" charset="0"/>
                <a:ea typeface="+mn-ea"/>
                <a:cs typeface="+mn-cs"/>
              </a:rPr>
              <a:t>Hydronephrosis,other</a:t>
            </a:r>
            <a:r>
              <a:rPr kumimoji="0" lang="en-US" altLang="en-US" sz="2800" b="1" i="0" u="none" strike="noStrike" kern="1200" cap="none" spc="0" normalizeH="0" baseline="0" noProof="0" dirty="0">
                <a:ln>
                  <a:noFill/>
                </a:ln>
                <a:solidFill>
                  <a:schemeClr val="accent1">
                    <a:lumMod val="25000"/>
                  </a:schemeClr>
                </a:solidFill>
                <a:effectLst/>
                <a:uLnTx/>
                <a:uFillTx/>
                <a:latin typeface="Arial" panose="020B0604020202020204" pitchFamily="34" charset="0"/>
                <a:ea typeface="+mn-ea"/>
                <a:cs typeface="+mn-cs"/>
              </a:rPr>
              <a:t> malformations</a:t>
            </a:r>
            <a:endParaRPr kumimoji="0" lang="en-US" altLang="en-US" sz="2800" b="1" i="0" u="none" strike="noStrike" kern="1200" cap="none" spc="0" normalizeH="0" baseline="0" noProof="0" dirty="0">
              <a:ln>
                <a:noFill/>
              </a:ln>
              <a:solidFill>
                <a:schemeClr val="accent1">
                  <a:lumMod val="25000"/>
                </a:schemeClr>
              </a:solidFill>
              <a:effectLst/>
              <a:uLnTx/>
              <a:uFillTx/>
              <a:latin typeface="Arial" panose="020B0604020202020204" pitchFamily="34" charset="0"/>
              <a:ea typeface="+mn-ea"/>
              <a:cs typeface="+mn-cs"/>
            </a:endParaRP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48400" y="2590801"/>
            <a:ext cx="4776000" cy="356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Voiding Cystourethrography</a:t>
            </a:r>
            <a:endParaRPr lang="en-US"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r>
              <a:rPr lang="en-US" dirty="0"/>
              <a:t>spinning-top dilated proximal urethra </a:t>
            </a:r>
            <a:endParaRPr lang="en-US" dirty="0"/>
          </a:p>
          <a:p>
            <a:r>
              <a:rPr lang="en-US" dirty="0"/>
              <a:t>detrusor-sphincter dysfunction.</a:t>
            </a:r>
            <a:endParaRPr lang="en-US" dirty="0"/>
          </a:p>
          <a:p>
            <a:endParaRPr lang="en-US" dirty="0"/>
          </a:p>
        </p:txBody>
      </p:sp>
      <p:sp>
        <p:nvSpPr>
          <p:cNvPr id="5" name="Text Placeholder 4"/>
          <p:cNvSpPr>
            <a:spLocks noGrp="1"/>
          </p:cNvSpPr>
          <p:nvPr>
            <p:ph type="body" sz="quarter" idx="3"/>
          </p:nvPr>
        </p:nvSpPr>
        <p:spPr/>
        <p:txBody>
          <a:bodyPr/>
          <a:lstStyle/>
          <a:p>
            <a:endParaRPr lang="en-US"/>
          </a:p>
        </p:txBody>
      </p:sp>
      <p:pic>
        <p:nvPicPr>
          <p:cNvPr id="9" name="Content Placeholder 8"/>
          <p:cNvPicPr>
            <a:picLocks noGrp="1" noChangeAspect="1"/>
          </p:cNvPicPr>
          <p:nvPr>
            <p:ph sz="quarter" idx="4"/>
          </p:nvPr>
        </p:nvPicPr>
        <p:blipFill>
          <a:blip r:embed="rId1">
            <a:extLst>
              <a:ext uri="{28A0092B-C50C-407E-A947-70E740481C1C}">
                <a14:useLocalDpi xmlns:a14="http://schemas.microsoft.com/office/drawing/2010/main" val="0"/>
              </a:ext>
            </a:extLst>
          </a:blip>
          <a:stretch>
            <a:fillRect/>
          </a:stretch>
        </p:blipFill>
        <p:spPr>
          <a:xfrm>
            <a:off x="6527801" y="1690689"/>
            <a:ext cx="4292600" cy="4498974"/>
          </a:xfrm>
        </p:spPr>
      </p:pic>
      <p:sp>
        <p:nvSpPr>
          <p:cNvPr id="7" name="Date Placeholder 6"/>
          <p:cNvSpPr>
            <a:spLocks noGrp="1"/>
          </p:cNvSpPr>
          <p:nvPr>
            <p:ph type="dt" sz="half" idx="10"/>
          </p:nvPr>
        </p:nvSpPr>
        <p:spPr/>
        <p:txBody>
          <a:bodyPr/>
          <a:lstStyle/>
          <a:p>
            <a:pPr>
              <a:defRPr/>
            </a:pPr>
            <a:endParaRPr lang="nl-BE" altLang="en-US" dirty="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457201"/>
            <a:ext cx="7772400" cy="1470025"/>
          </a:xfrm>
        </p:spPr>
        <p:txBody>
          <a:bodyPr>
            <a:normAutofit/>
          </a:bodyPr>
          <a:lstStyle/>
          <a:p>
            <a:r>
              <a:rPr lang="en-US" sz="4000" dirty="0"/>
              <a:t>Prevalence of OAB in children</a:t>
            </a:r>
            <a:endParaRPr lang="en-US" sz="4000"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2667000" y="2534920"/>
            <a:ext cx="9037320" cy="3398520"/>
          </a:xfrm>
        </p:spPr>
        <p:txBody>
          <a:bodyPr>
            <a:normAutofit/>
          </a:bodyPr>
          <a:lstStyle/>
          <a:p>
            <a:pPr algn="l">
              <a:buFont typeface="Arial" panose="020B0604020202020204" pitchFamily="34" charset="0"/>
              <a:buChar char="•"/>
            </a:pPr>
            <a:r>
              <a:rPr lang="en-US" sz="2800" dirty="0"/>
              <a:t> 15–20%</a:t>
            </a:r>
            <a:endParaRPr lang="en-US" sz="2800" dirty="0"/>
          </a:p>
          <a:p>
            <a:pPr algn="l">
              <a:buFont typeface="Arial" panose="020B0604020202020204" pitchFamily="34" charset="0"/>
              <a:buChar char="•"/>
            </a:pPr>
            <a:r>
              <a:rPr lang="en-US" sz="2800" dirty="0"/>
              <a:t>higher prevalence of OAB in boys</a:t>
            </a:r>
            <a:endParaRPr lang="en-US" sz="2800" dirty="0"/>
          </a:p>
          <a:p>
            <a:pPr algn="l">
              <a:buFont typeface="Arial" panose="020B0604020202020204" pitchFamily="34" charset="0"/>
              <a:buChar char="•"/>
            </a:pPr>
            <a:r>
              <a:rPr lang="en-US" sz="2800" dirty="0"/>
              <a:t>decreasing prevalence of OAB with age</a:t>
            </a:r>
            <a:endParaRPr lang="en-US" sz="2800" dirty="0"/>
          </a:p>
          <a:p>
            <a:pPr algn="l">
              <a:buFont typeface="Arial" panose="020B0604020202020204" pitchFamily="34" charset="0"/>
              <a:buChar char="•"/>
            </a:pPr>
            <a:r>
              <a:rPr lang="en-US" sz="2800" dirty="0"/>
              <a:t> 23 % at five years old</a:t>
            </a:r>
            <a:endParaRPr lang="en-US" sz="2800" dirty="0"/>
          </a:p>
          <a:p>
            <a:pPr algn="l">
              <a:buFont typeface="Arial" panose="020B0604020202020204" pitchFamily="34" charset="0"/>
              <a:buChar char="•"/>
            </a:pPr>
            <a:r>
              <a:rPr lang="en-US" sz="2800" dirty="0"/>
              <a:t>12 % at   13 years old</a:t>
            </a:r>
            <a:endParaRPr lang="en-US" sz="2800" dirty="0"/>
          </a:p>
          <a:p>
            <a:pPr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Untreated OAB  persists throughout adulthood </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Voiding Cystourethrography</a:t>
            </a:r>
            <a:br>
              <a:rPr lang="en-US" b="1" dirty="0"/>
            </a:br>
            <a:endParaRPr lang="en-US" dirty="0"/>
          </a:p>
        </p:txBody>
      </p:sp>
      <p:sp>
        <p:nvSpPr>
          <p:cNvPr id="3" name="Text Placeholder 2"/>
          <p:cNvSpPr>
            <a:spLocks noGrp="1"/>
          </p:cNvSpPr>
          <p:nvPr>
            <p:ph type="body" idx="1"/>
          </p:nvPr>
        </p:nvSpPr>
        <p:spPr>
          <a:xfrm>
            <a:off x="844763" y="1274763"/>
            <a:ext cx="5158316" cy="823912"/>
          </a:xfrm>
        </p:spPr>
        <p:txBody>
          <a:bodyPr/>
          <a:lstStyle/>
          <a:p>
            <a:r>
              <a:rPr lang="en-US" dirty="0"/>
              <a:t>rule out </a:t>
            </a:r>
            <a:r>
              <a:rPr lang="en-US" dirty="0">
                <a:hlinkClick r:id="rId1"/>
              </a:rPr>
              <a:t>vesicoureteral reflux</a:t>
            </a:r>
            <a:r>
              <a:rPr lang="en-US" dirty="0"/>
              <a:t>.</a:t>
            </a:r>
            <a:endParaRPr lang="en-US" dirty="0"/>
          </a:p>
        </p:txBody>
      </p:sp>
      <p:sp>
        <p:nvSpPr>
          <p:cNvPr id="4" name="Content Placeholder 3"/>
          <p:cNvSpPr>
            <a:spLocks noGrp="1"/>
          </p:cNvSpPr>
          <p:nvPr>
            <p:ph sz="half" idx="2"/>
          </p:nvPr>
        </p:nvSpPr>
        <p:spPr>
          <a:xfrm>
            <a:off x="844763" y="2098675"/>
            <a:ext cx="5158316" cy="3684588"/>
          </a:xfrm>
        </p:spPr>
        <p:txBody>
          <a:bodyPr/>
          <a:lstStyle/>
          <a:p>
            <a:pPr marL="0" indent="0">
              <a:buNone/>
            </a:pPr>
            <a:r>
              <a:rPr lang="en-US" dirty="0"/>
              <a:t>~febrile UTI or recurrent UTIs </a:t>
            </a:r>
            <a:endParaRPr lang="en-US" dirty="0"/>
          </a:p>
          <a:p>
            <a:pPr marL="0" indent="0">
              <a:buNone/>
            </a:pPr>
            <a:r>
              <a:rPr lang="en-US" dirty="0"/>
              <a:t>~abnormal flow pattern: bladder outlet obstruction as PUV or   stricture, or Neurogenic bladder</a:t>
            </a:r>
            <a:endParaRPr lang="en-US" dirty="0"/>
          </a:p>
        </p:txBody>
      </p:sp>
      <p:sp>
        <p:nvSpPr>
          <p:cNvPr id="5" name="Text Placeholder 4"/>
          <p:cNvSpPr>
            <a:spLocks noGrp="1"/>
          </p:cNvSpPr>
          <p:nvPr>
            <p:ph type="body" sz="quarter" idx="3"/>
          </p:nvPr>
        </p:nvSpPr>
        <p:spPr>
          <a:xfrm>
            <a:off x="5900420" y="1274763"/>
            <a:ext cx="5183717" cy="823912"/>
          </a:xfrm>
        </p:spPr>
        <p:txBody>
          <a:bodyPr/>
          <a:lstStyle/>
          <a:p>
            <a:r>
              <a:rPr lang="en-US" dirty="0"/>
              <a:t>Neurogenic bladder</a:t>
            </a:r>
            <a:endParaRPr lang="en-US" dirty="0"/>
          </a:p>
        </p:txBody>
      </p:sp>
      <p:sp>
        <p:nvSpPr>
          <p:cNvPr id="6" name="Content Placeholder 5"/>
          <p:cNvSpPr>
            <a:spLocks noGrp="1"/>
          </p:cNvSpPr>
          <p:nvPr>
            <p:ph sz="quarter" idx="4"/>
          </p:nvPr>
        </p:nvSpPr>
        <p:spPr>
          <a:xfrm>
            <a:off x="6176645" y="2098675"/>
            <a:ext cx="5183717" cy="3684588"/>
          </a:xfrm>
        </p:spPr>
        <p:txBody>
          <a:bodyPr/>
          <a:lstStyle/>
          <a:p>
            <a:endParaRPr lang="en-US" dirty="0"/>
          </a:p>
        </p:txBody>
      </p:sp>
      <p:pic>
        <p:nvPicPr>
          <p:cNvPr id="8" name="Picture 4" descr="C:\WINDOWS\Desktop\HinmanBlad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586" y="2098674"/>
            <a:ext cx="5158316"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Urodynamic Study</a:t>
            </a:r>
            <a:endParaRPr lang="en-US" dirty="0"/>
          </a:p>
        </p:txBody>
      </p:sp>
      <p:sp>
        <p:nvSpPr>
          <p:cNvPr id="3" name="Text Placeholder 2"/>
          <p:cNvSpPr>
            <a:spLocks noGrp="1"/>
          </p:cNvSpPr>
          <p:nvPr>
            <p:ph type="body" idx="1"/>
          </p:nvPr>
        </p:nvSpPr>
        <p:spPr/>
        <p:txBody>
          <a:bodyPr/>
          <a:lstStyle/>
          <a:p>
            <a:endParaRPr lang="en-US" dirty="0"/>
          </a:p>
        </p:txBody>
      </p:sp>
      <p:sp>
        <p:nvSpPr>
          <p:cNvPr id="4" name="Content Placeholder 3"/>
          <p:cNvSpPr>
            <a:spLocks noGrp="1"/>
          </p:cNvSpPr>
          <p:nvPr>
            <p:ph sz="half" idx="2"/>
          </p:nvPr>
        </p:nvSpPr>
        <p:spPr/>
        <p:txBody>
          <a:bodyPr/>
          <a:lstStyle/>
          <a:p>
            <a:pPr algn="ctr" eaLnBrk="1" hangingPunct="1"/>
            <a:r>
              <a:rPr lang="en-US" altLang="en-US" b="1" dirty="0">
                <a:solidFill>
                  <a:schemeClr val="tx2">
                    <a:lumMod val="85000"/>
                    <a:lumOff val="15000"/>
                  </a:schemeClr>
                </a:solidFill>
                <a:latin typeface="Arial" panose="020B0604020202020204" pitchFamily="34" charset="0"/>
              </a:rPr>
              <a:t>Multiple uninhibited detrusor contractions with</a:t>
            </a:r>
            <a:endParaRPr lang="en-US" altLang="en-US" b="1" dirty="0">
              <a:solidFill>
                <a:schemeClr val="tx2">
                  <a:lumMod val="85000"/>
                  <a:lumOff val="15000"/>
                </a:schemeClr>
              </a:solidFill>
              <a:latin typeface="Arial" panose="020B0604020202020204" pitchFamily="34" charset="0"/>
            </a:endParaRPr>
          </a:p>
          <a:p>
            <a:pPr algn="ctr" eaLnBrk="1" hangingPunct="1"/>
            <a:r>
              <a:rPr lang="en-US" altLang="en-US" b="1" dirty="0">
                <a:solidFill>
                  <a:schemeClr val="tx2">
                    <a:lumMod val="85000"/>
                    <a:lumOff val="15000"/>
                  </a:schemeClr>
                </a:solidFill>
                <a:latin typeface="Arial" panose="020B0604020202020204" pitchFamily="34" charset="0"/>
              </a:rPr>
              <a:t> increased EMG activity and expressions of urgency</a:t>
            </a:r>
            <a:endParaRPr lang="en-US" altLang="en-US" b="1" dirty="0">
              <a:solidFill>
                <a:schemeClr val="tx2">
                  <a:lumMod val="85000"/>
                  <a:lumOff val="15000"/>
                </a:schemeClr>
              </a:solidFill>
              <a:latin typeface="Arial" panose="020B0604020202020204" pitchFamily="34" charset="0"/>
            </a:endParaRPr>
          </a:p>
          <a:p>
            <a:endParaRPr lang="en-US" dirty="0"/>
          </a:p>
        </p:txBody>
      </p:sp>
      <p:sp>
        <p:nvSpPr>
          <p:cNvPr id="5" name="Text Placeholder 4"/>
          <p:cNvSpPr>
            <a:spLocks noGrp="1"/>
          </p:cNvSpPr>
          <p:nvPr>
            <p:ph type="body" sz="quarter" idx="3"/>
          </p:nvPr>
        </p:nvSpPr>
        <p:spPr/>
        <p:txBody>
          <a:bodyPr/>
          <a:lstStyle/>
          <a:p>
            <a:endParaRPr lang="en-US"/>
          </a:p>
        </p:txBody>
      </p:sp>
      <p:pic>
        <p:nvPicPr>
          <p:cNvPr id="11" name="Content Placeholder 10"/>
          <p:cNvPicPr>
            <a:picLocks noGrp="1" noChangeAspect="1"/>
          </p:cNvPicPr>
          <p:nvPr>
            <p:ph sz="quarter" idx="4"/>
          </p:nvPr>
        </p:nvPicPr>
        <p:blipFill>
          <a:blip r:embed="rId1" cstate="print">
            <a:extLst>
              <a:ext uri="{28A0092B-C50C-407E-A947-70E740481C1C}">
                <a14:useLocalDpi xmlns:a14="http://schemas.microsoft.com/office/drawing/2010/main" val="0"/>
              </a:ext>
            </a:extLst>
          </a:blip>
          <a:stretch>
            <a:fillRect/>
          </a:stretch>
        </p:blipFill>
        <p:spPr>
          <a:xfrm>
            <a:off x="6083329" y="1589089"/>
            <a:ext cx="4995169" cy="4498974"/>
          </a:xfrm>
        </p:spPr>
      </p:pic>
      <p:sp>
        <p:nvSpPr>
          <p:cNvPr id="7" name="Date Placeholder 6"/>
          <p:cNvSpPr>
            <a:spLocks noGrp="1"/>
          </p:cNvSpPr>
          <p:nvPr>
            <p:ph type="dt" sz="half" idx="10"/>
          </p:nvPr>
        </p:nvSpPr>
        <p:spPr/>
        <p:txBody>
          <a:bodyPr/>
          <a:lstStyle/>
          <a:p>
            <a:pPr>
              <a:defRPr/>
            </a:pPr>
            <a:endParaRPr lang="nl-BE" altLang="en-US" dirty="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9800" y="685801"/>
            <a:ext cx="7772400" cy="1470025"/>
          </a:xfrm>
        </p:spPr>
        <p:txBody>
          <a:bodyPr>
            <a:normAutofit/>
          </a:bodyPr>
          <a:lstStyle/>
          <a:p>
            <a:r>
              <a:rPr lang="en-US" sz="4000" dirty="0">
                <a:latin typeface="Times New Roman" panose="02020603050405020304" pitchFamily="18" charset="0"/>
                <a:cs typeface="Times New Roman" panose="02020603050405020304" pitchFamily="18" charset="0"/>
              </a:rPr>
              <a:t>OAB Management :in any case</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Conservative Management</a:t>
            </a:r>
            <a:endParaRPr lang="en-US" sz="4000"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2438400" y="2514600"/>
            <a:ext cx="7391400" cy="1752600"/>
          </a:xfrm>
        </p:spPr>
        <p:txBody>
          <a:bodyPr>
            <a:noAutofit/>
          </a:bodyPr>
          <a:lstStyle/>
          <a:p>
            <a:pPr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timed voiding every 2 to 3 hours during daytime</a:t>
            </a:r>
            <a:endParaRPr lang="en-US" sz="2800"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Parent and school collaboration is critical</a:t>
            </a:r>
            <a:endParaRPr lang="en-US" sz="2800"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children should void with their legs spread apart</a:t>
            </a:r>
            <a:endParaRPr lang="en-US" sz="2800"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footstool should be used </a:t>
            </a:r>
            <a:endParaRPr lang="en-US" sz="2800"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50% improvement rate behavioral therapy </a:t>
            </a:r>
            <a:endParaRPr lang="en-US" sz="2800"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9800" y="533401"/>
            <a:ext cx="7772400" cy="1470025"/>
          </a:xfrm>
        </p:spPr>
        <p:txBody>
          <a:bodyPr>
            <a:normAutofit fontScale="90000"/>
          </a:bodyPr>
          <a:lstStyle/>
          <a:p>
            <a:r>
              <a:rPr lang="en-US" sz="4000" dirty="0">
                <a:latin typeface="Times New Roman" panose="02020603050405020304" pitchFamily="18" charset="0"/>
                <a:cs typeface="Times New Roman" panose="02020603050405020304" pitchFamily="18" charset="0"/>
              </a:rPr>
              <a:t>Fluid intake, it has to be regular during the day</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680720" y="2362200"/>
            <a:ext cx="10322560" cy="3571240"/>
          </a:xfrm>
        </p:spPr>
        <p:txBody>
          <a:bodyPr>
            <a:noAutofit/>
          </a:bodyPr>
          <a:lstStyle/>
          <a:p>
            <a:pPr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Fluid intake has to be regular during the day </a:t>
            </a:r>
            <a:endParaRPr lang="en-US" sz="2800"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minimized towards bedtime</a:t>
            </a:r>
            <a:endParaRPr lang="en-US" sz="2800"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Beverages that can trigger urgency :</a:t>
            </a:r>
            <a:endParaRPr lang="en-US" sz="2800" dirty="0">
              <a:latin typeface="Times New Roman" panose="02020603050405020304" pitchFamily="18" charset="0"/>
              <a:cs typeface="Times New Roman" panose="02020603050405020304" pitchFamily="18" charset="0"/>
            </a:endParaRPr>
          </a:p>
          <a:p>
            <a:pPr algn="l"/>
            <a:r>
              <a:rPr lang="en-US" sz="2800" dirty="0">
                <a:latin typeface="Times New Roman" panose="02020603050405020304" pitchFamily="18" charset="0"/>
                <a:cs typeface="Times New Roman" panose="02020603050405020304" pitchFamily="18" charset="0"/>
              </a:rPr>
              <a:t>  Caffeine, chocolate or citrus, carbonated beverages should be avoided</a:t>
            </a:r>
            <a:endParaRPr lang="en-US" sz="2800"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9800" y="457201"/>
            <a:ext cx="7772400" cy="1470025"/>
          </a:xfrm>
        </p:spPr>
        <p:txBody>
          <a:bodyPr>
            <a:normAutofit/>
          </a:bodyPr>
          <a:lstStyle/>
          <a:p>
            <a:r>
              <a:rPr lang="en-US" sz="4000" dirty="0">
                <a:latin typeface="Times New Roman" panose="02020603050405020304" pitchFamily="18" charset="0"/>
                <a:cs typeface="Times New Roman" panose="02020603050405020304" pitchFamily="18" charset="0"/>
              </a:rPr>
              <a:t>All children with OAB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are constipated</a:t>
            </a:r>
            <a:endParaRPr lang="en-US" sz="4000"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2209800" y="1905000"/>
            <a:ext cx="7848600" cy="1752600"/>
          </a:xfrm>
        </p:spPr>
        <p:txBody>
          <a:bodyPr>
            <a:noAutofit/>
          </a:bodyPr>
          <a:lstStyle/>
          <a:p>
            <a:pPr algn="l">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Prompt and aggressive bowel management</a:t>
            </a:r>
            <a:endParaRPr lang="en-US" sz="3200"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in 1997, </a:t>
            </a:r>
            <a:r>
              <a:rPr lang="en-US" dirty="0" err="1">
                <a:solidFill>
                  <a:srgbClr val="FF0000"/>
                </a:solidFill>
                <a:latin typeface="Times New Roman" panose="02020603050405020304" pitchFamily="18" charset="0"/>
                <a:cs typeface="Times New Roman" panose="02020603050405020304" pitchFamily="18" charset="0"/>
              </a:rPr>
              <a:t>Loening-Baucke</a:t>
            </a:r>
            <a:r>
              <a:rPr lang="en-US" dirty="0">
                <a:solidFill>
                  <a:srgbClr val="FF0000"/>
                </a:solidFill>
                <a:latin typeface="Times New Roman" panose="02020603050405020304" pitchFamily="18" charset="0"/>
                <a:cs typeface="Times New Roman" panose="02020603050405020304" pitchFamily="18" charset="0"/>
              </a:rPr>
              <a:t> reported</a:t>
            </a:r>
            <a:endParaRPr lang="en-US" dirty="0">
              <a:solidFill>
                <a:srgbClr val="FF0000"/>
              </a:solidFill>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Relief of chronic constipation resulted in disappearance of daytime and night time incontinence in 89% and 63% of patients</a:t>
            </a:r>
            <a:endParaRPr lang="en-US"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dirty="0">
                <a:solidFill>
                  <a:srgbClr val="FF0000"/>
                </a:solidFill>
                <a:latin typeface="Times New Roman" panose="02020603050405020304" pitchFamily="18" charset="0"/>
                <a:cs typeface="Times New Roman" panose="02020603050405020304" pitchFamily="18" charset="0"/>
              </a:rPr>
              <a:t>Bristol stool scale :</a:t>
            </a:r>
            <a:endParaRPr lang="en-US" dirty="0">
              <a:solidFill>
                <a:srgbClr val="FF0000"/>
              </a:solidFill>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Staying well hydrated</a:t>
            </a:r>
            <a:endParaRPr lang="en-US"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High-fiber diet fundamental to a good bowel regimen</a:t>
            </a:r>
            <a:endParaRPr lang="en-US"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Laxatives are often necessary with initial bowel clean out  </a:t>
            </a:r>
            <a:endParaRPr lang="en-US"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9800" y="304801"/>
            <a:ext cx="7772400" cy="1470025"/>
          </a:xfrm>
        </p:spPr>
        <p:txBody>
          <a:bodyPr>
            <a:normAutofit/>
          </a:bodyPr>
          <a:lstStyle/>
          <a:p>
            <a:r>
              <a:rPr lang="en-US" sz="4000" dirty="0">
                <a:latin typeface="Times New Roman" panose="02020603050405020304" pitchFamily="18" charset="0"/>
                <a:cs typeface="Times New Roman" panose="02020603050405020304" pitchFamily="18" charset="0"/>
              </a:rPr>
              <a:t>Biofeedback therapy</a:t>
            </a:r>
            <a:endParaRPr lang="en-US" sz="4000"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670560" y="2057400"/>
            <a:ext cx="10535920" cy="3611880"/>
          </a:xfrm>
        </p:spPr>
        <p:txBody>
          <a:bodyPr>
            <a:noAutofit/>
          </a:bodyPr>
          <a:lstStyle/>
          <a:p>
            <a:pPr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Better understanding and perception of the pelvic musculature</a:t>
            </a:r>
            <a:endParaRPr lang="en-US" sz="4000"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Induces greater pelvic floor control</a:t>
            </a:r>
            <a:endParaRPr lang="en-US" sz="4000"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 Improvements in all  children with voiding  dysfunction  and OAB</a:t>
            </a:r>
            <a:endParaRPr lang="en-US" sz="4000"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
          <p:cNvSpPr>
            <a:spLocks noChangeArrowheads="1"/>
          </p:cNvSpPr>
          <p:nvPr/>
        </p:nvSpPr>
        <p:spPr bwMode="auto">
          <a:xfrm>
            <a:off x="2017055" y="1651291"/>
            <a:ext cx="7917912" cy="390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0" tIns="0" rIns="0" bIns="0" anchor="ctr"/>
          <a:lstStyle>
            <a:lvl1pPr>
              <a:tabLst>
                <a:tab pos="0" algn="l"/>
                <a:tab pos="912495" algn="l"/>
                <a:tab pos="1826895" algn="l"/>
                <a:tab pos="2741295" algn="l"/>
                <a:tab pos="3655695" algn="l"/>
                <a:tab pos="4570095" algn="l"/>
                <a:tab pos="5484495" algn="l"/>
                <a:tab pos="6398895" algn="l"/>
                <a:tab pos="7313295" algn="l"/>
                <a:tab pos="8227695" algn="l"/>
                <a:tab pos="9142095" algn="l"/>
                <a:tab pos="10056495" algn="l"/>
              </a:tabLst>
              <a:defRPr sz="1200">
                <a:solidFill>
                  <a:schemeClr val="bg1"/>
                </a:solidFill>
                <a:latin typeface="Gill Sans" charset="0"/>
                <a:ea typeface="ヒラギノ角ゴ ProN W3" charset="0"/>
                <a:cs typeface="ヒラギノ角ゴ ProN W3" charset="0"/>
              </a:defRPr>
            </a:lvl1pPr>
            <a:lvl2pPr marL="742950" indent="-285750">
              <a:tabLst>
                <a:tab pos="0" algn="l"/>
                <a:tab pos="912495" algn="l"/>
                <a:tab pos="1826895" algn="l"/>
                <a:tab pos="2741295" algn="l"/>
                <a:tab pos="3655695" algn="l"/>
                <a:tab pos="4570095" algn="l"/>
                <a:tab pos="5484495" algn="l"/>
                <a:tab pos="6398895" algn="l"/>
                <a:tab pos="7313295" algn="l"/>
                <a:tab pos="8227695" algn="l"/>
                <a:tab pos="9142095" algn="l"/>
                <a:tab pos="10056495" algn="l"/>
              </a:tabLst>
              <a:defRPr sz="1200">
                <a:solidFill>
                  <a:schemeClr val="bg1"/>
                </a:solidFill>
                <a:latin typeface="Gill Sans" charset="0"/>
                <a:ea typeface="ヒラギノ角ゴ ProN W3" charset="0"/>
                <a:cs typeface="ヒラギノ角ゴ ProN W3" charset="0"/>
              </a:defRPr>
            </a:lvl2pPr>
            <a:lvl3pPr marL="1143000" indent="-228600">
              <a:tabLst>
                <a:tab pos="0" algn="l"/>
                <a:tab pos="912495" algn="l"/>
                <a:tab pos="1826895" algn="l"/>
                <a:tab pos="2741295" algn="l"/>
                <a:tab pos="3655695" algn="l"/>
                <a:tab pos="4570095" algn="l"/>
                <a:tab pos="5484495" algn="l"/>
                <a:tab pos="6398895" algn="l"/>
                <a:tab pos="7313295" algn="l"/>
                <a:tab pos="8227695" algn="l"/>
                <a:tab pos="9142095" algn="l"/>
                <a:tab pos="10056495" algn="l"/>
              </a:tabLst>
              <a:defRPr sz="1200">
                <a:solidFill>
                  <a:schemeClr val="bg1"/>
                </a:solidFill>
                <a:latin typeface="Gill Sans" charset="0"/>
                <a:ea typeface="ヒラギノ角ゴ ProN W3" charset="0"/>
                <a:cs typeface="ヒラギノ角ゴ ProN W3" charset="0"/>
              </a:defRPr>
            </a:lvl3pPr>
            <a:lvl4pPr marL="1600200" indent="-228600">
              <a:tabLst>
                <a:tab pos="0" algn="l"/>
                <a:tab pos="912495" algn="l"/>
                <a:tab pos="1826895" algn="l"/>
                <a:tab pos="2741295" algn="l"/>
                <a:tab pos="3655695" algn="l"/>
                <a:tab pos="4570095" algn="l"/>
                <a:tab pos="5484495" algn="l"/>
                <a:tab pos="6398895" algn="l"/>
                <a:tab pos="7313295" algn="l"/>
                <a:tab pos="8227695" algn="l"/>
                <a:tab pos="9142095" algn="l"/>
                <a:tab pos="10056495" algn="l"/>
              </a:tabLst>
              <a:defRPr sz="1200">
                <a:solidFill>
                  <a:schemeClr val="bg1"/>
                </a:solidFill>
                <a:latin typeface="Gill Sans" charset="0"/>
                <a:ea typeface="ヒラギノ角ゴ ProN W3" charset="0"/>
                <a:cs typeface="ヒラギノ角ゴ ProN W3" charset="0"/>
              </a:defRPr>
            </a:lvl4pPr>
            <a:lvl5pPr marL="2057400" indent="-228600">
              <a:tabLst>
                <a:tab pos="0" algn="l"/>
                <a:tab pos="912495" algn="l"/>
                <a:tab pos="1826895" algn="l"/>
                <a:tab pos="2741295" algn="l"/>
                <a:tab pos="3655695" algn="l"/>
                <a:tab pos="4570095" algn="l"/>
                <a:tab pos="5484495" algn="l"/>
                <a:tab pos="6398895" algn="l"/>
                <a:tab pos="7313295" algn="l"/>
                <a:tab pos="8227695" algn="l"/>
                <a:tab pos="9142095" algn="l"/>
                <a:tab pos="10056495" algn="l"/>
              </a:tabLst>
              <a:defRPr sz="1200">
                <a:solidFill>
                  <a:schemeClr val="bg1"/>
                </a:solidFill>
                <a:latin typeface="Gill Sans" charset="0"/>
                <a:ea typeface="ヒラギノ角ゴ ProN W3" charset="0"/>
                <a:cs typeface="ヒラギノ角ゴ ProN W3" charset="0"/>
              </a:defRPr>
            </a:lvl5pPr>
            <a:lvl6pPr marL="2514600" indent="-228600" defTabSz="447675" eaLnBrk="0" fontAlgn="base" hangingPunct="0">
              <a:spcBef>
                <a:spcPct val="0"/>
              </a:spcBef>
              <a:spcAft>
                <a:spcPct val="0"/>
              </a:spcAft>
              <a:tabLst>
                <a:tab pos="0" algn="l"/>
                <a:tab pos="912495" algn="l"/>
                <a:tab pos="1826895" algn="l"/>
                <a:tab pos="2741295" algn="l"/>
                <a:tab pos="3655695" algn="l"/>
                <a:tab pos="4570095" algn="l"/>
                <a:tab pos="5484495" algn="l"/>
                <a:tab pos="6398895" algn="l"/>
                <a:tab pos="7313295" algn="l"/>
                <a:tab pos="8227695" algn="l"/>
                <a:tab pos="9142095" algn="l"/>
                <a:tab pos="10056495" algn="l"/>
              </a:tabLst>
              <a:defRPr sz="1200">
                <a:solidFill>
                  <a:schemeClr val="bg1"/>
                </a:solidFill>
                <a:latin typeface="Gill Sans" charset="0"/>
                <a:ea typeface="ヒラギノ角ゴ ProN W3" charset="0"/>
                <a:cs typeface="ヒラギノ角ゴ ProN W3" charset="0"/>
              </a:defRPr>
            </a:lvl6pPr>
            <a:lvl7pPr marL="2971800" indent="-228600" defTabSz="447675" eaLnBrk="0" fontAlgn="base" hangingPunct="0">
              <a:spcBef>
                <a:spcPct val="0"/>
              </a:spcBef>
              <a:spcAft>
                <a:spcPct val="0"/>
              </a:spcAft>
              <a:tabLst>
                <a:tab pos="0" algn="l"/>
                <a:tab pos="912495" algn="l"/>
                <a:tab pos="1826895" algn="l"/>
                <a:tab pos="2741295" algn="l"/>
                <a:tab pos="3655695" algn="l"/>
                <a:tab pos="4570095" algn="l"/>
                <a:tab pos="5484495" algn="l"/>
                <a:tab pos="6398895" algn="l"/>
                <a:tab pos="7313295" algn="l"/>
                <a:tab pos="8227695" algn="l"/>
                <a:tab pos="9142095" algn="l"/>
                <a:tab pos="10056495" algn="l"/>
              </a:tabLst>
              <a:defRPr sz="1200">
                <a:solidFill>
                  <a:schemeClr val="bg1"/>
                </a:solidFill>
                <a:latin typeface="Gill Sans" charset="0"/>
                <a:ea typeface="ヒラギノ角ゴ ProN W3" charset="0"/>
                <a:cs typeface="ヒラギノ角ゴ ProN W3" charset="0"/>
              </a:defRPr>
            </a:lvl7pPr>
            <a:lvl8pPr marL="3429000" indent="-228600" defTabSz="447675" eaLnBrk="0" fontAlgn="base" hangingPunct="0">
              <a:spcBef>
                <a:spcPct val="0"/>
              </a:spcBef>
              <a:spcAft>
                <a:spcPct val="0"/>
              </a:spcAft>
              <a:tabLst>
                <a:tab pos="0" algn="l"/>
                <a:tab pos="912495" algn="l"/>
                <a:tab pos="1826895" algn="l"/>
                <a:tab pos="2741295" algn="l"/>
                <a:tab pos="3655695" algn="l"/>
                <a:tab pos="4570095" algn="l"/>
                <a:tab pos="5484495" algn="l"/>
                <a:tab pos="6398895" algn="l"/>
                <a:tab pos="7313295" algn="l"/>
                <a:tab pos="8227695" algn="l"/>
                <a:tab pos="9142095" algn="l"/>
                <a:tab pos="10056495" algn="l"/>
              </a:tabLst>
              <a:defRPr sz="1200">
                <a:solidFill>
                  <a:schemeClr val="bg1"/>
                </a:solidFill>
                <a:latin typeface="Gill Sans" charset="0"/>
                <a:ea typeface="ヒラギノ角ゴ ProN W3" charset="0"/>
                <a:cs typeface="ヒラギノ角ゴ ProN W3" charset="0"/>
              </a:defRPr>
            </a:lvl8pPr>
            <a:lvl9pPr marL="3886200" indent="-228600" defTabSz="447675" eaLnBrk="0" fontAlgn="base" hangingPunct="0">
              <a:spcBef>
                <a:spcPct val="0"/>
              </a:spcBef>
              <a:spcAft>
                <a:spcPct val="0"/>
              </a:spcAft>
              <a:tabLst>
                <a:tab pos="0" algn="l"/>
                <a:tab pos="912495" algn="l"/>
                <a:tab pos="1826895" algn="l"/>
                <a:tab pos="2741295" algn="l"/>
                <a:tab pos="3655695" algn="l"/>
                <a:tab pos="4570095" algn="l"/>
                <a:tab pos="5484495" algn="l"/>
                <a:tab pos="6398895" algn="l"/>
                <a:tab pos="7313295" algn="l"/>
                <a:tab pos="8227695" algn="l"/>
                <a:tab pos="9142095" algn="l"/>
                <a:tab pos="10056495" algn="l"/>
              </a:tabLst>
              <a:defRPr sz="1200">
                <a:solidFill>
                  <a:schemeClr val="bg1"/>
                </a:solidFill>
                <a:latin typeface="Gill Sans" charset="0"/>
                <a:ea typeface="ヒラギノ角ゴ ProN W3" charset="0"/>
                <a:cs typeface="ヒラギノ角ゴ ProN W3" charset="0"/>
              </a:defRPr>
            </a:lvl9pPr>
          </a:lstStyle>
          <a:p>
            <a:pPr>
              <a:buSzPct val="100000"/>
              <a:buFont typeface="Times New Roman" panose="02020603050405020304" pitchFamily="18" charset="0"/>
              <a:buNone/>
            </a:pPr>
            <a:r>
              <a:rPr lang="fr-FR" altLang="en-US" sz="2160">
                <a:solidFill>
                  <a:srgbClr val="000000"/>
                </a:solidFill>
              </a:rPr>
              <a:t>Biofeedback to manage  voiding disorders  in children was described by Maizels. in 1979</a:t>
            </a:r>
            <a:endParaRPr lang="fr-FR" altLang="en-US" sz="2160">
              <a:solidFill>
                <a:srgbClr val="000000"/>
              </a:solidFill>
            </a:endParaRPr>
          </a:p>
          <a:p>
            <a:pPr>
              <a:buSzPct val="100000"/>
              <a:buFont typeface="Times New Roman" panose="02020603050405020304" pitchFamily="18" charset="0"/>
              <a:buNone/>
            </a:pPr>
            <a:endParaRPr lang="fr-FR" altLang="en-US" sz="2160">
              <a:solidFill>
                <a:srgbClr val="000000"/>
              </a:solidFill>
            </a:endParaRPr>
          </a:p>
          <a:p>
            <a:pPr>
              <a:buSzPct val="100000"/>
              <a:buFont typeface="Times New Roman" panose="02020603050405020304" pitchFamily="18" charset="0"/>
              <a:buNone/>
            </a:pPr>
            <a:r>
              <a:rPr lang="fr-FR" altLang="en-US" sz="2160">
                <a:solidFill>
                  <a:srgbClr val="000000"/>
                </a:solidFill>
              </a:rPr>
              <a:t> Introducing urodynamic biofeedback  in 1986</a:t>
            </a:r>
            <a:endParaRPr lang="fr-FR" altLang="en-US" sz="2160">
              <a:solidFill>
                <a:srgbClr val="000000"/>
              </a:solidFill>
            </a:endParaRPr>
          </a:p>
          <a:p>
            <a:pPr>
              <a:buSzPct val="100000"/>
              <a:buFont typeface="Times New Roman" panose="02020603050405020304" pitchFamily="18" charset="0"/>
              <a:buNone/>
            </a:pPr>
            <a:endParaRPr lang="fr-FR" altLang="en-US" sz="2160">
              <a:solidFill>
                <a:srgbClr val="000000"/>
              </a:solidFill>
            </a:endParaRPr>
          </a:p>
          <a:p>
            <a:pPr>
              <a:buSzPct val="100000"/>
              <a:buFont typeface="Times New Roman" panose="02020603050405020304" pitchFamily="18" charset="0"/>
              <a:buNone/>
            </a:pPr>
            <a:r>
              <a:rPr lang="fr-FR" altLang="en-US" sz="2160">
                <a:solidFill>
                  <a:srgbClr val="000000"/>
                </a:solidFill>
              </a:rPr>
              <a:t>In 1992 : technique has become less invasive, and development of computer games to maintain a high level of patient motivation</a:t>
            </a:r>
            <a:endParaRPr lang="fr-FR" altLang="en-US" sz="2160">
              <a:solidFill>
                <a:srgbClr val="000000"/>
              </a:solidFill>
            </a:endParaRPr>
          </a:p>
          <a:p>
            <a:pPr>
              <a:buSzPct val="100000"/>
              <a:buFont typeface="Times New Roman" panose="02020603050405020304" pitchFamily="18" charset="0"/>
              <a:buNone/>
            </a:pPr>
            <a:endParaRPr lang="fr-FR" altLang="en-US" sz="2160">
              <a:solidFill>
                <a:srgbClr val="000000"/>
              </a:solidFill>
            </a:endParaRPr>
          </a:p>
          <a:p>
            <a:pPr>
              <a:buSzPct val="100000"/>
              <a:buFont typeface="Times New Roman" panose="02020603050405020304" pitchFamily="18" charset="0"/>
              <a:buNone/>
            </a:pPr>
            <a:r>
              <a:rPr lang="fr-FR" altLang="en-US" sz="2160">
                <a:solidFill>
                  <a:srgbClr val="000000"/>
                </a:solidFill>
              </a:rPr>
              <a:t>Through the use of visual, auditory, and/or tactile signals,</a:t>
            </a:r>
            <a:endParaRPr lang="fr-FR" altLang="en-US" sz="2160">
              <a:solidFill>
                <a:srgbClr val="000000"/>
              </a:solidFill>
            </a:endParaRPr>
          </a:p>
          <a:p>
            <a:pPr>
              <a:buSzPct val="100000"/>
              <a:buFont typeface="Times New Roman" panose="02020603050405020304" pitchFamily="18" charset="0"/>
              <a:buNone/>
            </a:pPr>
            <a:r>
              <a:rPr lang="fr-FR" altLang="en-US" sz="2160">
                <a:solidFill>
                  <a:srgbClr val="000000"/>
                </a:solidFill>
              </a:rPr>
              <a:t>Goal : Control  your Bladder </a:t>
            </a:r>
            <a:endParaRPr lang="fr-FR" altLang="en-US" sz="2160">
              <a:solidFill>
                <a:srgbClr val="000000"/>
              </a:solidFill>
            </a:endParaRPr>
          </a:p>
          <a:p>
            <a:pPr>
              <a:buSzPct val="100000"/>
              <a:buFont typeface="Times New Roman" panose="02020603050405020304" pitchFamily="18" charset="0"/>
              <a:buNone/>
            </a:pPr>
            <a:endParaRPr lang="fr-FR" altLang="en-US" sz="2160">
              <a:solidFill>
                <a:srgbClr val="000000"/>
              </a:solidFill>
            </a:endParaRPr>
          </a:p>
        </p:txBody>
      </p:sp>
      <p:sp>
        <p:nvSpPr>
          <p:cNvPr id="86019" name="Rectangle 2"/>
          <p:cNvSpPr>
            <a:spLocks noGrp="1" noChangeArrowheads="1"/>
          </p:cNvSpPr>
          <p:nvPr>
            <p:ph type="title"/>
          </p:nvPr>
        </p:nvSpPr>
        <p:spPr>
          <a:xfrm>
            <a:off x="2417021" y="182842"/>
            <a:ext cx="7359387" cy="1714143"/>
          </a:xfrm>
        </p:spPr>
        <p:txBody>
          <a:bodyPr/>
          <a:lstStyle/>
          <a:p>
            <a:pPr eaLnBrk="1" hangingPunct="1">
              <a:tabLst>
                <a:tab pos="0" algn="l"/>
                <a:tab pos="821055" algn="l"/>
                <a:tab pos="1644015" algn="l"/>
                <a:tab pos="2466340" algn="l"/>
                <a:tab pos="3289300" algn="l"/>
                <a:tab pos="4112260" algn="l"/>
                <a:tab pos="4935220" algn="l"/>
                <a:tab pos="5757545" algn="l"/>
                <a:tab pos="6580505" algn="l"/>
                <a:tab pos="7403465" algn="l"/>
                <a:tab pos="8225790" algn="l"/>
                <a:tab pos="9048750" algn="l"/>
              </a:tabLst>
            </a:pPr>
            <a:r>
              <a:rPr lang="fr-FR" altLang="en-US" sz="3960" dirty="0"/>
              <a:t>Biofeedback </a:t>
            </a:r>
            <a:r>
              <a:rPr lang="fr-FR" altLang="en-US" sz="3960" dirty="0" err="1"/>
              <a:t>from</a:t>
            </a:r>
            <a:r>
              <a:rPr lang="fr-FR" altLang="en-US" sz="3960" dirty="0"/>
              <a:t> </a:t>
            </a:r>
            <a:r>
              <a:rPr lang="fr-FR" altLang="en-US" sz="3960" dirty="0" smtClean="0"/>
              <a:t>1979-2019</a:t>
            </a:r>
            <a:endParaRPr lang="fr-FR" altLang="en-US" sz="3960" dirty="0"/>
          </a:p>
        </p:txBody>
      </p:sp>
      <p:sp>
        <p:nvSpPr>
          <p:cNvPr id="860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80">
                <a:solidFill>
                  <a:schemeClr val="bg1"/>
                </a:solidFill>
                <a:latin typeface="Gill Sans" charset="0"/>
                <a:ea typeface="ヒラギノ角ゴ ProN W3" charset="0"/>
                <a:cs typeface="ヒラギノ角ゴ ProN W3" charset="0"/>
              </a:defRPr>
            </a:lvl1pPr>
            <a:lvl2pPr marL="668655" indent="-257175">
              <a:defRPr sz="1080">
                <a:solidFill>
                  <a:schemeClr val="bg1"/>
                </a:solidFill>
                <a:latin typeface="Gill Sans" charset="0"/>
                <a:ea typeface="ヒラギノ角ゴ ProN W3" charset="0"/>
                <a:cs typeface="ヒラギノ角ゴ ProN W3" charset="0"/>
              </a:defRPr>
            </a:lvl2pPr>
            <a:lvl3pPr marL="1028700" indent="-205740">
              <a:defRPr sz="1080">
                <a:solidFill>
                  <a:schemeClr val="bg1"/>
                </a:solidFill>
                <a:latin typeface="Gill Sans" charset="0"/>
                <a:ea typeface="ヒラギノ角ゴ ProN W3" charset="0"/>
                <a:cs typeface="ヒラギノ角ゴ ProN W3" charset="0"/>
              </a:defRPr>
            </a:lvl3pPr>
            <a:lvl4pPr marL="1439545" indent="-205740">
              <a:defRPr sz="1080">
                <a:solidFill>
                  <a:schemeClr val="bg1"/>
                </a:solidFill>
                <a:latin typeface="Gill Sans" charset="0"/>
                <a:ea typeface="ヒラギノ角ゴ ProN W3" charset="0"/>
                <a:cs typeface="ヒラギノ角ゴ ProN W3" charset="0"/>
              </a:defRPr>
            </a:lvl4pPr>
            <a:lvl5pPr marL="1851025" indent="-205740">
              <a:defRPr sz="1080">
                <a:solidFill>
                  <a:schemeClr val="bg1"/>
                </a:solidFill>
                <a:latin typeface="Gill Sans" charset="0"/>
                <a:ea typeface="ヒラギノ角ゴ ProN W3" charset="0"/>
                <a:cs typeface="ヒラギノ角ゴ ProN W3" charset="0"/>
              </a:defRPr>
            </a:lvl5pPr>
            <a:lvl6pPr marL="2262505" indent="-205740" defTabSz="402590" eaLnBrk="0" fontAlgn="base" hangingPunct="0">
              <a:spcBef>
                <a:spcPct val="0"/>
              </a:spcBef>
              <a:spcAft>
                <a:spcPct val="0"/>
              </a:spcAft>
              <a:defRPr sz="1080">
                <a:solidFill>
                  <a:schemeClr val="bg1"/>
                </a:solidFill>
                <a:latin typeface="Gill Sans" charset="0"/>
                <a:ea typeface="ヒラギノ角ゴ ProN W3" charset="0"/>
                <a:cs typeface="ヒラギノ角ゴ ProN W3" charset="0"/>
              </a:defRPr>
            </a:lvl6pPr>
            <a:lvl7pPr marL="2673985" indent="-205740" defTabSz="402590" eaLnBrk="0" fontAlgn="base" hangingPunct="0">
              <a:spcBef>
                <a:spcPct val="0"/>
              </a:spcBef>
              <a:spcAft>
                <a:spcPct val="0"/>
              </a:spcAft>
              <a:defRPr sz="1080">
                <a:solidFill>
                  <a:schemeClr val="bg1"/>
                </a:solidFill>
                <a:latin typeface="Gill Sans" charset="0"/>
                <a:ea typeface="ヒラギノ角ゴ ProN W3" charset="0"/>
                <a:cs typeface="ヒラギノ角ゴ ProN W3" charset="0"/>
              </a:defRPr>
            </a:lvl7pPr>
            <a:lvl8pPr marL="3085465" indent="-205740" defTabSz="402590" eaLnBrk="0" fontAlgn="base" hangingPunct="0">
              <a:spcBef>
                <a:spcPct val="0"/>
              </a:spcBef>
              <a:spcAft>
                <a:spcPct val="0"/>
              </a:spcAft>
              <a:defRPr sz="1080">
                <a:solidFill>
                  <a:schemeClr val="bg1"/>
                </a:solidFill>
                <a:latin typeface="Gill Sans" charset="0"/>
                <a:ea typeface="ヒラギノ角ゴ ProN W3" charset="0"/>
                <a:cs typeface="ヒラギノ角ゴ ProN W3" charset="0"/>
              </a:defRPr>
            </a:lvl8pPr>
            <a:lvl9pPr marL="3496945" indent="-205740" defTabSz="402590" eaLnBrk="0" fontAlgn="base" hangingPunct="0">
              <a:spcBef>
                <a:spcPct val="0"/>
              </a:spcBef>
              <a:spcAft>
                <a:spcPct val="0"/>
              </a:spcAft>
              <a:defRPr sz="1080">
                <a:solidFill>
                  <a:schemeClr val="bg1"/>
                </a:solidFill>
                <a:latin typeface="Gill Sans" charset="0"/>
                <a:ea typeface="ヒラギノ角ゴ ProN W3" charset="0"/>
                <a:cs typeface="ヒラギノ角ゴ ProN W3" charset="0"/>
              </a:defRPr>
            </a:lvl9pPr>
          </a:lstStyle>
          <a:p>
            <a:fld id="{8742529A-BC39-498C-88B0-428C746981DE}" type="slidenum">
              <a:rPr lang="en-US" altLang="en-US" sz="1170">
                <a:solidFill>
                  <a:srgbClr val="898989"/>
                </a:solidFill>
              </a:rPr>
            </a:fld>
            <a:endParaRPr lang="en-US" altLang="en-US" sz="1170">
              <a:solidFill>
                <a:srgbClr val="898989"/>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 descr="C:\Users\user\Desktop\photo 2.JPG"/>
          <p:cNvPicPr>
            <a:picLocks noGrp="1" noChangeAspect="1" noChangeArrowheads="1"/>
          </p:cNvPicPr>
          <p:nvPr>
            <p:ph sz="half" idx="1"/>
          </p:nvPr>
        </p:nvPicPr>
        <p:blipFill>
          <a:blip r:embed="rId1" cstate="print">
            <a:extLst>
              <a:ext uri="{28A0092B-C50C-407E-A947-70E740481C1C}">
                <a14:useLocalDpi xmlns:a14="http://schemas.microsoft.com/office/drawing/2010/main" val="0"/>
              </a:ext>
            </a:extLst>
          </a:blip>
          <a:srcRect/>
          <a:stretch>
            <a:fillRect/>
          </a:stretch>
        </p:blipFill>
        <p:spPr>
          <a:xfrm>
            <a:off x="2262748" y="1441309"/>
            <a:ext cx="4035378" cy="4593903"/>
          </a:xfrm>
          <a:noFill/>
        </p:spPr>
      </p:pic>
      <p:pic>
        <p:nvPicPr>
          <p:cNvPr id="88067" name="Picture 2" descr="C:\Users\user\Desktop\photo 22.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438115" y="1372743"/>
            <a:ext cx="3771114" cy="4662469"/>
          </a:xfrm>
          <a:noFill/>
        </p:spPr>
      </p:pic>
      <p:sp>
        <p:nvSpPr>
          <p:cNvPr id="88068" name="Title 1"/>
          <p:cNvSpPr txBox="1"/>
          <p:nvPr/>
        </p:nvSpPr>
        <p:spPr bwMode="auto">
          <a:xfrm>
            <a:off x="1982772" y="274263"/>
            <a:ext cx="8226458" cy="114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4" rIns="91409" bIns="45704" anchor="ctr"/>
          <a:lstStyle>
            <a:lvl1pPr defTabSz="1014095">
              <a:spcBef>
                <a:spcPct val="20000"/>
              </a:spcBef>
              <a:buFont typeface="Arial" panose="020B0604020202020204" pitchFamily="34" charset="0"/>
              <a:buChar char="•"/>
              <a:defRPr sz="3600">
                <a:solidFill>
                  <a:schemeClr val="tx1"/>
                </a:solidFill>
                <a:latin typeface="Calibri" panose="020F0502020204030204" charset="0"/>
              </a:defRPr>
            </a:lvl1pPr>
            <a:lvl2pPr marL="742950" indent="-285750" defTabSz="1014095">
              <a:spcBef>
                <a:spcPct val="20000"/>
              </a:spcBef>
              <a:buFont typeface="Arial" panose="020B0604020202020204" pitchFamily="34" charset="0"/>
              <a:buChar char="–"/>
              <a:defRPr sz="3100">
                <a:solidFill>
                  <a:schemeClr val="tx1"/>
                </a:solidFill>
                <a:latin typeface="Calibri" panose="020F0502020204030204" charset="0"/>
              </a:defRPr>
            </a:lvl2pPr>
            <a:lvl3pPr marL="1143000" indent="-228600" defTabSz="1014095">
              <a:spcBef>
                <a:spcPct val="20000"/>
              </a:spcBef>
              <a:buFont typeface="Arial" panose="020B0604020202020204" pitchFamily="34" charset="0"/>
              <a:buChar char="•"/>
              <a:defRPr sz="2700">
                <a:solidFill>
                  <a:schemeClr val="tx1"/>
                </a:solidFill>
                <a:latin typeface="Calibri" panose="020F0502020204030204" charset="0"/>
              </a:defRPr>
            </a:lvl3pPr>
            <a:lvl4pPr marL="1600200" indent="-228600" defTabSz="1014095">
              <a:spcBef>
                <a:spcPct val="20000"/>
              </a:spcBef>
              <a:buFont typeface="Arial" panose="020B0604020202020204" pitchFamily="34" charset="0"/>
              <a:buChar char="–"/>
              <a:defRPr sz="2200">
                <a:solidFill>
                  <a:schemeClr val="tx1"/>
                </a:solidFill>
                <a:latin typeface="Calibri" panose="020F0502020204030204" charset="0"/>
              </a:defRPr>
            </a:lvl4pPr>
            <a:lvl5pPr marL="2057400" indent="-228600" defTabSz="1014095">
              <a:spcBef>
                <a:spcPct val="20000"/>
              </a:spcBef>
              <a:buFont typeface="Arial" panose="020B0604020202020204" pitchFamily="34" charset="0"/>
              <a:buChar char="»"/>
              <a:defRPr sz="2200">
                <a:solidFill>
                  <a:schemeClr val="tx1"/>
                </a:solidFill>
                <a:latin typeface="Calibri" panose="020F0502020204030204" charset="0"/>
              </a:defRPr>
            </a:lvl5pPr>
            <a:lvl6pPr marL="2514600" indent="-228600" defTabSz="1014095"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defRPr>
            </a:lvl6pPr>
            <a:lvl7pPr marL="2971800" indent="-228600" defTabSz="1014095"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defRPr>
            </a:lvl7pPr>
            <a:lvl8pPr marL="3429000" indent="-228600" defTabSz="1014095"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defRPr>
            </a:lvl8pPr>
            <a:lvl9pPr marL="3886200" indent="-228600" defTabSz="1014095"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defRPr>
            </a:lvl9pPr>
          </a:lstStyle>
          <a:p>
            <a:pPr algn="ctr">
              <a:spcBef>
                <a:spcPct val="0"/>
              </a:spcBef>
              <a:buClr>
                <a:srgbClr val="000000"/>
              </a:buClr>
              <a:buFont typeface="Times New Roman" panose="02020603050405020304" pitchFamily="18" charset="0"/>
              <a:buNone/>
            </a:pPr>
            <a:r>
              <a:rPr lang="en-US" altLang="en-US" sz="4410"/>
              <a:t>Animated BioFeedback</a:t>
            </a:r>
            <a:endParaRPr lang="fr-FR" altLang="en-US" sz="4410"/>
          </a:p>
        </p:txBody>
      </p:sp>
      <p:sp>
        <p:nvSpPr>
          <p:cNvPr id="8806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80">
                <a:solidFill>
                  <a:schemeClr val="bg1"/>
                </a:solidFill>
                <a:latin typeface="Gill Sans" charset="0"/>
                <a:ea typeface="ヒラギノ角ゴ ProN W3" charset="0"/>
                <a:cs typeface="ヒラギノ角ゴ ProN W3" charset="0"/>
              </a:defRPr>
            </a:lvl1pPr>
            <a:lvl2pPr marL="668655" indent="-257175">
              <a:defRPr sz="1080">
                <a:solidFill>
                  <a:schemeClr val="bg1"/>
                </a:solidFill>
                <a:latin typeface="Gill Sans" charset="0"/>
                <a:ea typeface="ヒラギノ角ゴ ProN W3" charset="0"/>
                <a:cs typeface="ヒラギノ角ゴ ProN W3" charset="0"/>
              </a:defRPr>
            </a:lvl2pPr>
            <a:lvl3pPr marL="1028700" indent="-205740">
              <a:defRPr sz="1080">
                <a:solidFill>
                  <a:schemeClr val="bg1"/>
                </a:solidFill>
                <a:latin typeface="Gill Sans" charset="0"/>
                <a:ea typeface="ヒラギノ角ゴ ProN W3" charset="0"/>
                <a:cs typeface="ヒラギノ角ゴ ProN W3" charset="0"/>
              </a:defRPr>
            </a:lvl3pPr>
            <a:lvl4pPr marL="1439545" indent="-205740">
              <a:defRPr sz="1080">
                <a:solidFill>
                  <a:schemeClr val="bg1"/>
                </a:solidFill>
                <a:latin typeface="Gill Sans" charset="0"/>
                <a:ea typeface="ヒラギノ角ゴ ProN W3" charset="0"/>
                <a:cs typeface="ヒラギノ角ゴ ProN W3" charset="0"/>
              </a:defRPr>
            </a:lvl4pPr>
            <a:lvl5pPr marL="1851025" indent="-205740">
              <a:defRPr sz="1080">
                <a:solidFill>
                  <a:schemeClr val="bg1"/>
                </a:solidFill>
                <a:latin typeface="Gill Sans" charset="0"/>
                <a:ea typeface="ヒラギノ角ゴ ProN W3" charset="0"/>
                <a:cs typeface="ヒラギノ角ゴ ProN W3" charset="0"/>
              </a:defRPr>
            </a:lvl5pPr>
            <a:lvl6pPr marL="2262505" indent="-205740" defTabSz="402590" eaLnBrk="0" fontAlgn="base" hangingPunct="0">
              <a:spcBef>
                <a:spcPct val="0"/>
              </a:spcBef>
              <a:spcAft>
                <a:spcPct val="0"/>
              </a:spcAft>
              <a:defRPr sz="1080">
                <a:solidFill>
                  <a:schemeClr val="bg1"/>
                </a:solidFill>
                <a:latin typeface="Gill Sans" charset="0"/>
                <a:ea typeface="ヒラギノ角ゴ ProN W3" charset="0"/>
                <a:cs typeface="ヒラギノ角ゴ ProN W3" charset="0"/>
              </a:defRPr>
            </a:lvl6pPr>
            <a:lvl7pPr marL="2673985" indent="-205740" defTabSz="402590" eaLnBrk="0" fontAlgn="base" hangingPunct="0">
              <a:spcBef>
                <a:spcPct val="0"/>
              </a:spcBef>
              <a:spcAft>
                <a:spcPct val="0"/>
              </a:spcAft>
              <a:defRPr sz="1080">
                <a:solidFill>
                  <a:schemeClr val="bg1"/>
                </a:solidFill>
                <a:latin typeface="Gill Sans" charset="0"/>
                <a:ea typeface="ヒラギノ角ゴ ProN W3" charset="0"/>
                <a:cs typeface="ヒラギノ角ゴ ProN W3" charset="0"/>
              </a:defRPr>
            </a:lvl7pPr>
            <a:lvl8pPr marL="3085465" indent="-205740" defTabSz="402590" eaLnBrk="0" fontAlgn="base" hangingPunct="0">
              <a:spcBef>
                <a:spcPct val="0"/>
              </a:spcBef>
              <a:spcAft>
                <a:spcPct val="0"/>
              </a:spcAft>
              <a:defRPr sz="1080">
                <a:solidFill>
                  <a:schemeClr val="bg1"/>
                </a:solidFill>
                <a:latin typeface="Gill Sans" charset="0"/>
                <a:ea typeface="ヒラギノ角ゴ ProN W3" charset="0"/>
                <a:cs typeface="ヒラギノ角ゴ ProN W3" charset="0"/>
              </a:defRPr>
            </a:lvl8pPr>
            <a:lvl9pPr marL="3496945" indent="-205740" defTabSz="402590" eaLnBrk="0" fontAlgn="base" hangingPunct="0">
              <a:spcBef>
                <a:spcPct val="0"/>
              </a:spcBef>
              <a:spcAft>
                <a:spcPct val="0"/>
              </a:spcAft>
              <a:defRPr sz="1080">
                <a:solidFill>
                  <a:schemeClr val="bg1"/>
                </a:solidFill>
                <a:latin typeface="Gill Sans" charset="0"/>
                <a:ea typeface="ヒラギノ角ゴ ProN W3" charset="0"/>
                <a:cs typeface="ヒラギノ角ゴ ProN W3" charset="0"/>
              </a:defRPr>
            </a:lvl9pPr>
          </a:lstStyle>
          <a:p>
            <a:fld id="{0A80F95E-87B4-4F45-B424-35821B2E6FE1}" type="slidenum">
              <a:rPr lang="en-US" altLang="en-US" sz="1170">
                <a:solidFill>
                  <a:srgbClr val="898989"/>
                </a:solidFill>
              </a:rPr>
            </a:fld>
            <a:endParaRPr lang="en-US" altLang="en-US" sz="1170">
              <a:solidFill>
                <a:srgbClr val="898989"/>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Placeholder 2"/>
          <p:cNvSpPr>
            <a:spLocks noGrp="1"/>
          </p:cNvSpPr>
          <p:nvPr>
            <p:ph type="body" idx="1"/>
          </p:nvPr>
        </p:nvSpPr>
        <p:spPr>
          <a:xfrm>
            <a:off x="1982772" y="1535586"/>
            <a:ext cx="4038235" cy="639947"/>
          </a:xfrm>
        </p:spPr>
        <p:txBody>
          <a:bodyPr/>
          <a:lstStyle/>
          <a:p>
            <a:pPr eaLnBrk="1" hangingPunct="1"/>
            <a:endParaRPr lang="en-US" altLang="en-US" smtClean="0"/>
          </a:p>
        </p:txBody>
      </p:sp>
      <p:pic>
        <p:nvPicPr>
          <p:cNvPr id="89091" name="Picture 2" descr="C:\Users\user\Desktop\photo_2 1.JPG"/>
          <p:cNvPicPr>
            <a:picLocks noGrp="1" noChangeAspect="1" noChangeArrowheads="1"/>
          </p:cNvPicPr>
          <p:nvPr>
            <p:ph sz="half" idx="2"/>
          </p:nvPr>
        </p:nvPicPr>
        <p:blipFill>
          <a:blip r:embed="rId1" cstate="print">
            <a:extLst>
              <a:ext uri="{28A0092B-C50C-407E-A947-70E740481C1C}">
                <a14:useLocalDpi xmlns:a14="http://schemas.microsoft.com/office/drawing/2010/main" val="0"/>
              </a:ext>
            </a:extLst>
          </a:blip>
          <a:srcRect/>
          <a:stretch>
            <a:fillRect/>
          </a:stretch>
        </p:blipFill>
        <p:spPr>
          <a:xfrm>
            <a:off x="1982772" y="1441309"/>
            <a:ext cx="4038235" cy="4223933"/>
          </a:xfrm>
          <a:noFill/>
        </p:spPr>
      </p:pic>
      <p:sp>
        <p:nvSpPr>
          <p:cNvPr id="89092" name="Text Placeholder 4"/>
          <p:cNvSpPr>
            <a:spLocks noGrp="1"/>
          </p:cNvSpPr>
          <p:nvPr>
            <p:ph type="body" sz="quarter" idx="3"/>
          </p:nvPr>
        </p:nvSpPr>
        <p:spPr>
          <a:xfrm>
            <a:off x="6169566" y="1535586"/>
            <a:ext cx="4039663" cy="639947"/>
          </a:xfrm>
        </p:spPr>
        <p:txBody>
          <a:bodyPr/>
          <a:lstStyle/>
          <a:p>
            <a:pPr eaLnBrk="1" hangingPunct="1"/>
            <a:endParaRPr lang="en-US" altLang="en-US" smtClean="0"/>
          </a:p>
        </p:txBody>
      </p:sp>
      <p:pic>
        <p:nvPicPr>
          <p:cNvPr id="89093" name="Picture 3" descr="C:\Users\user\Desktop\photo_11.JPG"/>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a:xfrm>
            <a:off x="6169566" y="1372743"/>
            <a:ext cx="4039663" cy="4293928"/>
          </a:xfrm>
          <a:noFill/>
        </p:spPr>
      </p:pic>
      <p:sp>
        <p:nvSpPr>
          <p:cNvPr id="89094" name="Title 1"/>
          <p:cNvSpPr txBox="1"/>
          <p:nvPr/>
        </p:nvSpPr>
        <p:spPr bwMode="auto">
          <a:xfrm>
            <a:off x="1982772" y="274263"/>
            <a:ext cx="8226458" cy="114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4" rIns="91409" bIns="45704" anchor="ctr"/>
          <a:lstStyle>
            <a:lvl1pPr defTabSz="1014095">
              <a:spcBef>
                <a:spcPct val="20000"/>
              </a:spcBef>
              <a:buFont typeface="Arial" panose="020B0604020202020204" pitchFamily="34" charset="0"/>
              <a:buChar char="•"/>
              <a:defRPr sz="3600">
                <a:solidFill>
                  <a:schemeClr val="tx1"/>
                </a:solidFill>
                <a:latin typeface="Calibri" panose="020F0502020204030204" charset="0"/>
              </a:defRPr>
            </a:lvl1pPr>
            <a:lvl2pPr marL="742950" indent="-285750" defTabSz="1014095">
              <a:spcBef>
                <a:spcPct val="20000"/>
              </a:spcBef>
              <a:buFont typeface="Arial" panose="020B0604020202020204" pitchFamily="34" charset="0"/>
              <a:buChar char="–"/>
              <a:defRPr sz="3100">
                <a:solidFill>
                  <a:schemeClr val="tx1"/>
                </a:solidFill>
                <a:latin typeface="Calibri" panose="020F0502020204030204" charset="0"/>
              </a:defRPr>
            </a:lvl2pPr>
            <a:lvl3pPr marL="1143000" indent="-228600" defTabSz="1014095">
              <a:spcBef>
                <a:spcPct val="20000"/>
              </a:spcBef>
              <a:buFont typeface="Arial" panose="020B0604020202020204" pitchFamily="34" charset="0"/>
              <a:buChar char="•"/>
              <a:defRPr sz="2700">
                <a:solidFill>
                  <a:schemeClr val="tx1"/>
                </a:solidFill>
                <a:latin typeface="Calibri" panose="020F0502020204030204" charset="0"/>
              </a:defRPr>
            </a:lvl3pPr>
            <a:lvl4pPr marL="1600200" indent="-228600" defTabSz="1014095">
              <a:spcBef>
                <a:spcPct val="20000"/>
              </a:spcBef>
              <a:buFont typeface="Arial" panose="020B0604020202020204" pitchFamily="34" charset="0"/>
              <a:buChar char="–"/>
              <a:defRPr sz="2200">
                <a:solidFill>
                  <a:schemeClr val="tx1"/>
                </a:solidFill>
                <a:latin typeface="Calibri" panose="020F0502020204030204" charset="0"/>
              </a:defRPr>
            </a:lvl4pPr>
            <a:lvl5pPr marL="2057400" indent="-228600" defTabSz="1014095">
              <a:spcBef>
                <a:spcPct val="20000"/>
              </a:spcBef>
              <a:buFont typeface="Arial" panose="020B0604020202020204" pitchFamily="34" charset="0"/>
              <a:buChar char="»"/>
              <a:defRPr sz="2200">
                <a:solidFill>
                  <a:schemeClr val="tx1"/>
                </a:solidFill>
                <a:latin typeface="Calibri" panose="020F0502020204030204" charset="0"/>
              </a:defRPr>
            </a:lvl5pPr>
            <a:lvl6pPr marL="2514600" indent="-228600" defTabSz="1014095"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defRPr>
            </a:lvl6pPr>
            <a:lvl7pPr marL="2971800" indent="-228600" defTabSz="1014095"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defRPr>
            </a:lvl7pPr>
            <a:lvl8pPr marL="3429000" indent="-228600" defTabSz="1014095"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defRPr>
            </a:lvl8pPr>
            <a:lvl9pPr marL="3886200" indent="-228600" defTabSz="1014095"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defRPr>
            </a:lvl9pPr>
          </a:lstStyle>
          <a:p>
            <a:pPr algn="ctr">
              <a:spcBef>
                <a:spcPct val="0"/>
              </a:spcBef>
              <a:buClr>
                <a:srgbClr val="000000"/>
              </a:buClr>
              <a:buFont typeface="Times New Roman" panose="02020603050405020304" pitchFamily="18" charset="0"/>
              <a:buNone/>
            </a:pPr>
            <a:r>
              <a:rPr lang="en-US" altLang="en-US" sz="4410"/>
              <a:t>Animated BioFeedback</a:t>
            </a:r>
            <a:endParaRPr lang="fr-FR" altLang="en-US" sz="4410"/>
          </a:p>
        </p:txBody>
      </p:sp>
      <p:sp>
        <p:nvSpPr>
          <p:cNvPr id="8909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80">
                <a:solidFill>
                  <a:schemeClr val="bg1"/>
                </a:solidFill>
                <a:latin typeface="Gill Sans" charset="0"/>
                <a:ea typeface="ヒラギノ角ゴ ProN W3" charset="0"/>
                <a:cs typeface="ヒラギノ角ゴ ProN W3" charset="0"/>
              </a:defRPr>
            </a:lvl1pPr>
            <a:lvl2pPr marL="668655" indent="-257175">
              <a:defRPr sz="1080">
                <a:solidFill>
                  <a:schemeClr val="bg1"/>
                </a:solidFill>
                <a:latin typeface="Gill Sans" charset="0"/>
                <a:ea typeface="ヒラギノ角ゴ ProN W3" charset="0"/>
                <a:cs typeface="ヒラギノ角ゴ ProN W3" charset="0"/>
              </a:defRPr>
            </a:lvl2pPr>
            <a:lvl3pPr marL="1028700" indent="-205740">
              <a:defRPr sz="1080">
                <a:solidFill>
                  <a:schemeClr val="bg1"/>
                </a:solidFill>
                <a:latin typeface="Gill Sans" charset="0"/>
                <a:ea typeface="ヒラギノ角ゴ ProN W3" charset="0"/>
                <a:cs typeface="ヒラギノ角ゴ ProN W3" charset="0"/>
              </a:defRPr>
            </a:lvl3pPr>
            <a:lvl4pPr marL="1439545" indent="-205740">
              <a:defRPr sz="1080">
                <a:solidFill>
                  <a:schemeClr val="bg1"/>
                </a:solidFill>
                <a:latin typeface="Gill Sans" charset="0"/>
                <a:ea typeface="ヒラギノ角ゴ ProN W3" charset="0"/>
                <a:cs typeface="ヒラギノ角ゴ ProN W3" charset="0"/>
              </a:defRPr>
            </a:lvl4pPr>
            <a:lvl5pPr marL="1851025" indent="-205740">
              <a:defRPr sz="1080">
                <a:solidFill>
                  <a:schemeClr val="bg1"/>
                </a:solidFill>
                <a:latin typeface="Gill Sans" charset="0"/>
                <a:ea typeface="ヒラギノ角ゴ ProN W3" charset="0"/>
                <a:cs typeface="ヒラギノ角ゴ ProN W3" charset="0"/>
              </a:defRPr>
            </a:lvl5pPr>
            <a:lvl6pPr marL="2262505" indent="-205740" defTabSz="402590" eaLnBrk="0" fontAlgn="base" hangingPunct="0">
              <a:spcBef>
                <a:spcPct val="0"/>
              </a:spcBef>
              <a:spcAft>
                <a:spcPct val="0"/>
              </a:spcAft>
              <a:defRPr sz="1080">
                <a:solidFill>
                  <a:schemeClr val="bg1"/>
                </a:solidFill>
                <a:latin typeface="Gill Sans" charset="0"/>
                <a:ea typeface="ヒラギノ角ゴ ProN W3" charset="0"/>
                <a:cs typeface="ヒラギノ角ゴ ProN W3" charset="0"/>
              </a:defRPr>
            </a:lvl6pPr>
            <a:lvl7pPr marL="2673985" indent="-205740" defTabSz="402590" eaLnBrk="0" fontAlgn="base" hangingPunct="0">
              <a:spcBef>
                <a:spcPct val="0"/>
              </a:spcBef>
              <a:spcAft>
                <a:spcPct val="0"/>
              </a:spcAft>
              <a:defRPr sz="1080">
                <a:solidFill>
                  <a:schemeClr val="bg1"/>
                </a:solidFill>
                <a:latin typeface="Gill Sans" charset="0"/>
                <a:ea typeface="ヒラギノ角ゴ ProN W3" charset="0"/>
                <a:cs typeface="ヒラギノ角ゴ ProN W3" charset="0"/>
              </a:defRPr>
            </a:lvl7pPr>
            <a:lvl8pPr marL="3085465" indent="-205740" defTabSz="402590" eaLnBrk="0" fontAlgn="base" hangingPunct="0">
              <a:spcBef>
                <a:spcPct val="0"/>
              </a:spcBef>
              <a:spcAft>
                <a:spcPct val="0"/>
              </a:spcAft>
              <a:defRPr sz="1080">
                <a:solidFill>
                  <a:schemeClr val="bg1"/>
                </a:solidFill>
                <a:latin typeface="Gill Sans" charset="0"/>
                <a:ea typeface="ヒラギノ角ゴ ProN W3" charset="0"/>
                <a:cs typeface="ヒラギノ角ゴ ProN W3" charset="0"/>
              </a:defRPr>
            </a:lvl8pPr>
            <a:lvl9pPr marL="3496945" indent="-205740" defTabSz="402590" eaLnBrk="0" fontAlgn="base" hangingPunct="0">
              <a:spcBef>
                <a:spcPct val="0"/>
              </a:spcBef>
              <a:spcAft>
                <a:spcPct val="0"/>
              </a:spcAft>
              <a:defRPr sz="1080">
                <a:solidFill>
                  <a:schemeClr val="bg1"/>
                </a:solidFill>
                <a:latin typeface="Gill Sans" charset="0"/>
                <a:ea typeface="ヒラギノ角ゴ ProN W3" charset="0"/>
                <a:cs typeface="ヒラギノ角ゴ ProN W3" charset="0"/>
              </a:defRPr>
            </a:lvl9pPr>
          </a:lstStyle>
          <a:p>
            <a:fld id="{558DD1FF-9F88-486C-8347-2684AE920012}" type="slidenum">
              <a:rPr lang="en-US" altLang="en-US" sz="1170">
                <a:solidFill>
                  <a:srgbClr val="898989"/>
                </a:solidFill>
              </a:rPr>
            </a:fld>
            <a:endParaRPr lang="en-US" altLang="en-US" sz="1170">
              <a:solidFill>
                <a:srgbClr val="898989"/>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1982772" y="274263"/>
            <a:ext cx="8226458" cy="1142762"/>
          </a:xfrm>
        </p:spPr>
        <p:txBody>
          <a:bodyPr/>
          <a:lstStyle/>
          <a:p>
            <a:r>
              <a:rPr lang="en-US" altLang="en-US" smtClean="0"/>
              <a:t>Animated BioFeedback</a:t>
            </a:r>
            <a:endParaRPr lang="fr-FR" altLang="en-US" smtClean="0"/>
          </a:p>
        </p:txBody>
      </p:sp>
      <p:sp>
        <p:nvSpPr>
          <p:cNvPr id="90115" name="Text Placeholder 2"/>
          <p:cNvSpPr>
            <a:spLocks noGrp="1"/>
          </p:cNvSpPr>
          <p:nvPr>
            <p:ph type="body" idx="1"/>
          </p:nvPr>
        </p:nvSpPr>
        <p:spPr>
          <a:xfrm>
            <a:off x="1982772" y="1535586"/>
            <a:ext cx="4038235" cy="639947"/>
          </a:xfrm>
        </p:spPr>
        <p:txBody>
          <a:bodyPr/>
          <a:lstStyle/>
          <a:p>
            <a:endParaRPr lang="fr-FR" altLang="en-US" smtClean="0"/>
          </a:p>
        </p:txBody>
      </p:sp>
      <p:sp>
        <p:nvSpPr>
          <p:cNvPr id="90116" name="Text Placeholder 4"/>
          <p:cNvSpPr>
            <a:spLocks noGrp="1"/>
          </p:cNvSpPr>
          <p:nvPr>
            <p:ph type="body" sz="quarter" idx="3"/>
          </p:nvPr>
        </p:nvSpPr>
        <p:spPr>
          <a:xfrm>
            <a:off x="6169566" y="1535586"/>
            <a:ext cx="4039663" cy="639947"/>
          </a:xfrm>
        </p:spPr>
        <p:txBody>
          <a:bodyPr/>
          <a:lstStyle/>
          <a:p>
            <a:endParaRPr lang="fr-FR" altLang="en-US" smtClean="0"/>
          </a:p>
        </p:txBody>
      </p:sp>
      <p:sp>
        <p:nvSpPr>
          <p:cNvPr id="90117" name="Content Placeholder 5"/>
          <p:cNvSpPr>
            <a:spLocks noGrp="1"/>
          </p:cNvSpPr>
          <p:nvPr>
            <p:ph sz="quarter" idx="4"/>
          </p:nvPr>
        </p:nvSpPr>
        <p:spPr>
          <a:xfrm>
            <a:off x="6169566" y="2175534"/>
            <a:ext cx="4039663" cy="3951099"/>
          </a:xfrm>
        </p:spPr>
        <p:txBody>
          <a:bodyPr/>
          <a:lstStyle/>
          <a:p>
            <a:endParaRPr lang="fr-FR" altLang="en-US" smtClean="0"/>
          </a:p>
        </p:txBody>
      </p:sp>
      <p:pic>
        <p:nvPicPr>
          <p:cNvPr id="90118" name="Picture 2" descr="C:\Users\Ramy C. Charbel\Pictures\IMG_3996.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93833" y="1715571"/>
            <a:ext cx="4295357" cy="322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9" name="Picture 4" descr="C:\Users\Ramy C. Charbel\Pictures\IMG_39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2808" y="1715572"/>
            <a:ext cx="4319640" cy="3239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0"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80">
                <a:solidFill>
                  <a:schemeClr val="bg1"/>
                </a:solidFill>
                <a:latin typeface="Gill Sans" charset="0"/>
                <a:ea typeface="ヒラギノ角ゴ ProN W3" charset="0"/>
                <a:cs typeface="ヒラギノ角ゴ ProN W3" charset="0"/>
              </a:defRPr>
            </a:lvl1pPr>
            <a:lvl2pPr marL="668655" indent="-257175">
              <a:defRPr sz="1080">
                <a:solidFill>
                  <a:schemeClr val="bg1"/>
                </a:solidFill>
                <a:latin typeface="Gill Sans" charset="0"/>
                <a:ea typeface="ヒラギノ角ゴ ProN W3" charset="0"/>
                <a:cs typeface="ヒラギノ角ゴ ProN W3" charset="0"/>
              </a:defRPr>
            </a:lvl2pPr>
            <a:lvl3pPr marL="1028700" indent="-205740">
              <a:defRPr sz="1080">
                <a:solidFill>
                  <a:schemeClr val="bg1"/>
                </a:solidFill>
                <a:latin typeface="Gill Sans" charset="0"/>
                <a:ea typeface="ヒラギノ角ゴ ProN W3" charset="0"/>
                <a:cs typeface="ヒラギノ角ゴ ProN W3" charset="0"/>
              </a:defRPr>
            </a:lvl3pPr>
            <a:lvl4pPr marL="1439545" indent="-205740">
              <a:defRPr sz="1080">
                <a:solidFill>
                  <a:schemeClr val="bg1"/>
                </a:solidFill>
                <a:latin typeface="Gill Sans" charset="0"/>
                <a:ea typeface="ヒラギノ角ゴ ProN W3" charset="0"/>
                <a:cs typeface="ヒラギノ角ゴ ProN W3" charset="0"/>
              </a:defRPr>
            </a:lvl4pPr>
            <a:lvl5pPr marL="1851025" indent="-205740">
              <a:defRPr sz="1080">
                <a:solidFill>
                  <a:schemeClr val="bg1"/>
                </a:solidFill>
                <a:latin typeface="Gill Sans" charset="0"/>
                <a:ea typeface="ヒラギノ角ゴ ProN W3" charset="0"/>
                <a:cs typeface="ヒラギノ角ゴ ProN W3" charset="0"/>
              </a:defRPr>
            </a:lvl5pPr>
            <a:lvl6pPr marL="2262505" indent="-205740" defTabSz="402590" eaLnBrk="0" fontAlgn="base" hangingPunct="0">
              <a:spcBef>
                <a:spcPct val="0"/>
              </a:spcBef>
              <a:spcAft>
                <a:spcPct val="0"/>
              </a:spcAft>
              <a:defRPr sz="1080">
                <a:solidFill>
                  <a:schemeClr val="bg1"/>
                </a:solidFill>
                <a:latin typeface="Gill Sans" charset="0"/>
                <a:ea typeface="ヒラギノ角ゴ ProN W3" charset="0"/>
                <a:cs typeface="ヒラギノ角ゴ ProN W3" charset="0"/>
              </a:defRPr>
            </a:lvl6pPr>
            <a:lvl7pPr marL="2673985" indent="-205740" defTabSz="402590" eaLnBrk="0" fontAlgn="base" hangingPunct="0">
              <a:spcBef>
                <a:spcPct val="0"/>
              </a:spcBef>
              <a:spcAft>
                <a:spcPct val="0"/>
              </a:spcAft>
              <a:defRPr sz="1080">
                <a:solidFill>
                  <a:schemeClr val="bg1"/>
                </a:solidFill>
                <a:latin typeface="Gill Sans" charset="0"/>
                <a:ea typeface="ヒラギノ角ゴ ProN W3" charset="0"/>
                <a:cs typeface="ヒラギノ角ゴ ProN W3" charset="0"/>
              </a:defRPr>
            </a:lvl7pPr>
            <a:lvl8pPr marL="3085465" indent="-205740" defTabSz="402590" eaLnBrk="0" fontAlgn="base" hangingPunct="0">
              <a:spcBef>
                <a:spcPct val="0"/>
              </a:spcBef>
              <a:spcAft>
                <a:spcPct val="0"/>
              </a:spcAft>
              <a:defRPr sz="1080">
                <a:solidFill>
                  <a:schemeClr val="bg1"/>
                </a:solidFill>
                <a:latin typeface="Gill Sans" charset="0"/>
                <a:ea typeface="ヒラギノ角ゴ ProN W3" charset="0"/>
                <a:cs typeface="ヒラギノ角ゴ ProN W3" charset="0"/>
              </a:defRPr>
            </a:lvl8pPr>
            <a:lvl9pPr marL="3496945" indent="-205740" defTabSz="402590" eaLnBrk="0" fontAlgn="base" hangingPunct="0">
              <a:spcBef>
                <a:spcPct val="0"/>
              </a:spcBef>
              <a:spcAft>
                <a:spcPct val="0"/>
              </a:spcAft>
              <a:defRPr sz="1080">
                <a:solidFill>
                  <a:schemeClr val="bg1"/>
                </a:solidFill>
                <a:latin typeface="Gill Sans" charset="0"/>
                <a:ea typeface="ヒラギノ角ゴ ProN W3" charset="0"/>
                <a:cs typeface="ヒラギノ角ゴ ProN W3" charset="0"/>
              </a:defRPr>
            </a:lvl9pPr>
          </a:lstStyle>
          <a:p>
            <a:fld id="{44759C73-7F53-47E3-9894-50CB50E5D8E9}" type="slidenum">
              <a:rPr lang="en-US" altLang="en-US" sz="1170">
                <a:solidFill>
                  <a:srgbClr val="898989"/>
                </a:solidFill>
              </a:rPr>
            </a:fld>
            <a:endParaRPr lang="en-US" altLang="en-US" sz="1170">
              <a:solidFill>
                <a:srgbClr val="89898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9800" y="533401"/>
            <a:ext cx="7772400" cy="1470025"/>
          </a:xfrm>
        </p:spPr>
        <p:txBody>
          <a:bodyPr>
            <a:normAutofit/>
          </a:bodyPr>
          <a:lstStyle/>
          <a:p>
            <a:r>
              <a:rPr lang="en-US" sz="4000" dirty="0"/>
              <a:t>OAB has a damaging impact on quality of life</a:t>
            </a:r>
            <a:endParaRPr lang="en-US" sz="4000"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1280160" y="2438400"/>
            <a:ext cx="10017760" cy="3251200"/>
          </a:xfrm>
        </p:spPr>
        <p:txBody>
          <a:bodyPr>
            <a:noAutofit/>
          </a:bodyPr>
          <a:lstStyle/>
          <a:p>
            <a:pPr algn="l">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Negative influence on social, emotional, and behavioral well-being</a:t>
            </a:r>
            <a:endParaRPr lang="en-US" sz="3600"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Quality of life improvement is at the foundation of OAB treatment</a:t>
            </a:r>
            <a:endParaRPr lang="en-US" sz="3600"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Can be challenging and might involve multiple failed attempts before success is achieved</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chebl\Desktop\2.jpg"/>
          <p:cNvPicPr>
            <a:picLocks noChangeAspect="1" noChangeArrowheads="1"/>
          </p:cNvPicPr>
          <p:nvPr/>
        </p:nvPicPr>
        <p:blipFill>
          <a:blip r:embed="rId1"/>
          <a:srcRect/>
          <a:stretch>
            <a:fillRect/>
          </a:stretch>
        </p:blipFill>
        <p:spPr bwMode="auto">
          <a:xfrm>
            <a:off x="0" y="-457200"/>
            <a:ext cx="11988800" cy="764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chebl\Desktop\1.jpg"/>
          <p:cNvPicPr>
            <a:picLocks noChangeAspect="1" noChangeArrowheads="1"/>
          </p:cNvPicPr>
          <p:nvPr/>
        </p:nvPicPr>
        <p:blipFill>
          <a:blip r:embed="rId1"/>
          <a:srcRect/>
          <a:stretch>
            <a:fillRect/>
          </a:stretch>
        </p:blipFill>
        <p:spPr bwMode="auto">
          <a:xfrm>
            <a:off x="-406400" y="0"/>
            <a:ext cx="123952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nl-BE" altLang="en-US" smtClean="0">
                <a:solidFill>
                  <a:srgbClr val="000000"/>
                </a:solidFill>
              </a:rPr>
              <a:t>ESPN Lyon 2008</a:t>
            </a:r>
            <a:endParaRPr lang="nl-BE" altLang="en-US">
              <a:solidFill>
                <a:srgbClr val="000000"/>
              </a:solidFill>
            </a:endParaRPr>
          </a:p>
        </p:txBody>
      </p:sp>
      <p:pic>
        <p:nvPicPr>
          <p:cNvPr id="1026" name="Picture 2" descr="C:\Users\Clinic\Downloads\IMG-20190529-WA0048.jpg"/>
          <p:cNvPicPr>
            <a:picLocks noChangeAspect="1" noChangeArrowheads="1"/>
          </p:cNvPicPr>
          <p:nvPr/>
        </p:nvPicPr>
        <p:blipFill>
          <a:blip r:embed="rId1"/>
          <a:srcRect/>
          <a:stretch>
            <a:fillRect/>
          </a:stretch>
        </p:blipFill>
        <p:spPr bwMode="auto">
          <a:xfrm>
            <a:off x="0" y="-1143000"/>
            <a:ext cx="12192000" cy="9144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endParaRPr lang="en-US" dirty="0"/>
          </a:p>
        </p:txBody>
      </p:sp>
      <p:sp>
        <p:nvSpPr>
          <p:cNvPr id="3" name="Date Placeholder 2"/>
          <p:cNvSpPr>
            <a:spLocks noGrp="1"/>
          </p:cNvSpPr>
          <p:nvPr>
            <p:ph type="dt" sz="half" idx="10"/>
          </p:nvPr>
        </p:nvSpPr>
        <p:spPr/>
        <p:txBody>
          <a:bodyPr/>
          <a:lstStyle/>
          <a:p>
            <a:pPr>
              <a:defRPr/>
            </a:pPr>
            <a:endParaRPr lang="nl-BE" altLang="en-US" dirty="0">
              <a:solidFill>
                <a:srgbClr val="000000"/>
              </a:solidFill>
            </a:endParaRPr>
          </a:p>
        </p:txBody>
      </p:sp>
      <p:sp>
        <p:nvSpPr>
          <p:cNvPr id="4" name="Rectangle 3"/>
          <p:cNvSpPr/>
          <p:nvPr/>
        </p:nvSpPr>
        <p:spPr>
          <a:xfrm>
            <a:off x="4657144" y="3044280"/>
            <a:ext cx="184731" cy="369332"/>
          </a:xfrm>
          <a:prstGeom prst="rect">
            <a:avLst/>
          </a:prstGeom>
        </p:spPr>
        <p:txBody>
          <a:bodyPr wrap="none">
            <a:spAutoFit/>
          </a:bodyPr>
          <a:lstStyle/>
          <a:p>
            <a:endParaRPr lang="en-US" dirty="0"/>
          </a:p>
        </p:txBody>
      </p:sp>
      <p:sp>
        <p:nvSpPr>
          <p:cNvPr id="5" name="Rectangle 4"/>
          <p:cNvSpPr/>
          <p:nvPr/>
        </p:nvSpPr>
        <p:spPr>
          <a:xfrm>
            <a:off x="881380" y="1148421"/>
            <a:ext cx="10972800" cy="4797467"/>
          </a:xfrm>
          <a:prstGeom prst="rect">
            <a:avLst/>
          </a:prstGeom>
        </p:spPr>
        <p:txBody>
          <a:bodyPr wrap="square">
            <a:spAutoFit/>
          </a:bodyPr>
          <a:lstStyle/>
          <a:p>
            <a:pPr>
              <a:lnSpc>
                <a:spcPct val="107000"/>
              </a:lnSpc>
              <a:spcAft>
                <a:spcPts val="800"/>
              </a:spcAft>
            </a:pPr>
            <a:r>
              <a:rPr lang="en-US" sz="3200" b="1" dirty="0">
                <a:latin typeface="Calibri" panose="020F0502020204030204" charset="0"/>
                <a:ea typeface="Calibri" panose="020F0502020204030204" charset="0"/>
                <a:cs typeface="Times New Roman" panose="02020603050405020304" pitchFamily="18" charset="0"/>
              </a:rPr>
              <a:t>-OAB combines specific daytime  voiding dysfunction signs , constipation  with enuresis</a:t>
            </a:r>
            <a:endParaRPr lang="en-US" sz="3200" b="1" dirty="0">
              <a:latin typeface="Calibri" panose="020F0502020204030204" charset="0"/>
              <a:ea typeface="Calibri" panose="020F0502020204030204" charset="0"/>
              <a:cs typeface="Times New Roman" panose="02020603050405020304" pitchFamily="18" charset="0"/>
            </a:endParaRPr>
          </a:p>
          <a:p>
            <a:pPr>
              <a:lnSpc>
                <a:spcPct val="107000"/>
              </a:lnSpc>
              <a:spcAft>
                <a:spcPts val="800"/>
              </a:spcAft>
            </a:pPr>
            <a:r>
              <a:rPr lang="en-US" sz="3200" b="1" dirty="0">
                <a:latin typeface="Calibri" panose="020F0502020204030204" charset="0"/>
                <a:ea typeface="Calibri" panose="020F0502020204030204" charset="0"/>
                <a:cs typeface="Times New Roman" panose="02020603050405020304" pitchFamily="18" charset="0"/>
              </a:rPr>
              <a:t>-OAB diagnosis depends on results of </a:t>
            </a:r>
            <a:r>
              <a:rPr lang="en-US" sz="3200" dirty="0">
                <a:latin typeface="Calibri" panose="020F0502020204030204" charset="0"/>
                <a:ea typeface="Calibri" panose="020F0502020204030204" charset="0"/>
                <a:cs typeface="Times New Roman" panose="02020603050405020304" pitchFamily="18" charset="0"/>
              </a:rPr>
              <a:t>:</a:t>
            </a:r>
            <a:endParaRPr lang="en-US" sz="3200" dirty="0">
              <a:latin typeface="Calibri" panose="020F0502020204030204" charset="0"/>
              <a:ea typeface="Calibri" panose="020F0502020204030204" charset="0"/>
              <a:cs typeface="Times New Roman" panose="02020603050405020304" pitchFamily="18" charset="0"/>
            </a:endParaRPr>
          </a:p>
          <a:p>
            <a:pPr>
              <a:lnSpc>
                <a:spcPct val="107000"/>
              </a:lnSpc>
              <a:spcAft>
                <a:spcPts val="800"/>
              </a:spcAft>
            </a:pPr>
            <a:r>
              <a:rPr lang="en-US" sz="3200" dirty="0">
                <a:latin typeface="Calibri" panose="020F0502020204030204" charset="0"/>
                <a:ea typeface="Calibri" panose="020F0502020204030204" charset="0"/>
                <a:cs typeface="Times New Roman" panose="02020603050405020304" pitchFamily="18" charset="0"/>
              </a:rPr>
              <a:t>-Detailed history </a:t>
            </a:r>
            <a:endParaRPr lang="en-US" sz="3200" dirty="0">
              <a:latin typeface="Calibri" panose="020F0502020204030204" charset="0"/>
              <a:ea typeface="Calibri" panose="020F0502020204030204" charset="0"/>
              <a:cs typeface="Times New Roman" panose="02020603050405020304" pitchFamily="18" charset="0"/>
            </a:endParaRPr>
          </a:p>
          <a:p>
            <a:pPr>
              <a:lnSpc>
                <a:spcPct val="107000"/>
              </a:lnSpc>
              <a:spcAft>
                <a:spcPts val="800"/>
              </a:spcAft>
            </a:pPr>
            <a:r>
              <a:rPr lang="en-US" sz="3200" dirty="0">
                <a:latin typeface="Calibri" panose="020F0502020204030204" charset="0"/>
                <a:ea typeface="Calibri" panose="020F0502020204030204" charset="0"/>
                <a:cs typeface="Times New Roman" panose="02020603050405020304" pitchFamily="18" charset="0"/>
              </a:rPr>
              <a:t>-Physical and neurological examination </a:t>
            </a:r>
            <a:endParaRPr lang="en-US" sz="3200" dirty="0">
              <a:latin typeface="Calibri" panose="020F0502020204030204" charset="0"/>
              <a:ea typeface="Calibri" panose="020F0502020204030204" charset="0"/>
              <a:cs typeface="Times New Roman" panose="02020603050405020304" pitchFamily="18" charset="0"/>
            </a:endParaRPr>
          </a:p>
          <a:p>
            <a:pPr>
              <a:lnSpc>
                <a:spcPct val="107000"/>
              </a:lnSpc>
              <a:spcAft>
                <a:spcPts val="800"/>
              </a:spcAft>
            </a:pPr>
            <a:r>
              <a:rPr lang="en-US" sz="3200" dirty="0">
                <a:latin typeface="Calibri" panose="020F0502020204030204" charset="0"/>
                <a:ea typeface="Calibri" panose="020F0502020204030204" charset="0"/>
                <a:cs typeface="Times New Roman" panose="02020603050405020304" pitchFamily="18" charset="0"/>
              </a:rPr>
              <a:t>-Laboratory studies ,  UT ultrasonography </a:t>
            </a:r>
            <a:endParaRPr lang="en-US" sz="3200" dirty="0">
              <a:latin typeface="Calibri" panose="020F0502020204030204" charset="0"/>
              <a:ea typeface="Calibri" panose="020F0502020204030204" charset="0"/>
              <a:cs typeface="Times New Roman" panose="02020603050405020304" pitchFamily="18" charset="0"/>
            </a:endParaRPr>
          </a:p>
          <a:p>
            <a:pPr>
              <a:lnSpc>
                <a:spcPct val="107000"/>
              </a:lnSpc>
              <a:spcAft>
                <a:spcPts val="800"/>
              </a:spcAft>
            </a:pPr>
            <a:r>
              <a:rPr lang="en-US" sz="3200" b="1" dirty="0">
                <a:latin typeface="Calibri" panose="020F0502020204030204" charset="0"/>
                <a:ea typeface="Calibri" panose="020F0502020204030204" charset="0"/>
                <a:cs typeface="Times New Roman" panose="02020603050405020304" pitchFamily="18" charset="0"/>
              </a:rPr>
              <a:t>-first line Treatment is conservative with relief of constipation </a:t>
            </a:r>
            <a:r>
              <a:rPr lang="en-US" sz="3200" b="1">
                <a:latin typeface="Calibri" panose="020F0502020204030204" charset="0"/>
                <a:ea typeface="Calibri" panose="020F0502020204030204" charset="0"/>
                <a:cs typeface="Times New Roman" panose="02020603050405020304" pitchFamily="18" charset="0"/>
              </a:rPr>
              <a:t>and </a:t>
            </a:r>
            <a:r>
              <a:rPr lang="en-US" sz="3200" b="1" smtClean="0">
                <a:latin typeface="Calibri" panose="020F0502020204030204" charset="0"/>
                <a:ea typeface="Calibri" panose="020F0502020204030204" charset="0"/>
                <a:cs typeface="Times New Roman" panose="02020603050405020304" pitchFamily="18" charset="0"/>
              </a:rPr>
              <a:t>biofeedback</a:t>
            </a:r>
            <a:endParaRPr lang="en-US" sz="3200" b="1" dirty="0">
              <a:latin typeface="Calibri" panose="020F0502020204030204" charset="0"/>
              <a:ea typeface="Calibri" panose="020F050202020403020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nl-BE" altLang="en-US" smtClean="0">
                <a:solidFill>
                  <a:srgbClr val="000000"/>
                </a:solidFill>
              </a:rPr>
              <a:t>ESPN Lyon 2008</a:t>
            </a:r>
            <a:endParaRPr lang="nl-BE" altLang="en-US">
              <a:solidFill>
                <a:srgbClr val="000000"/>
              </a:solidFill>
            </a:endParaRPr>
          </a:p>
        </p:txBody>
      </p:sp>
      <p:pic>
        <p:nvPicPr>
          <p:cNvPr id="3" name="VID-20180212-WA0029">
            <a:hlinkClick r:id="" action="ppaction://media"/>
            <a:hlinkHover r:id="" action="ppaction://media"/>
          </p:cNvPr>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1056640" y="347980"/>
            <a:ext cx="10078720" cy="51504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3820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0">
              <p:cMediaNode>
                <p:cTn id="7" fill="hold" display="1">
                  <p:stCondLst>
                    <p:cond delay="indefinite"/>
                  </p:stCondLst>
                  <p:endCondLst>
                    <p:cond evt="onNext">
                      <p:tgtEl>
                        <p:sldTgt/>
                      </p:tgtEl>
                    </p:cond>
                    <p:cond evt="onPrev">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additive="base">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nl-BE" altLang="en-US" smtClean="0">
                <a:solidFill>
                  <a:srgbClr val="000000"/>
                </a:solidFill>
              </a:rPr>
              <a:t>ESPN Lyon 2008</a:t>
            </a:r>
            <a:endParaRPr lang="nl-BE" altLang="en-US">
              <a:solidFill>
                <a:srgbClr val="000000"/>
              </a:solidFill>
            </a:endParaRPr>
          </a:p>
        </p:txBody>
      </p:sp>
      <p:pic>
        <p:nvPicPr>
          <p:cNvPr id="5" name="full">
            <a:hlinkClick r:id="" action="ppaction://media"/>
          </p:cNvPr>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1214755" y="96520"/>
            <a:ext cx="9762490" cy="591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4816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0">
              <p:cMediaNode>
                <p:cTn id="7" fill="hold" display="1">
                  <p:stCondLst>
                    <p:cond delay="indefinite"/>
                  </p:stCondLst>
                  <p:endCondLst>
                    <p:cond evt="onNext">
                      <p:tgtEl>
                        <p:sldTgt/>
                      </p:tgtEl>
                    </p:cond>
                    <p:cond evt="onPrev">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additive="base">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endParaRPr lang="nl-BE" altLang="en-US" dirty="0">
              <a:solidFill>
                <a:srgbClr val="000000"/>
              </a:solidFill>
            </a:endParaRPr>
          </a:p>
        </p:txBody>
      </p:sp>
      <p:pic>
        <p:nvPicPr>
          <p:cNvPr id="51203" name="Picture 2" descr="560212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2032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 Box 3"/>
          <p:cNvSpPr txBox="1">
            <a:spLocks noChangeArrowheads="1"/>
          </p:cNvSpPr>
          <p:nvPr/>
        </p:nvSpPr>
        <p:spPr bwMode="auto">
          <a:xfrm>
            <a:off x="8328026" y="1341438"/>
            <a:ext cx="1295547" cy="369332"/>
          </a:xfrm>
          <a:prstGeom prst="rect">
            <a:avLst/>
          </a:prstGeom>
          <a:solidFill>
            <a:schemeClr val="bg1"/>
          </a:solidFill>
          <a:ln w="2857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GB" altLang="en-US">
                <a:solidFill>
                  <a:srgbClr val="000000"/>
                </a:solidFill>
                <a:latin typeface="Comic Sans MS" panose="030F0702030302020204" pitchFamily="66" charset="0"/>
              </a:rPr>
              <a:t>Thank You</a:t>
            </a:r>
            <a:endParaRPr lang="en-GB" altLang="en-US">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665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endParaRPr lang="nl-BE" altLang="en-US" dirty="0">
              <a:solidFill>
                <a:srgbClr val="000000"/>
              </a:solidFill>
            </a:endParaRPr>
          </a:p>
        </p:txBody>
      </p:sp>
      <p:sp>
        <p:nvSpPr>
          <p:cNvPr id="7171" name="Rectangle 2"/>
          <p:cNvSpPr>
            <a:spLocks noGrp="1" noChangeArrowheads="1"/>
          </p:cNvSpPr>
          <p:nvPr>
            <p:ph type="title"/>
          </p:nvPr>
        </p:nvSpPr>
        <p:spPr>
          <a:noFill/>
          <a:effectLst>
            <a:outerShdw dist="35921" dir="2700000" algn="ctr" rotWithShape="0">
              <a:srgbClr val="000000"/>
            </a:outerShdw>
          </a:effectLst>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ctr" anchorCtr="0" compatLnSpc="1"/>
          <a:lstStyle/>
          <a:p>
            <a:pPr eaLnBrk="1" hangingPunct="1"/>
            <a:r>
              <a:rPr lang="nl-NL" altLang="en-US" dirty="0"/>
              <a:t>Reminder : </a:t>
            </a:r>
            <a:br>
              <a:rPr lang="nl-NL" altLang="en-US" dirty="0"/>
            </a:br>
            <a:r>
              <a:rPr lang="nl-NL" altLang="en-US" dirty="0"/>
              <a:t>Anatom</a:t>
            </a:r>
            <a:r>
              <a:rPr lang="nl-BE" altLang="en-US" dirty="0"/>
              <a:t>y and Physiopathology</a:t>
            </a:r>
            <a:endParaRPr lang="nl-NL" altLang="en-US" dirty="0"/>
          </a:p>
        </p:txBody>
      </p:sp>
      <p:sp>
        <p:nvSpPr>
          <p:cNvPr id="7172"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lstStyle/>
          <a:p>
            <a:pPr eaLnBrk="1" hangingPunct="1"/>
            <a:r>
              <a:rPr lang="nl-NL" altLang="en-US"/>
              <a:t>Bla</a:t>
            </a:r>
            <a:r>
              <a:rPr lang="nl-BE" altLang="en-US"/>
              <a:t>dder</a:t>
            </a:r>
            <a:r>
              <a:rPr lang="nl-NL" altLang="en-US"/>
              <a:t>: </a:t>
            </a:r>
            <a:r>
              <a:rPr lang="nl-NL" altLang="en-US">
                <a:solidFill>
                  <a:schemeClr val="accent2"/>
                </a:solidFill>
              </a:rPr>
              <a:t>smooth muscle cells</a:t>
            </a:r>
            <a:endParaRPr lang="nl-NL" altLang="en-US">
              <a:solidFill>
                <a:schemeClr val="accent2"/>
              </a:solidFill>
            </a:endParaRPr>
          </a:p>
          <a:p>
            <a:pPr eaLnBrk="1" hangingPunct="1"/>
            <a:r>
              <a:rPr lang="nl-NL" altLang="en-US"/>
              <a:t>S</a:t>
            </a:r>
            <a:r>
              <a:rPr lang="nl-BE" altLang="en-US"/>
              <a:t>ph</a:t>
            </a:r>
            <a:r>
              <a:rPr lang="nl-NL" altLang="en-US"/>
              <a:t>incter: </a:t>
            </a:r>
            <a:r>
              <a:rPr lang="nl-NL" altLang="en-US">
                <a:solidFill>
                  <a:schemeClr val="accent2"/>
                </a:solidFill>
              </a:rPr>
              <a:t>striated muscle cells</a:t>
            </a:r>
            <a:endParaRPr lang="nl-NL" altLang="en-US">
              <a:solidFill>
                <a:schemeClr val="accent2"/>
              </a:solidFill>
            </a:endParaRPr>
          </a:p>
          <a:p>
            <a:pPr eaLnBrk="1" hangingPunct="1"/>
            <a:r>
              <a:rPr lang="nl-BE" altLang="en-US"/>
              <a:t>Internal sphi</a:t>
            </a:r>
            <a:r>
              <a:rPr lang="nl-NL" altLang="en-US"/>
              <a:t>ncter: </a:t>
            </a:r>
            <a:r>
              <a:rPr lang="nl-NL" altLang="en-US">
                <a:solidFill>
                  <a:schemeClr val="accent2"/>
                </a:solidFill>
              </a:rPr>
              <a:t>smooth muscle cells</a:t>
            </a:r>
            <a:endParaRPr lang="nl-NL" altLang="en-US">
              <a:solidFill>
                <a:schemeClr val="accent2"/>
              </a:solidFill>
            </a:endParaRPr>
          </a:p>
          <a:p>
            <a:pPr eaLnBrk="1" hangingPunct="1"/>
            <a:r>
              <a:rPr lang="nl-NL" altLang="en-US"/>
              <a:t>Central nerve system</a:t>
            </a:r>
            <a:endParaRPr lang="nl-NL" altLang="en-US"/>
          </a:p>
          <a:p>
            <a:pPr eaLnBrk="1" hangingPunct="1"/>
            <a:r>
              <a:rPr lang="nl-NL" altLang="en-US"/>
              <a:t>Peripheral nerve system</a:t>
            </a:r>
            <a:endParaRPr lang="nl-NL" alt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Date Placeholder 1"/>
          <p:cNvSpPr>
            <a:spLocks noGrp="1"/>
          </p:cNvSpPr>
          <p:nvPr>
            <p:ph type="dt" sz="quarter" idx="10"/>
          </p:nvPr>
        </p:nvSpPr>
        <p:spPr>
          <a:xfrm>
            <a:off x="0" y="6043613"/>
            <a:ext cx="2844800" cy="1052512"/>
          </a:xfrm>
        </p:spPr>
        <p:txBody>
          <a:bodyPr/>
          <a:lstStyle/>
          <a:p>
            <a:pPr>
              <a:defRPr/>
            </a:pPr>
            <a:endParaRPr lang="nl-BE" altLang="en-US" dirty="0">
              <a:solidFill>
                <a:srgbClr val="000000"/>
              </a:solidFill>
            </a:endParaRPr>
          </a:p>
        </p:txBody>
      </p:sp>
      <p:sp>
        <p:nvSpPr>
          <p:cNvPr id="9219" name="Arc 2"/>
          <p:cNvSpPr/>
          <p:nvPr/>
        </p:nvSpPr>
        <p:spPr bwMode="auto">
          <a:xfrm rot="5400000" flipV="1">
            <a:off x="2447132" y="613570"/>
            <a:ext cx="3330575" cy="3535362"/>
          </a:xfrm>
          <a:custGeom>
            <a:avLst/>
            <a:gdLst>
              <a:gd name="T0" fmla="*/ 2876979 w 20875"/>
              <a:gd name="T1" fmla="*/ 0 h 11892"/>
              <a:gd name="T2" fmla="*/ 3330575 w 20875"/>
              <a:gd name="T3" fmla="*/ 1885407 h 11892"/>
              <a:gd name="T4" fmla="*/ 0 w 20875"/>
              <a:gd name="T5" fmla="*/ 3535362 h 11892"/>
              <a:gd name="T6" fmla="*/ 0 60000 65536"/>
              <a:gd name="T7" fmla="*/ 0 60000 65536"/>
              <a:gd name="T8" fmla="*/ 0 60000 65536"/>
            </a:gdLst>
            <a:ahLst/>
            <a:cxnLst>
              <a:cxn ang="T6">
                <a:pos x="T0" y="T1"/>
              </a:cxn>
              <a:cxn ang="T7">
                <a:pos x="T2" y="T3"/>
              </a:cxn>
              <a:cxn ang="T8">
                <a:pos x="T4" y="T5"/>
              </a:cxn>
            </a:cxnLst>
            <a:rect l="0" t="0" r="r" b="b"/>
            <a:pathLst>
              <a:path w="20875" h="11892" fill="none" extrusionOk="0">
                <a:moveTo>
                  <a:pt x="18031" y="0"/>
                </a:moveTo>
                <a:cubicBezTo>
                  <a:pt x="19315" y="1946"/>
                  <a:pt x="20275" y="4088"/>
                  <a:pt x="20874" y="6342"/>
                </a:cubicBezTo>
              </a:path>
              <a:path w="20875" h="11892" stroke="0" extrusionOk="0">
                <a:moveTo>
                  <a:pt x="18031" y="0"/>
                </a:moveTo>
                <a:cubicBezTo>
                  <a:pt x="19315" y="1946"/>
                  <a:pt x="20275" y="4088"/>
                  <a:pt x="20874" y="6342"/>
                </a:cubicBezTo>
                <a:lnTo>
                  <a:pt x="0" y="11892"/>
                </a:lnTo>
                <a:lnTo>
                  <a:pt x="18031" y="0"/>
                </a:lnTo>
                <a:close/>
              </a:path>
            </a:pathLst>
          </a:custGeom>
          <a:noFill/>
          <a:ln w="25400">
            <a:solidFill>
              <a:schemeClr val="tx1"/>
            </a:solidFill>
            <a:prstDash val="lgDash"/>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20" name="Arc 3"/>
          <p:cNvSpPr/>
          <p:nvPr/>
        </p:nvSpPr>
        <p:spPr bwMode="auto">
          <a:xfrm rot="5400000" flipV="1">
            <a:off x="4379913" y="566738"/>
            <a:ext cx="3448050" cy="3746500"/>
          </a:xfrm>
          <a:custGeom>
            <a:avLst/>
            <a:gdLst>
              <a:gd name="T0" fmla="*/ 3331359 w 21600"/>
              <a:gd name="T1" fmla="*/ 0 h 12601"/>
              <a:gd name="T2" fmla="*/ 3260323 w 21600"/>
              <a:gd name="T3" fmla="*/ 3746500 h 12601"/>
              <a:gd name="T4" fmla="*/ 0 w 21600"/>
              <a:gd name="T5" fmla="*/ 1656654 h 12601"/>
              <a:gd name="T6" fmla="*/ 0 60000 65536"/>
              <a:gd name="T7" fmla="*/ 0 60000 65536"/>
              <a:gd name="T8" fmla="*/ 0 60000 65536"/>
            </a:gdLst>
            <a:ahLst/>
            <a:cxnLst>
              <a:cxn ang="T6">
                <a:pos x="T0" y="T1"/>
              </a:cxn>
              <a:cxn ang="T7">
                <a:pos x="T2" y="T3"/>
              </a:cxn>
              <a:cxn ang="T8">
                <a:pos x="T4" y="T5"/>
              </a:cxn>
            </a:cxnLst>
            <a:rect l="0" t="0" r="r" b="b"/>
            <a:pathLst>
              <a:path w="21600" h="12601" fill="none" extrusionOk="0">
                <a:moveTo>
                  <a:pt x="20868" y="0"/>
                </a:moveTo>
                <a:cubicBezTo>
                  <a:pt x="21354" y="1817"/>
                  <a:pt x="21600" y="3690"/>
                  <a:pt x="21600" y="5572"/>
                </a:cubicBezTo>
                <a:cubicBezTo>
                  <a:pt x="21600" y="7963"/>
                  <a:pt x="21202" y="10339"/>
                  <a:pt x="20424" y="12601"/>
                </a:cubicBezTo>
              </a:path>
              <a:path w="21600" h="12601" stroke="0" extrusionOk="0">
                <a:moveTo>
                  <a:pt x="20868" y="0"/>
                </a:moveTo>
                <a:cubicBezTo>
                  <a:pt x="21354" y="1817"/>
                  <a:pt x="21600" y="3690"/>
                  <a:pt x="21600" y="5572"/>
                </a:cubicBezTo>
                <a:cubicBezTo>
                  <a:pt x="21600" y="7963"/>
                  <a:pt x="21202" y="10339"/>
                  <a:pt x="20424" y="12601"/>
                </a:cubicBezTo>
                <a:lnTo>
                  <a:pt x="0" y="5572"/>
                </a:lnTo>
                <a:lnTo>
                  <a:pt x="20868" y="0"/>
                </a:lnTo>
                <a:close/>
              </a:path>
            </a:pathLst>
          </a:custGeom>
          <a:noFill/>
          <a:ln w="25400">
            <a:solidFill>
              <a:schemeClr val="tx1"/>
            </a:solidFill>
            <a:prstDash val="dash"/>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21" name="Rectangle 4"/>
          <p:cNvSpPr>
            <a:spLocks noChangeArrowheads="1"/>
          </p:cNvSpPr>
          <p:nvPr/>
        </p:nvSpPr>
        <p:spPr bwMode="auto">
          <a:xfrm>
            <a:off x="4629150" y="5640388"/>
            <a:ext cx="2597150" cy="309562"/>
          </a:xfrm>
          <a:prstGeom prst="rect">
            <a:avLst/>
          </a:prstGeom>
          <a:gradFill rotWithShape="0">
            <a:gsLst>
              <a:gs pos="0">
                <a:srgbClr val="FF6600"/>
              </a:gs>
              <a:gs pos="50000">
                <a:srgbClr val="FF9900"/>
              </a:gs>
              <a:gs pos="100000">
                <a:srgbClr val="FF6600"/>
              </a:gs>
            </a:gsLst>
            <a:lin ang="5400000" scaled="1"/>
          </a:gra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9222" name="Freeform 5"/>
          <p:cNvSpPr/>
          <p:nvPr/>
        </p:nvSpPr>
        <p:spPr bwMode="auto">
          <a:xfrm>
            <a:off x="2293938" y="2501900"/>
            <a:ext cx="544512" cy="647700"/>
          </a:xfrm>
          <a:custGeom>
            <a:avLst/>
            <a:gdLst>
              <a:gd name="T0" fmla="*/ 544512 w 257"/>
              <a:gd name="T1" fmla="*/ 647700 h 612"/>
              <a:gd name="T2" fmla="*/ 0 w 257"/>
              <a:gd name="T3" fmla="*/ 71967 h 612"/>
              <a:gd name="T4" fmla="*/ 120767 w 257"/>
              <a:gd name="T5" fmla="*/ 35983 h 612"/>
              <a:gd name="T6" fmla="*/ 500019 w 257"/>
              <a:gd name="T7" fmla="*/ 466725 h 612"/>
              <a:gd name="T8" fmla="*/ 544512 w 257"/>
              <a:gd name="T9" fmla="*/ 647700 h 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7" h="612">
                <a:moveTo>
                  <a:pt x="257" y="612"/>
                </a:moveTo>
                <a:cubicBezTo>
                  <a:pt x="167" y="492"/>
                  <a:pt x="10" y="123"/>
                  <a:pt x="0" y="68"/>
                </a:cubicBezTo>
                <a:cubicBezTo>
                  <a:pt x="8" y="14"/>
                  <a:pt x="40" y="0"/>
                  <a:pt x="57" y="34"/>
                </a:cubicBezTo>
                <a:cubicBezTo>
                  <a:pt x="76" y="87"/>
                  <a:pt x="176" y="333"/>
                  <a:pt x="236" y="441"/>
                </a:cubicBezTo>
                <a:cubicBezTo>
                  <a:pt x="246" y="496"/>
                  <a:pt x="254" y="552"/>
                  <a:pt x="257" y="612"/>
                </a:cubicBezTo>
                <a:close/>
              </a:path>
            </a:pathLst>
          </a:custGeom>
          <a:gradFill rotWithShape="0">
            <a:gsLst>
              <a:gs pos="0">
                <a:srgbClr val="FF9900"/>
              </a:gs>
              <a:gs pos="100000">
                <a:srgbClr val="FF6600"/>
              </a:gs>
            </a:gsLst>
            <a:lin ang="27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23" name="Rectangle 6"/>
          <p:cNvSpPr>
            <a:spLocks noChangeArrowheads="1"/>
          </p:cNvSpPr>
          <p:nvPr/>
        </p:nvSpPr>
        <p:spPr bwMode="auto">
          <a:xfrm>
            <a:off x="4629150" y="5678488"/>
            <a:ext cx="2597150" cy="233362"/>
          </a:xfrm>
          <a:prstGeom prst="rect">
            <a:avLst/>
          </a:prstGeom>
          <a:gradFill rotWithShape="0">
            <a:gsLst>
              <a:gs pos="0">
                <a:srgbClr val="FF6600"/>
              </a:gs>
              <a:gs pos="50000">
                <a:srgbClr val="FF9900"/>
              </a:gs>
              <a:gs pos="100000">
                <a:srgbClr val="FF6600"/>
              </a:gs>
            </a:gsLst>
            <a:lin ang="5400000" scaled="1"/>
          </a:gra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9224" name="Freeform 7"/>
          <p:cNvSpPr/>
          <p:nvPr/>
        </p:nvSpPr>
        <p:spPr bwMode="auto">
          <a:xfrm>
            <a:off x="9251951" y="2335213"/>
            <a:ext cx="328613" cy="557212"/>
          </a:xfrm>
          <a:custGeom>
            <a:avLst/>
            <a:gdLst>
              <a:gd name="T0" fmla="*/ 12721 w 155"/>
              <a:gd name="T1" fmla="*/ 344285 h 526"/>
              <a:gd name="T2" fmla="*/ 212008 w 155"/>
              <a:gd name="T3" fmla="*/ 0 h 526"/>
              <a:gd name="T4" fmla="*/ 328613 w 155"/>
              <a:gd name="T5" fmla="*/ 85806 h 526"/>
              <a:gd name="T6" fmla="*/ 0 w 155"/>
              <a:gd name="T7" fmla="*/ 557212 h 526"/>
              <a:gd name="T8" fmla="*/ 12721 w 155"/>
              <a:gd name="T9" fmla="*/ 344285 h 5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 h="526">
                <a:moveTo>
                  <a:pt x="6" y="325"/>
                </a:moveTo>
                <a:cubicBezTo>
                  <a:pt x="36" y="271"/>
                  <a:pt x="94" y="39"/>
                  <a:pt x="100" y="0"/>
                </a:cubicBezTo>
                <a:cubicBezTo>
                  <a:pt x="135" y="9"/>
                  <a:pt x="146" y="56"/>
                  <a:pt x="155" y="81"/>
                </a:cubicBezTo>
                <a:cubicBezTo>
                  <a:pt x="129" y="165"/>
                  <a:pt x="54" y="445"/>
                  <a:pt x="0" y="526"/>
                </a:cubicBezTo>
                <a:cubicBezTo>
                  <a:pt x="0" y="454"/>
                  <a:pt x="12" y="376"/>
                  <a:pt x="6" y="325"/>
                </a:cubicBezTo>
                <a:close/>
              </a:path>
            </a:pathLst>
          </a:custGeom>
          <a:gradFill rotWithShape="0">
            <a:gsLst>
              <a:gs pos="0">
                <a:srgbClr val="FF6600"/>
              </a:gs>
              <a:gs pos="100000">
                <a:srgbClr val="FF9900"/>
              </a:gs>
            </a:gsLst>
            <a:lin ang="189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25" name="Freeform 8"/>
          <p:cNvSpPr/>
          <p:nvPr/>
        </p:nvSpPr>
        <p:spPr bwMode="auto">
          <a:xfrm>
            <a:off x="2725739" y="1066801"/>
            <a:ext cx="6537325" cy="5237163"/>
          </a:xfrm>
          <a:custGeom>
            <a:avLst/>
            <a:gdLst>
              <a:gd name="T0" fmla="*/ 2904537 w 3088"/>
              <a:gd name="T1" fmla="*/ 5088981 h 4948"/>
              <a:gd name="T2" fmla="*/ 2608156 w 3088"/>
              <a:gd name="T3" fmla="*/ 4521657 h 4948"/>
              <a:gd name="T4" fmla="*/ 1913776 w 3088"/>
              <a:gd name="T5" fmla="*/ 4070762 h 4948"/>
              <a:gd name="T6" fmla="*/ 2330827 w 3088"/>
              <a:gd name="T7" fmla="*/ 3664321 h 4948"/>
              <a:gd name="T8" fmla="*/ 1865085 w 3088"/>
              <a:gd name="T9" fmla="*/ 3438873 h 4948"/>
              <a:gd name="T10" fmla="*/ 61393 w 3088"/>
              <a:gd name="T11" fmla="*/ 1669160 h 4948"/>
              <a:gd name="T12" fmla="*/ 3340641 w 3088"/>
              <a:gd name="T13" fmla="*/ 12701 h 4948"/>
              <a:gd name="T14" fmla="*/ 6537325 w 3088"/>
              <a:gd name="T15" fmla="*/ 1656459 h 4948"/>
              <a:gd name="T16" fmla="*/ 4653187 w 3088"/>
              <a:gd name="T17" fmla="*/ 3469568 h 4948"/>
              <a:gd name="T18" fmla="*/ 4106998 w 3088"/>
              <a:gd name="T19" fmla="*/ 3716184 h 4948"/>
              <a:gd name="T20" fmla="*/ 4405497 w 3088"/>
              <a:gd name="T21" fmla="*/ 4143794 h 4948"/>
              <a:gd name="T22" fmla="*/ 3912233 w 3088"/>
              <a:gd name="T23" fmla="*/ 4480378 h 4948"/>
              <a:gd name="T24" fmla="*/ 3450725 w 3088"/>
              <a:gd name="T25" fmla="*/ 5073105 h 4948"/>
              <a:gd name="T26" fmla="*/ 2904537 w 3088"/>
              <a:gd name="T27" fmla="*/ 5088981 h 49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88" h="4948">
                <a:moveTo>
                  <a:pt x="1372" y="4808"/>
                </a:moveTo>
                <a:cubicBezTo>
                  <a:pt x="1378" y="4642"/>
                  <a:pt x="1371" y="4421"/>
                  <a:pt x="1232" y="4272"/>
                </a:cubicBezTo>
                <a:cubicBezTo>
                  <a:pt x="1137" y="4176"/>
                  <a:pt x="921" y="4041"/>
                  <a:pt x="904" y="3846"/>
                </a:cubicBezTo>
                <a:cubicBezTo>
                  <a:pt x="895" y="3720"/>
                  <a:pt x="972" y="3513"/>
                  <a:pt x="1101" y="3462"/>
                </a:cubicBezTo>
                <a:cubicBezTo>
                  <a:pt x="1192" y="3393"/>
                  <a:pt x="1075" y="3354"/>
                  <a:pt x="881" y="3249"/>
                </a:cubicBezTo>
                <a:cubicBezTo>
                  <a:pt x="575" y="3078"/>
                  <a:pt x="0" y="2477"/>
                  <a:pt x="29" y="1577"/>
                </a:cubicBezTo>
                <a:cubicBezTo>
                  <a:pt x="57" y="677"/>
                  <a:pt x="652" y="0"/>
                  <a:pt x="1578" y="12"/>
                </a:cubicBezTo>
                <a:cubicBezTo>
                  <a:pt x="2505" y="24"/>
                  <a:pt x="3088" y="815"/>
                  <a:pt x="3088" y="1565"/>
                </a:cubicBezTo>
                <a:cubicBezTo>
                  <a:pt x="3077" y="2771"/>
                  <a:pt x="2388" y="3152"/>
                  <a:pt x="2198" y="3278"/>
                </a:cubicBezTo>
                <a:cubicBezTo>
                  <a:pt x="2051" y="3378"/>
                  <a:pt x="1830" y="3369"/>
                  <a:pt x="1940" y="3511"/>
                </a:cubicBezTo>
                <a:cubicBezTo>
                  <a:pt x="2032" y="3595"/>
                  <a:pt x="2100" y="3803"/>
                  <a:pt x="2081" y="3915"/>
                </a:cubicBezTo>
                <a:cubicBezTo>
                  <a:pt x="2041" y="4077"/>
                  <a:pt x="1928" y="4173"/>
                  <a:pt x="1848" y="4233"/>
                </a:cubicBezTo>
                <a:cubicBezTo>
                  <a:pt x="1751" y="4287"/>
                  <a:pt x="1538" y="4379"/>
                  <a:pt x="1630" y="4793"/>
                </a:cubicBezTo>
                <a:cubicBezTo>
                  <a:pt x="1621" y="4946"/>
                  <a:pt x="1378" y="4948"/>
                  <a:pt x="1372" y="4808"/>
                </a:cubicBezTo>
                <a:close/>
              </a:path>
            </a:pathLst>
          </a:custGeom>
          <a:gradFill rotWithShape="0">
            <a:gsLst>
              <a:gs pos="0">
                <a:srgbClr val="FF6600"/>
              </a:gs>
              <a:gs pos="100000">
                <a:srgbClr val="CC0000"/>
              </a:gs>
            </a:gsLst>
            <a:path path="rect">
              <a:fillToRect l="50000" t="50000" r="50000" b="50000"/>
            </a:path>
          </a:gradFill>
          <a:ln w="25400" cmpd="sng">
            <a:solidFill>
              <a:srgbClr val="CC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26" name="Freeform 9"/>
          <p:cNvSpPr/>
          <p:nvPr/>
        </p:nvSpPr>
        <p:spPr bwMode="auto">
          <a:xfrm>
            <a:off x="3087688" y="1227139"/>
            <a:ext cx="5829300" cy="5241925"/>
          </a:xfrm>
          <a:custGeom>
            <a:avLst/>
            <a:gdLst>
              <a:gd name="T0" fmla="*/ 2582341 w 2833"/>
              <a:gd name="T1" fmla="*/ 5066057 h 4918"/>
              <a:gd name="T2" fmla="*/ 2483574 w 2833"/>
              <a:gd name="T3" fmla="*/ 4171796 h 4918"/>
              <a:gd name="T4" fmla="*/ 2327193 w 2833"/>
              <a:gd name="T5" fmla="*/ 3829654 h 4918"/>
              <a:gd name="T6" fmla="*/ 2557649 w 2833"/>
              <a:gd name="T7" fmla="*/ 3410769 h 4918"/>
              <a:gd name="T8" fmla="*/ 1569981 w 2833"/>
              <a:gd name="T9" fmla="*/ 3067560 h 4918"/>
              <a:gd name="T10" fmla="*/ 57614 w 2833"/>
              <a:gd name="T11" fmla="*/ 1508199 h 4918"/>
              <a:gd name="T12" fmla="*/ 2946543 w 2833"/>
              <a:gd name="T13" fmla="*/ 14922 h 4918"/>
              <a:gd name="T14" fmla="*/ 5829300 w 2833"/>
              <a:gd name="T15" fmla="*/ 1508199 h 4918"/>
              <a:gd name="T16" fmla="*/ 4094708 w 2833"/>
              <a:gd name="T17" fmla="*/ 3116590 h 4918"/>
              <a:gd name="T18" fmla="*/ 3051483 w 2833"/>
              <a:gd name="T19" fmla="*/ 3449140 h 4918"/>
              <a:gd name="T20" fmla="*/ 3261363 w 2833"/>
              <a:gd name="T21" fmla="*/ 3884013 h 4918"/>
              <a:gd name="T22" fmla="*/ 3051483 w 2833"/>
              <a:gd name="T23" fmla="*/ 4206970 h 4918"/>
              <a:gd name="T24" fmla="*/ 3051483 w 2833"/>
              <a:gd name="T25" fmla="*/ 5043674 h 4918"/>
              <a:gd name="T26" fmla="*/ 2582341 w 2833"/>
              <a:gd name="T27" fmla="*/ 5066057 h 49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33" h="4918">
                <a:moveTo>
                  <a:pt x="1255" y="4753"/>
                </a:moveTo>
                <a:cubicBezTo>
                  <a:pt x="1259" y="4589"/>
                  <a:pt x="1345" y="4220"/>
                  <a:pt x="1207" y="3914"/>
                </a:cubicBezTo>
                <a:cubicBezTo>
                  <a:pt x="1153" y="3770"/>
                  <a:pt x="1139" y="3712"/>
                  <a:pt x="1131" y="3593"/>
                </a:cubicBezTo>
                <a:cubicBezTo>
                  <a:pt x="1123" y="3474"/>
                  <a:pt x="1195" y="3320"/>
                  <a:pt x="1243" y="3200"/>
                </a:cubicBezTo>
                <a:cubicBezTo>
                  <a:pt x="1249" y="2960"/>
                  <a:pt x="969" y="3006"/>
                  <a:pt x="763" y="2878"/>
                </a:cubicBezTo>
                <a:cubicBezTo>
                  <a:pt x="462" y="2716"/>
                  <a:pt x="0" y="2265"/>
                  <a:pt x="28" y="1415"/>
                </a:cubicBezTo>
                <a:cubicBezTo>
                  <a:pt x="56" y="565"/>
                  <a:pt x="502" y="0"/>
                  <a:pt x="1432" y="14"/>
                </a:cubicBezTo>
                <a:cubicBezTo>
                  <a:pt x="2362" y="28"/>
                  <a:pt x="2833" y="706"/>
                  <a:pt x="2833" y="1415"/>
                </a:cubicBezTo>
                <a:cubicBezTo>
                  <a:pt x="2809" y="2537"/>
                  <a:pt x="2182" y="2819"/>
                  <a:pt x="1990" y="2924"/>
                </a:cubicBezTo>
                <a:cubicBezTo>
                  <a:pt x="1756" y="3035"/>
                  <a:pt x="1401" y="2960"/>
                  <a:pt x="1483" y="3236"/>
                </a:cubicBezTo>
                <a:cubicBezTo>
                  <a:pt x="1525" y="3374"/>
                  <a:pt x="1599" y="3501"/>
                  <a:pt x="1585" y="3644"/>
                </a:cubicBezTo>
                <a:cubicBezTo>
                  <a:pt x="1571" y="3787"/>
                  <a:pt x="1519" y="3857"/>
                  <a:pt x="1483" y="3947"/>
                </a:cubicBezTo>
                <a:cubicBezTo>
                  <a:pt x="1417" y="4145"/>
                  <a:pt x="1405" y="4408"/>
                  <a:pt x="1483" y="4732"/>
                </a:cubicBezTo>
                <a:cubicBezTo>
                  <a:pt x="1489" y="4918"/>
                  <a:pt x="1259" y="4865"/>
                  <a:pt x="1255" y="4753"/>
                </a:cubicBezTo>
                <a:close/>
              </a:path>
            </a:pathLst>
          </a:custGeom>
          <a:gradFill rotWithShape="0">
            <a:gsLst>
              <a:gs pos="0">
                <a:srgbClr val="FFFF00"/>
              </a:gs>
              <a:gs pos="100000">
                <a:srgbClr val="FFCC00"/>
              </a:gs>
            </a:gsLst>
            <a:lin ang="5400000" scaled="1"/>
          </a:gradFill>
          <a:ln w="25400" cmpd="sng">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27" name="Arc 10"/>
          <p:cNvSpPr/>
          <p:nvPr/>
        </p:nvSpPr>
        <p:spPr bwMode="auto">
          <a:xfrm rot="5400000" flipV="1">
            <a:off x="6192838" y="350838"/>
            <a:ext cx="3282950" cy="4006850"/>
          </a:xfrm>
          <a:custGeom>
            <a:avLst/>
            <a:gdLst>
              <a:gd name="T0" fmla="*/ 3282950 w 20575"/>
              <a:gd name="T1" fmla="*/ 1899974 h 13866"/>
              <a:gd name="T2" fmla="*/ 2642635 w 20575"/>
              <a:gd name="T3" fmla="*/ 4006850 h 13866"/>
              <a:gd name="T4" fmla="*/ 0 w 20575"/>
              <a:gd name="T5" fmla="*/ 0 h 13866"/>
              <a:gd name="T6" fmla="*/ 0 60000 65536"/>
              <a:gd name="T7" fmla="*/ 0 60000 65536"/>
              <a:gd name="T8" fmla="*/ 0 60000 65536"/>
            </a:gdLst>
            <a:ahLst/>
            <a:cxnLst>
              <a:cxn ang="T6">
                <a:pos x="T0" y="T1"/>
              </a:cxn>
              <a:cxn ang="T7">
                <a:pos x="T2" y="T3"/>
              </a:cxn>
              <a:cxn ang="T8">
                <a:pos x="T4" y="T5"/>
              </a:cxn>
            </a:cxnLst>
            <a:rect l="0" t="0" r="r" b="b"/>
            <a:pathLst>
              <a:path w="20575" h="13866" fill="none" extrusionOk="0">
                <a:moveTo>
                  <a:pt x="20574" y="6574"/>
                </a:moveTo>
                <a:cubicBezTo>
                  <a:pt x="19722" y="9242"/>
                  <a:pt x="18359" y="11718"/>
                  <a:pt x="16561" y="13865"/>
                </a:cubicBezTo>
              </a:path>
              <a:path w="20575" h="13866" stroke="0" extrusionOk="0">
                <a:moveTo>
                  <a:pt x="20574" y="6574"/>
                </a:moveTo>
                <a:cubicBezTo>
                  <a:pt x="19722" y="9242"/>
                  <a:pt x="18359" y="11718"/>
                  <a:pt x="16561" y="13865"/>
                </a:cubicBezTo>
                <a:lnTo>
                  <a:pt x="0" y="0"/>
                </a:lnTo>
                <a:lnTo>
                  <a:pt x="20574" y="6574"/>
                </a:lnTo>
                <a:close/>
              </a:path>
            </a:pathLst>
          </a:custGeom>
          <a:noFill/>
          <a:ln w="25400">
            <a:solidFill>
              <a:schemeClr val="bg1"/>
            </a:solidFill>
            <a:prstDash val="lgDash"/>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28" name="Arc 11"/>
          <p:cNvSpPr/>
          <p:nvPr/>
        </p:nvSpPr>
        <p:spPr bwMode="auto">
          <a:xfrm rot="5400000" flipV="1">
            <a:off x="2447926" y="663576"/>
            <a:ext cx="3330575" cy="3435350"/>
          </a:xfrm>
          <a:custGeom>
            <a:avLst/>
            <a:gdLst>
              <a:gd name="T0" fmla="*/ 2876979 w 20875"/>
              <a:gd name="T1" fmla="*/ 0 h 11892"/>
              <a:gd name="T2" fmla="*/ 3330575 w 20875"/>
              <a:gd name="T3" fmla="*/ 1832071 h 11892"/>
              <a:gd name="T4" fmla="*/ 0 w 20875"/>
              <a:gd name="T5" fmla="*/ 3435350 h 11892"/>
              <a:gd name="T6" fmla="*/ 0 60000 65536"/>
              <a:gd name="T7" fmla="*/ 0 60000 65536"/>
              <a:gd name="T8" fmla="*/ 0 60000 65536"/>
            </a:gdLst>
            <a:ahLst/>
            <a:cxnLst>
              <a:cxn ang="T6">
                <a:pos x="T0" y="T1"/>
              </a:cxn>
              <a:cxn ang="T7">
                <a:pos x="T2" y="T3"/>
              </a:cxn>
              <a:cxn ang="T8">
                <a:pos x="T4" y="T5"/>
              </a:cxn>
            </a:cxnLst>
            <a:rect l="0" t="0" r="r" b="b"/>
            <a:pathLst>
              <a:path w="20875" h="11892" fill="none" extrusionOk="0">
                <a:moveTo>
                  <a:pt x="18031" y="0"/>
                </a:moveTo>
                <a:cubicBezTo>
                  <a:pt x="19315" y="1946"/>
                  <a:pt x="20275" y="4088"/>
                  <a:pt x="20874" y="6342"/>
                </a:cubicBezTo>
              </a:path>
              <a:path w="20875" h="11892" stroke="0" extrusionOk="0">
                <a:moveTo>
                  <a:pt x="18031" y="0"/>
                </a:moveTo>
                <a:cubicBezTo>
                  <a:pt x="19315" y="1946"/>
                  <a:pt x="20275" y="4088"/>
                  <a:pt x="20874" y="6342"/>
                </a:cubicBezTo>
                <a:lnTo>
                  <a:pt x="0" y="11892"/>
                </a:lnTo>
                <a:lnTo>
                  <a:pt x="18031" y="0"/>
                </a:lnTo>
                <a:close/>
              </a:path>
            </a:pathLst>
          </a:custGeom>
          <a:noFill/>
          <a:ln w="25400">
            <a:solidFill>
              <a:schemeClr val="bg1"/>
            </a:solidFill>
            <a:prstDash val="lgDash"/>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29" name="Arc 12"/>
          <p:cNvSpPr/>
          <p:nvPr/>
        </p:nvSpPr>
        <p:spPr bwMode="auto">
          <a:xfrm rot="5400000" flipV="1">
            <a:off x="4325144" y="619919"/>
            <a:ext cx="3448050" cy="3640138"/>
          </a:xfrm>
          <a:custGeom>
            <a:avLst/>
            <a:gdLst>
              <a:gd name="T0" fmla="*/ 3331359 w 21600"/>
              <a:gd name="T1" fmla="*/ 0 h 12601"/>
              <a:gd name="T2" fmla="*/ 3260323 w 21600"/>
              <a:gd name="T3" fmla="*/ 3640138 h 12601"/>
              <a:gd name="T4" fmla="*/ 0 w 21600"/>
              <a:gd name="T5" fmla="*/ 1609622 h 12601"/>
              <a:gd name="T6" fmla="*/ 0 60000 65536"/>
              <a:gd name="T7" fmla="*/ 0 60000 65536"/>
              <a:gd name="T8" fmla="*/ 0 60000 65536"/>
            </a:gdLst>
            <a:ahLst/>
            <a:cxnLst>
              <a:cxn ang="T6">
                <a:pos x="T0" y="T1"/>
              </a:cxn>
              <a:cxn ang="T7">
                <a:pos x="T2" y="T3"/>
              </a:cxn>
              <a:cxn ang="T8">
                <a:pos x="T4" y="T5"/>
              </a:cxn>
            </a:cxnLst>
            <a:rect l="0" t="0" r="r" b="b"/>
            <a:pathLst>
              <a:path w="21600" h="12601" fill="none" extrusionOk="0">
                <a:moveTo>
                  <a:pt x="20868" y="0"/>
                </a:moveTo>
                <a:cubicBezTo>
                  <a:pt x="21354" y="1817"/>
                  <a:pt x="21600" y="3690"/>
                  <a:pt x="21600" y="5572"/>
                </a:cubicBezTo>
                <a:cubicBezTo>
                  <a:pt x="21600" y="7963"/>
                  <a:pt x="21202" y="10339"/>
                  <a:pt x="20424" y="12601"/>
                </a:cubicBezTo>
              </a:path>
              <a:path w="21600" h="12601" stroke="0" extrusionOk="0">
                <a:moveTo>
                  <a:pt x="20868" y="0"/>
                </a:moveTo>
                <a:cubicBezTo>
                  <a:pt x="21354" y="1817"/>
                  <a:pt x="21600" y="3690"/>
                  <a:pt x="21600" y="5572"/>
                </a:cubicBezTo>
                <a:cubicBezTo>
                  <a:pt x="21600" y="7963"/>
                  <a:pt x="21202" y="10339"/>
                  <a:pt x="20424" y="12601"/>
                </a:cubicBezTo>
                <a:lnTo>
                  <a:pt x="0" y="5572"/>
                </a:lnTo>
                <a:lnTo>
                  <a:pt x="20868" y="0"/>
                </a:lnTo>
                <a:close/>
              </a:path>
            </a:pathLst>
          </a:custGeom>
          <a:noFill/>
          <a:ln w="25400">
            <a:solidFill>
              <a:schemeClr val="bg1"/>
            </a:solidFill>
            <a:prstDash val="dash"/>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30" name="Freeform 13"/>
          <p:cNvSpPr/>
          <p:nvPr/>
        </p:nvSpPr>
        <p:spPr bwMode="auto">
          <a:xfrm>
            <a:off x="6769100" y="3040063"/>
            <a:ext cx="2089150" cy="857250"/>
          </a:xfrm>
          <a:custGeom>
            <a:avLst/>
            <a:gdLst>
              <a:gd name="T0" fmla="*/ 246750 w 1016"/>
              <a:gd name="T1" fmla="*/ 765289 h 811"/>
              <a:gd name="T2" fmla="*/ 1788938 w 1016"/>
              <a:gd name="T3" fmla="*/ 219862 h 811"/>
              <a:gd name="T4" fmla="*/ 2089150 w 1016"/>
              <a:gd name="T5" fmla="*/ 0 h 811"/>
              <a:gd name="T6" fmla="*/ 2035688 w 1016"/>
              <a:gd name="T7" fmla="*/ 198721 h 811"/>
              <a:gd name="T8" fmla="*/ 1899975 w 1016"/>
              <a:gd name="T9" fmla="*/ 289626 h 811"/>
              <a:gd name="T10" fmla="*/ 185063 w 1016"/>
              <a:gd name="T11" fmla="*/ 857250 h 811"/>
              <a:gd name="T12" fmla="*/ 246750 w 1016"/>
              <a:gd name="T13" fmla="*/ 765289 h 8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6" h="811">
                <a:moveTo>
                  <a:pt x="120" y="724"/>
                </a:moveTo>
                <a:cubicBezTo>
                  <a:pt x="414" y="637"/>
                  <a:pt x="678" y="433"/>
                  <a:pt x="870" y="208"/>
                </a:cubicBezTo>
                <a:cubicBezTo>
                  <a:pt x="1002" y="49"/>
                  <a:pt x="947" y="108"/>
                  <a:pt x="1016" y="0"/>
                </a:cubicBezTo>
                <a:cubicBezTo>
                  <a:pt x="1012" y="52"/>
                  <a:pt x="1004" y="106"/>
                  <a:pt x="990" y="188"/>
                </a:cubicBezTo>
                <a:cubicBezTo>
                  <a:pt x="951" y="242"/>
                  <a:pt x="1014" y="166"/>
                  <a:pt x="924" y="274"/>
                </a:cubicBezTo>
                <a:cubicBezTo>
                  <a:pt x="705" y="517"/>
                  <a:pt x="438" y="745"/>
                  <a:pt x="90" y="811"/>
                </a:cubicBezTo>
                <a:cubicBezTo>
                  <a:pt x="0" y="778"/>
                  <a:pt x="120" y="724"/>
                  <a:pt x="120" y="724"/>
                </a:cubicBezTo>
                <a:close/>
              </a:path>
            </a:pathLst>
          </a:custGeom>
          <a:gradFill rotWithShape="0">
            <a:gsLst>
              <a:gs pos="0">
                <a:srgbClr val="FF9900"/>
              </a:gs>
              <a:gs pos="100000">
                <a:srgbClr val="FF6600"/>
              </a:gs>
            </a:gsLst>
            <a:lin ang="18900000" scaled="1"/>
          </a:gradFill>
          <a:ln>
            <a:noFill/>
          </a:ln>
          <a:effectLst/>
          <a:extLst>
            <a:ext uri="{91240B29-F687-4F45-9708-019B960494DF}">
              <a14:hiddenLine xmlns:a14="http://schemas.microsoft.com/office/drawing/2010/main" w="9525">
                <a:solidFill>
                  <a:schemeClr val="hlink"/>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31" name="Arc 14"/>
          <p:cNvSpPr/>
          <p:nvPr/>
        </p:nvSpPr>
        <p:spPr bwMode="auto">
          <a:xfrm rot="471221" flipV="1">
            <a:off x="6273800" y="2190751"/>
            <a:ext cx="3263900" cy="601663"/>
          </a:xfrm>
          <a:custGeom>
            <a:avLst/>
            <a:gdLst>
              <a:gd name="T0" fmla="*/ 3084548 w 21565"/>
              <a:gd name="T1" fmla="*/ 0 h 7157"/>
              <a:gd name="T2" fmla="*/ 3263900 w 21565"/>
              <a:gd name="T3" fmla="*/ 498093 h 7157"/>
              <a:gd name="T4" fmla="*/ 0 w 21565"/>
              <a:gd name="T5" fmla="*/ 601663 h 7157"/>
              <a:gd name="T6" fmla="*/ 0 60000 65536"/>
              <a:gd name="T7" fmla="*/ 0 60000 65536"/>
              <a:gd name="T8" fmla="*/ 0 60000 65536"/>
            </a:gdLst>
            <a:ahLst/>
            <a:cxnLst>
              <a:cxn ang="T6">
                <a:pos x="T0" y="T1"/>
              </a:cxn>
              <a:cxn ang="T7">
                <a:pos x="T2" y="T3"/>
              </a:cxn>
              <a:cxn ang="T8">
                <a:pos x="T4" y="T5"/>
              </a:cxn>
            </a:cxnLst>
            <a:rect l="0" t="0" r="r" b="b"/>
            <a:pathLst>
              <a:path w="21565" h="7157" fill="none" extrusionOk="0">
                <a:moveTo>
                  <a:pt x="20379" y="0"/>
                </a:moveTo>
                <a:cubicBezTo>
                  <a:pt x="21050" y="1909"/>
                  <a:pt x="21449" y="3904"/>
                  <a:pt x="21564" y="5925"/>
                </a:cubicBezTo>
              </a:path>
              <a:path w="21565" h="7157" stroke="0" extrusionOk="0">
                <a:moveTo>
                  <a:pt x="20379" y="0"/>
                </a:moveTo>
                <a:cubicBezTo>
                  <a:pt x="21050" y="1909"/>
                  <a:pt x="21449" y="3904"/>
                  <a:pt x="21564" y="5925"/>
                </a:cubicBezTo>
                <a:lnTo>
                  <a:pt x="0" y="7157"/>
                </a:lnTo>
                <a:lnTo>
                  <a:pt x="20379" y="0"/>
                </a:lnTo>
                <a:close/>
              </a:path>
            </a:pathLst>
          </a:custGeom>
          <a:noFill/>
          <a:ln w="1905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32" name="Arc 15"/>
          <p:cNvSpPr/>
          <p:nvPr/>
        </p:nvSpPr>
        <p:spPr bwMode="auto">
          <a:xfrm rot="408573" flipV="1">
            <a:off x="6189664" y="2100264"/>
            <a:ext cx="3260725" cy="498475"/>
          </a:xfrm>
          <a:custGeom>
            <a:avLst/>
            <a:gdLst>
              <a:gd name="T0" fmla="*/ 3143908 w 21549"/>
              <a:gd name="T1" fmla="*/ 0 h 5907"/>
              <a:gd name="T2" fmla="*/ 3260725 w 21549"/>
              <a:gd name="T3" fmla="*/ 373582 h 5907"/>
              <a:gd name="T4" fmla="*/ 0 w 21549"/>
              <a:gd name="T5" fmla="*/ 498475 h 5907"/>
              <a:gd name="T6" fmla="*/ 0 60000 65536"/>
              <a:gd name="T7" fmla="*/ 0 60000 65536"/>
              <a:gd name="T8" fmla="*/ 0 60000 65536"/>
            </a:gdLst>
            <a:ahLst/>
            <a:cxnLst>
              <a:cxn ang="T6">
                <a:pos x="T0" y="T1"/>
              </a:cxn>
              <a:cxn ang="T7">
                <a:pos x="T2" y="T3"/>
              </a:cxn>
              <a:cxn ang="T8">
                <a:pos x="T4" y="T5"/>
              </a:cxn>
            </a:cxnLst>
            <a:rect l="0" t="0" r="r" b="b"/>
            <a:pathLst>
              <a:path w="21549" h="5907" fill="none" extrusionOk="0">
                <a:moveTo>
                  <a:pt x="20776" y="0"/>
                </a:moveTo>
                <a:cubicBezTo>
                  <a:pt x="21187" y="1444"/>
                  <a:pt x="21446" y="2928"/>
                  <a:pt x="21549" y="4426"/>
                </a:cubicBezTo>
              </a:path>
              <a:path w="21549" h="5907" stroke="0" extrusionOk="0">
                <a:moveTo>
                  <a:pt x="20776" y="0"/>
                </a:moveTo>
                <a:cubicBezTo>
                  <a:pt x="21187" y="1444"/>
                  <a:pt x="21446" y="2928"/>
                  <a:pt x="21549" y="4426"/>
                </a:cubicBezTo>
                <a:lnTo>
                  <a:pt x="0" y="5907"/>
                </a:lnTo>
                <a:lnTo>
                  <a:pt x="20776" y="0"/>
                </a:lnTo>
                <a:close/>
              </a:path>
            </a:pathLst>
          </a:custGeom>
          <a:noFill/>
          <a:ln w="1905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33" name="Oval 16"/>
          <p:cNvSpPr>
            <a:spLocks noChangeArrowheads="1"/>
          </p:cNvSpPr>
          <p:nvPr/>
        </p:nvSpPr>
        <p:spPr bwMode="auto">
          <a:xfrm>
            <a:off x="9450389" y="2319338"/>
            <a:ext cx="136525" cy="120650"/>
          </a:xfrm>
          <a:prstGeom prst="ellipse">
            <a:avLst/>
          </a:prstGeom>
          <a:gradFill rotWithShape="0">
            <a:gsLst>
              <a:gs pos="0">
                <a:srgbClr val="FF6600"/>
              </a:gs>
              <a:gs pos="100000">
                <a:srgbClr val="FF9900"/>
              </a:gs>
            </a:gsLst>
            <a:lin ang="18900000" scaled="1"/>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9234" name="Arc 17"/>
          <p:cNvSpPr/>
          <p:nvPr/>
        </p:nvSpPr>
        <p:spPr bwMode="auto">
          <a:xfrm rot="408573" flipV="1">
            <a:off x="5930901" y="2147888"/>
            <a:ext cx="2957513" cy="1676400"/>
          </a:xfrm>
          <a:custGeom>
            <a:avLst/>
            <a:gdLst>
              <a:gd name="T0" fmla="*/ 1270099 w 19553"/>
              <a:gd name="T1" fmla="*/ 0 h 19901"/>
              <a:gd name="T2" fmla="*/ 2957513 w 19553"/>
              <a:gd name="T3" fmla="*/ 903189 h 19901"/>
              <a:gd name="T4" fmla="*/ 0 w 19553"/>
              <a:gd name="T5" fmla="*/ 1676400 h 19901"/>
              <a:gd name="T6" fmla="*/ 0 60000 65536"/>
              <a:gd name="T7" fmla="*/ 0 60000 65536"/>
              <a:gd name="T8" fmla="*/ 0 60000 65536"/>
            </a:gdLst>
            <a:ahLst/>
            <a:cxnLst>
              <a:cxn ang="T6">
                <a:pos x="T0" y="T1"/>
              </a:cxn>
              <a:cxn ang="T7">
                <a:pos x="T2" y="T3"/>
              </a:cxn>
              <a:cxn ang="T8">
                <a:pos x="T4" y="T5"/>
              </a:cxn>
            </a:cxnLst>
            <a:rect l="0" t="0" r="r" b="b"/>
            <a:pathLst>
              <a:path w="19553" h="19901" fill="none" extrusionOk="0">
                <a:moveTo>
                  <a:pt x="8397" y="-1"/>
                </a:moveTo>
                <a:cubicBezTo>
                  <a:pt x="13312" y="2073"/>
                  <a:pt x="17285" y="5893"/>
                  <a:pt x="19552" y="10722"/>
                </a:cubicBezTo>
              </a:path>
              <a:path w="19553" h="19901" stroke="0" extrusionOk="0">
                <a:moveTo>
                  <a:pt x="8397" y="-1"/>
                </a:moveTo>
                <a:cubicBezTo>
                  <a:pt x="13312" y="2073"/>
                  <a:pt x="17285" y="5893"/>
                  <a:pt x="19552" y="10722"/>
                </a:cubicBezTo>
                <a:lnTo>
                  <a:pt x="0" y="19901"/>
                </a:lnTo>
                <a:lnTo>
                  <a:pt x="8397" y="-1"/>
                </a:lnTo>
                <a:close/>
              </a:path>
            </a:pathLst>
          </a:custGeom>
          <a:noFill/>
          <a:ln w="19050">
            <a:solidFill>
              <a:schemeClr val="tx1"/>
            </a:solidFill>
            <a:prstDash val="lgDash"/>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35" name="Arc 18"/>
          <p:cNvSpPr/>
          <p:nvPr/>
        </p:nvSpPr>
        <p:spPr bwMode="auto">
          <a:xfrm rot="471221" flipV="1">
            <a:off x="6007100" y="2233614"/>
            <a:ext cx="2846388" cy="1692275"/>
          </a:xfrm>
          <a:custGeom>
            <a:avLst/>
            <a:gdLst>
              <a:gd name="T0" fmla="*/ 1195849 w 18799"/>
              <a:gd name="T1" fmla="*/ 0 h 20104"/>
              <a:gd name="T2" fmla="*/ 2846388 w 18799"/>
              <a:gd name="T3" fmla="*/ 796895 h 20104"/>
              <a:gd name="T4" fmla="*/ 0 w 18799"/>
              <a:gd name="T5" fmla="*/ 1692275 h 20104"/>
              <a:gd name="T6" fmla="*/ 0 60000 65536"/>
              <a:gd name="T7" fmla="*/ 0 60000 65536"/>
              <a:gd name="T8" fmla="*/ 0 60000 65536"/>
            </a:gdLst>
            <a:ahLst/>
            <a:cxnLst>
              <a:cxn ang="T6">
                <a:pos x="T0" y="T1"/>
              </a:cxn>
              <a:cxn ang="T7">
                <a:pos x="T2" y="T3"/>
              </a:cxn>
              <a:cxn ang="T8">
                <a:pos x="T4" y="T5"/>
              </a:cxn>
            </a:cxnLst>
            <a:rect l="0" t="0" r="r" b="b"/>
            <a:pathLst>
              <a:path w="18799" h="20104" fill="none" extrusionOk="0">
                <a:moveTo>
                  <a:pt x="7898" y="-1"/>
                </a:moveTo>
                <a:cubicBezTo>
                  <a:pt x="12510" y="1811"/>
                  <a:pt x="16359" y="5154"/>
                  <a:pt x="18799" y="9466"/>
                </a:cubicBezTo>
              </a:path>
              <a:path w="18799" h="20104" stroke="0" extrusionOk="0">
                <a:moveTo>
                  <a:pt x="7898" y="-1"/>
                </a:moveTo>
                <a:cubicBezTo>
                  <a:pt x="12510" y="1811"/>
                  <a:pt x="16359" y="5154"/>
                  <a:pt x="18799" y="9466"/>
                </a:cubicBezTo>
                <a:lnTo>
                  <a:pt x="0" y="20104"/>
                </a:lnTo>
                <a:lnTo>
                  <a:pt x="7898" y="-1"/>
                </a:lnTo>
                <a:close/>
              </a:path>
            </a:pathLst>
          </a:custGeom>
          <a:noFill/>
          <a:ln w="19050">
            <a:solidFill>
              <a:schemeClr val="tx1"/>
            </a:solidFill>
            <a:prstDash val="lgDash"/>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36" name="Freeform 19"/>
          <p:cNvSpPr/>
          <p:nvPr/>
        </p:nvSpPr>
        <p:spPr bwMode="auto">
          <a:xfrm>
            <a:off x="3163888" y="3208339"/>
            <a:ext cx="2163762" cy="719137"/>
          </a:xfrm>
          <a:custGeom>
            <a:avLst/>
            <a:gdLst>
              <a:gd name="T0" fmla="*/ 1905466 w 1022"/>
              <a:gd name="T1" fmla="*/ 630172 h 679"/>
              <a:gd name="T2" fmla="*/ 302757 w 1022"/>
              <a:gd name="T3" fmla="*/ 162044 h 679"/>
              <a:gd name="T4" fmla="*/ 80453 w 1022"/>
              <a:gd name="T5" fmla="*/ 39187 h 679"/>
              <a:gd name="T6" fmla="*/ 156672 w 1022"/>
              <a:gd name="T7" fmla="*/ 207586 h 679"/>
              <a:gd name="T8" fmla="*/ 271000 w 1022"/>
              <a:gd name="T9" fmla="*/ 280665 h 679"/>
              <a:gd name="T10" fmla="*/ 1983801 w 1022"/>
              <a:gd name="T11" fmla="*/ 719137 h 679"/>
              <a:gd name="T12" fmla="*/ 1905466 w 1022"/>
              <a:gd name="T13" fmla="*/ 630172 h 6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2" h="679">
                <a:moveTo>
                  <a:pt x="900" y="595"/>
                </a:moveTo>
                <a:cubicBezTo>
                  <a:pt x="610" y="525"/>
                  <a:pt x="341" y="360"/>
                  <a:pt x="143" y="153"/>
                </a:cubicBezTo>
                <a:cubicBezTo>
                  <a:pt x="0" y="0"/>
                  <a:pt x="102" y="124"/>
                  <a:pt x="38" y="37"/>
                </a:cubicBezTo>
                <a:cubicBezTo>
                  <a:pt x="46" y="95"/>
                  <a:pt x="60" y="120"/>
                  <a:pt x="74" y="196"/>
                </a:cubicBezTo>
                <a:cubicBezTo>
                  <a:pt x="135" y="283"/>
                  <a:pt x="23" y="163"/>
                  <a:pt x="128" y="265"/>
                </a:cubicBezTo>
                <a:cubicBezTo>
                  <a:pt x="370" y="478"/>
                  <a:pt x="589" y="627"/>
                  <a:pt x="937" y="679"/>
                </a:cubicBezTo>
                <a:cubicBezTo>
                  <a:pt x="1022" y="638"/>
                  <a:pt x="900" y="595"/>
                  <a:pt x="900" y="595"/>
                </a:cubicBezTo>
                <a:close/>
              </a:path>
            </a:pathLst>
          </a:custGeom>
          <a:gradFill rotWithShape="0">
            <a:gsLst>
              <a:gs pos="0">
                <a:srgbClr val="FF6600"/>
              </a:gs>
              <a:gs pos="100000">
                <a:srgbClr val="FF9900"/>
              </a:gs>
            </a:gsLst>
            <a:lin ang="2700000" scaled="1"/>
          </a:gradFill>
          <a:ln>
            <a:noFill/>
          </a:ln>
          <a:effectLst/>
          <a:extLst>
            <a:ext uri="{91240B29-F687-4F45-9708-019B960494DF}">
              <a14:hiddenLine xmlns:a14="http://schemas.microsoft.com/office/drawing/2010/main" w="19050">
                <a:solidFill>
                  <a:schemeClr val="hlink"/>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37" name="Arc 20"/>
          <p:cNvSpPr/>
          <p:nvPr/>
        </p:nvSpPr>
        <p:spPr bwMode="auto">
          <a:xfrm rot="-772668" flipH="1" flipV="1">
            <a:off x="2360614" y="2255838"/>
            <a:ext cx="3260725" cy="741362"/>
          </a:xfrm>
          <a:custGeom>
            <a:avLst/>
            <a:gdLst>
              <a:gd name="T0" fmla="*/ 2985693 w 21542"/>
              <a:gd name="T1" fmla="*/ 0 h 8803"/>
              <a:gd name="T2" fmla="*/ 3260725 w 21542"/>
              <a:gd name="T3" fmla="*/ 608299 h 8803"/>
              <a:gd name="T4" fmla="*/ 0 w 21542"/>
              <a:gd name="T5" fmla="*/ 741362 h 8803"/>
              <a:gd name="T6" fmla="*/ 0 60000 65536"/>
              <a:gd name="T7" fmla="*/ 0 60000 65536"/>
              <a:gd name="T8" fmla="*/ 0 60000 65536"/>
            </a:gdLst>
            <a:ahLst/>
            <a:cxnLst>
              <a:cxn ang="T6">
                <a:pos x="T0" y="T1"/>
              </a:cxn>
              <a:cxn ang="T7">
                <a:pos x="T2" y="T3"/>
              </a:cxn>
              <a:cxn ang="T8">
                <a:pos x="T4" y="T5"/>
              </a:cxn>
            </a:cxnLst>
            <a:rect l="0" t="0" r="r" b="b"/>
            <a:pathLst>
              <a:path w="21542" h="8803" fill="none" extrusionOk="0">
                <a:moveTo>
                  <a:pt x="19724" y="0"/>
                </a:moveTo>
                <a:cubicBezTo>
                  <a:pt x="20744" y="2284"/>
                  <a:pt x="21359" y="4728"/>
                  <a:pt x="21542" y="7222"/>
                </a:cubicBezTo>
              </a:path>
              <a:path w="21542" h="8803" stroke="0" extrusionOk="0">
                <a:moveTo>
                  <a:pt x="19724" y="0"/>
                </a:moveTo>
                <a:cubicBezTo>
                  <a:pt x="20744" y="2284"/>
                  <a:pt x="21359" y="4728"/>
                  <a:pt x="21542" y="7222"/>
                </a:cubicBezTo>
                <a:lnTo>
                  <a:pt x="0" y="8803"/>
                </a:lnTo>
                <a:lnTo>
                  <a:pt x="19724" y="0"/>
                </a:lnTo>
                <a:close/>
              </a:path>
            </a:pathLst>
          </a:custGeom>
          <a:noFill/>
          <a:ln w="1905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38" name="Arc 21"/>
          <p:cNvSpPr/>
          <p:nvPr/>
        </p:nvSpPr>
        <p:spPr bwMode="auto">
          <a:xfrm rot="-710020" flipH="1" flipV="1">
            <a:off x="2425701" y="2162176"/>
            <a:ext cx="3255963" cy="657225"/>
          </a:xfrm>
          <a:custGeom>
            <a:avLst/>
            <a:gdLst>
              <a:gd name="T0" fmla="*/ 3050781 w 21502"/>
              <a:gd name="T1" fmla="*/ 0 h 7788"/>
              <a:gd name="T2" fmla="*/ 3255963 w 21502"/>
              <a:gd name="T3" fmla="*/ 483973 h 7788"/>
              <a:gd name="T4" fmla="*/ 0 w 21502"/>
              <a:gd name="T5" fmla="*/ 657225 h 7788"/>
              <a:gd name="T6" fmla="*/ 0 60000 65536"/>
              <a:gd name="T7" fmla="*/ 0 60000 65536"/>
              <a:gd name="T8" fmla="*/ 0 60000 65536"/>
            </a:gdLst>
            <a:ahLst/>
            <a:cxnLst>
              <a:cxn ang="T6">
                <a:pos x="T0" y="T1"/>
              </a:cxn>
              <a:cxn ang="T7">
                <a:pos x="T2" y="T3"/>
              </a:cxn>
              <a:cxn ang="T8">
                <a:pos x="T4" y="T5"/>
              </a:cxn>
            </a:cxnLst>
            <a:rect l="0" t="0" r="r" b="b"/>
            <a:pathLst>
              <a:path w="21502" h="7788" fill="none" extrusionOk="0">
                <a:moveTo>
                  <a:pt x="20147" y="-1"/>
                </a:moveTo>
                <a:cubicBezTo>
                  <a:pt x="20858" y="1840"/>
                  <a:pt x="21314" y="3770"/>
                  <a:pt x="21502" y="5734"/>
                </a:cubicBezTo>
              </a:path>
              <a:path w="21502" h="7788" stroke="0" extrusionOk="0">
                <a:moveTo>
                  <a:pt x="20147" y="-1"/>
                </a:moveTo>
                <a:cubicBezTo>
                  <a:pt x="20858" y="1840"/>
                  <a:pt x="21314" y="3770"/>
                  <a:pt x="21502" y="5734"/>
                </a:cubicBezTo>
                <a:lnTo>
                  <a:pt x="0" y="7788"/>
                </a:lnTo>
                <a:lnTo>
                  <a:pt x="20147" y="-1"/>
                </a:lnTo>
                <a:close/>
              </a:path>
            </a:pathLst>
          </a:custGeom>
          <a:noFill/>
          <a:ln w="1905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39" name="Oval 22"/>
          <p:cNvSpPr>
            <a:spLocks noChangeArrowheads="1"/>
          </p:cNvSpPr>
          <p:nvPr/>
        </p:nvSpPr>
        <p:spPr bwMode="auto">
          <a:xfrm rot="21298553" flipH="1">
            <a:off x="2268539" y="2474913"/>
            <a:ext cx="136525" cy="120650"/>
          </a:xfrm>
          <a:prstGeom prst="ellipse">
            <a:avLst/>
          </a:prstGeom>
          <a:gradFill rotWithShape="0">
            <a:gsLst>
              <a:gs pos="0">
                <a:srgbClr val="FF6600"/>
              </a:gs>
              <a:gs pos="100000">
                <a:srgbClr val="FF9900"/>
              </a:gs>
            </a:gsLst>
            <a:lin ang="18900000" scaled="1"/>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9240" name="Oval 23"/>
          <p:cNvSpPr>
            <a:spLocks noChangeArrowheads="1"/>
          </p:cNvSpPr>
          <p:nvPr/>
        </p:nvSpPr>
        <p:spPr bwMode="auto">
          <a:xfrm rot="18388341" flipH="1">
            <a:off x="5080001" y="3768726"/>
            <a:ext cx="79375" cy="234950"/>
          </a:xfrm>
          <a:prstGeom prst="ellipse">
            <a:avLst/>
          </a:prstGeom>
          <a:gradFill rotWithShape="0">
            <a:gsLst>
              <a:gs pos="0">
                <a:srgbClr val="FF9900"/>
              </a:gs>
              <a:gs pos="100000">
                <a:srgbClr val="FF6600"/>
              </a:gs>
            </a:gsLst>
            <a:lin ang="18900000" scaled="1"/>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9241" name="Arc 24"/>
          <p:cNvSpPr/>
          <p:nvPr/>
        </p:nvSpPr>
        <p:spPr bwMode="auto">
          <a:xfrm rot="-710020" flipH="1" flipV="1">
            <a:off x="3176588" y="2197100"/>
            <a:ext cx="2849562" cy="1676400"/>
          </a:xfrm>
          <a:custGeom>
            <a:avLst/>
            <a:gdLst>
              <a:gd name="T0" fmla="*/ 1269445 w 18849"/>
              <a:gd name="T1" fmla="*/ 0 h 19901"/>
              <a:gd name="T2" fmla="*/ 2849562 w 18849"/>
              <a:gd name="T3" fmla="*/ 787784 h 19901"/>
              <a:gd name="T4" fmla="*/ 0 w 18849"/>
              <a:gd name="T5" fmla="*/ 1676400 h 19901"/>
              <a:gd name="T6" fmla="*/ 0 60000 65536"/>
              <a:gd name="T7" fmla="*/ 0 60000 65536"/>
              <a:gd name="T8" fmla="*/ 0 60000 65536"/>
            </a:gdLst>
            <a:ahLst/>
            <a:cxnLst>
              <a:cxn ang="T6">
                <a:pos x="T0" y="T1"/>
              </a:cxn>
              <a:cxn ang="T7">
                <a:pos x="T2" y="T3"/>
              </a:cxn>
              <a:cxn ang="T8">
                <a:pos x="T4" y="T5"/>
              </a:cxn>
            </a:cxnLst>
            <a:rect l="0" t="0" r="r" b="b"/>
            <a:pathLst>
              <a:path w="18849" h="19901" fill="none" extrusionOk="0">
                <a:moveTo>
                  <a:pt x="8397" y="-1"/>
                </a:moveTo>
                <a:cubicBezTo>
                  <a:pt x="12824" y="1867"/>
                  <a:pt x="16502" y="5158"/>
                  <a:pt x="18848" y="9352"/>
                </a:cubicBezTo>
              </a:path>
              <a:path w="18849" h="19901" stroke="0" extrusionOk="0">
                <a:moveTo>
                  <a:pt x="8397" y="-1"/>
                </a:moveTo>
                <a:cubicBezTo>
                  <a:pt x="12824" y="1867"/>
                  <a:pt x="16502" y="5158"/>
                  <a:pt x="18848" y="9352"/>
                </a:cubicBezTo>
                <a:lnTo>
                  <a:pt x="0" y="19901"/>
                </a:lnTo>
                <a:lnTo>
                  <a:pt x="8397" y="-1"/>
                </a:lnTo>
                <a:close/>
              </a:path>
            </a:pathLst>
          </a:custGeom>
          <a:noFill/>
          <a:ln w="19050">
            <a:solidFill>
              <a:schemeClr val="tx1"/>
            </a:solidFill>
            <a:prstDash val="lgDash"/>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42" name="Arc 25"/>
          <p:cNvSpPr/>
          <p:nvPr/>
        </p:nvSpPr>
        <p:spPr bwMode="auto">
          <a:xfrm rot="-772668" flipH="1" flipV="1">
            <a:off x="3198813" y="2281238"/>
            <a:ext cx="2768600" cy="1693862"/>
          </a:xfrm>
          <a:custGeom>
            <a:avLst/>
            <a:gdLst>
              <a:gd name="T0" fmla="*/ 1195343 w 18293"/>
              <a:gd name="T1" fmla="*/ 0 h 20104"/>
              <a:gd name="T2" fmla="*/ 2768600 w 18293"/>
              <a:gd name="T3" fmla="*/ 726109 h 20104"/>
              <a:gd name="T4" fmla="*/ 0 w 18293"/>
              <a:gd name="T5" fmla="*/ 1693862 h 20104"/>
              <a:gd name="T6" fmla="*/ 0 60000 65536"/>
              <a:gd name="T7" fmla="*/ 0 60000 65536"/>
              <a:gd name="T8" fmla="*/ 0 60000 65536"/>
            </a:gdLst>
            <a:ahLst/>
            <a:cxnLst>
              <a:cxn ang="T6">
                <a:pos x="T0" y="T1"/>
              </a:cxn>
              <a:cxn ang="T7">
                <a:pos x="T2" y="T3"/>
              </a:cxn>
              <a:cxn ang="T8">
                <a:pos x="T4" y="T5"/>
              </a:cxn>
            </a:cxnLst>
            <a:rect l="0" t="0" r="r" b="b"/>
            <a:pathLst>
              <a:path w="18293" h="20104" fill="none" extrusionOk="0">
                <a:moveTo>
                  <a:pt x="7898" y="-1"/>
                </a:moveTo>
                <a:cubicBezTo>
                  <a:pt x="12195" y="1687"/>
                  <a:pt x="15838" y="4708"/>
                  <a:pt x="18292" y="8618"/>
                </a:cubicBezTo>
              </a:path>
              <a:path w="18293" h="20104" stroke="0" extrusionOk="0">
                <a:moveTo>
                  <a:pt x="7898" y="-1"/>
                </a:moveTo>
                <a:cubicBezTo>
                  <a:pt x="12195" y="1687"/>
                  <a:pt x="15838" y="4708"/>
                  <a:pt x="18292" y="8618"/>
                </a:cubicBezTo>
                <a:lnTo>
                  <a:pt x="0" y="20104"/>
                </a:lnTo>
                <a:lnTo>
                  <a:pt x="7898" y="-1"/>
                </a:lnTo>
                <a:close/>
              </a:path>
            </a:pathLst>
          </a:custGeom>
          <a:noFill/>
          <a:ln w="19050">
            <a:solidFill>
              <a:schemeClr val="tx1"/>
            </a:solidFill>
            <a:prstDash val="lgDash"/>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43" name="Oval 26"/>
          <p:cNvSpPr>
            <a:spLocks noChangeArrowheads="1"/>
          </p:cNvSpPr>
          <p:nvPr/>
        </p:nvSpPr>
        <p:spPr bwMode="auto">
          <a:xfrm rot="2910212">
            <a:off x="6944519" y="3737769"/>
            <a:ext cx="77788" cy="234950"/>
          </a:xfrm>
          <a:prstGeom prst="ellipse">
            <a:avLst/>
          </a:prstGeom>
          <a:gradFill rotWithShape="0">
            <a:gsLst>
              <a:gs pos="0">
                <a:srgbClr val="FF9900"/>
              </a:gs>
              <a:gs pos="100000">
                <a:srgbClr val="FF6600"/>
              </a:gs>
            </a:gsLst>
            <a:lin ang="18900000" scaled="1"/>
          </a:gra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useBgFill="1">
        <p:nvSpPr>
          <p:cNvPr id="9244" name="Rectangle 27"/>
          <p:cNvSpPr>
            <a:spLocks noChangeArrowheads="1"/>
          </p:cNvSpPr>
          <p:nvPr/>
        </p:nvSpPr>
        <p:spPr bwMode="auto">
          <a:xfrm>
            <a:off x="5526088" y="6346826"/>
            <a:ext cx="855662" cy="155575"/>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useBgFill="1">
        <p:nvSpPr>
          <p:cNvPr id="9245" name="Rectangle 28"/>
          <p:cNvSpPr>
            <a:spLocks noChangeArrowheads="1"/>
          </p:cNvSpPr>
          <p:nvPr/>
        </p:nvSpPr>
        <p:spPr bwMode="auto">
          <a:xfrm>
            <a:off x="7175500" y="5580063"/>
            <a:ext cx="147638" cy="4699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useBgFill="1">
        <p:nvSpPr>
          <p:cNvPr id="9246" name="Rectangle 29"/>
          <p:cNvSpPr>
            <a:spLocks noChangeArrowheads="1"/>
          </p:cNvSpPr>
          <p:nvPr/>
        </p:nvSpPr>
        <p:spPr bwMode="auto">
          <a:xfrm>
            <a:off x="4522789" y="5573713"/>
            <a:ext cx="149225" cy="4699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9247" name="Text Box 30"/>
          <p:cNvSpPr txBox="1">
            <a:spLocks noChangeArrowheads="1"/>
          </p:cNvSpPr>
          <p:nvPr/>
        </p:nvSpPr>
        <p:spPr bwMode="auto">
          <a:xfrm>
            <a:off x="7708900" y="885826"/>
            <a:ext cx="19573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GB" altLang="en-US" sz="2000" b="1">
                <a:solidFill>
                  <a:srgbClr val="333399"/>
                </a:solidFill>
                <a:latin typeface="Comic Sans MS" panose="030F0702030302020204" pitchFamily="66" charset="0"/>
              </a:rPr>
              <a:t>BLADDER</a:t>
            </a:r>
            <a:endParaRPr lang="en-GB" altLang="en-US" sz="2000" b="1">
              <a:solidFill>
                <a:srgbClr val="333399"/>
              </a:solidFill>
              <a:latin typeface="Comic Sans MS" panose="030F0702030302020204" pitchFamily="66" charset="0"/>
            </a:endParaRPr>
          </a:p>
          <a:p>
            <a:pPr eaLnBrk="0" fontAlgn="base" hangingPunct="0">
              <a:spcBef>
                <a:spcPct val="0"/>
              </a:spcBef>
              <a:spcAft>
                <a:spcPct val="0"/>
              </a:spcAft>
            </a:pPr>
            <a:r>
              <a:rPr lang="en-GB" altLang="en-US" sz="2000" b="1">
                <a:solidFill>
                  <a:srgbClr val="333399"/>
                </a:solidFill>
                <a:latin typeface="Comic Sans MS" panose="030F0702030302020204" pitchFamily="66" charset="0"/>
              </a:rPr>
              <a:t>BODY (DOME)</a:t>
            </a:r>
            <a:endParaRPr lang="en-GB" altLang="en-US" sz="2000" b="1">
              <a:solidFill>
                <a:srgbClr val="333399"/>
              </a:solidFill>
              <a:latin typeface="Comic Sans MS" panose="030F0702030302020204" pitchFamily="66" charset="0"/>
            </a:endParaRPr>
          </a:p>
        </p:txBody>
      </p:sp>
      <p:sp>
        <p:nvSpPr>
          <p:cNvPr id="9248" name="Text Box 31"/>
          <p:cNvSpPr txBox="1">
            <a:spLocks noChangeArrowheads="1"/>
          </p:cNvSpPr>
          <p:nvPr/>
        </p:nvSpPr>
        <p:spPr bwMode="auto">
          <a:xfrm>
            <a:off x="8485189" y="4046539"/>
            <a:ext cx="13557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GB" altLang="en-US" sz="2000" b="1">
                <a:solidFill>
                  <a:srgbClr val="333399"/>
                </a:solidFill>
                <a:latin typeface="Comic Sans MS" panose="030F0702030302020204" pitchFamily="66" charset="0"/>
              </a:rPr>
              <a:t>BLADDER</a:t>
            </a:r>
            <a:endParaRPr lang="en-GB" altLang="en-US" sz="2000" b="1">
              <a:solidFill>
                <a:srgbClr val="333399"/>
              </a:solidFill>
              <a:latin typeface="Comic Sans MS" panose="030F0702030302020204" pitchFamily="66" charset="0"/>
            </a:endParaRPr>
          </a:p>
          <a:p>
            <a:pPr eaLnBrk="0" fontAlgn="base" hangingPunct="0">
              <a:spcBef>
                <a:spcPct val="0"/>
              </a:spcBef>
              <a:spcAft>
                <a:spcPct val="0"/>
              </a:spcAft>
            </a:pPr>
            <a:r>
              <a:rPr lang="en-GB" altLang="en-US" sz="2000" b="1">
                <a:solidFill>
                  <a:srgbClr val="333399"/>
                </a:solidFill>
                <a:latin typeface="Comic Sans MS" panose="030F0702030302020204" pitchFamily="66" charset="0"/>
              </a:rPr>
              <a:t>BASE</a:t>
            </a:r>
            <a:endParaRPr lang="en-GB" altLang="en-US" sz="2000" b="1">
              <a:solidFill>
                <a:srgbClr val="333399"/>
              </a:solidFill>
              <a:latin typeface="Comic Sans MS" panose="030F0702030302020204" pitchFamily="66" charset="0"/>
            </a:endParaRPr>
          </a:p>
        </p:txBody>
      </p:sp>
      <p:sp>
        <p:nvSpPr>
          <p:cNvPr id="9249" name="Text Box 32"/>
          <p:cNvSpPr txBox="1">
            <a:spLocks noChangeArrowheads="1"/>
          </p:cNvSpPr>
          <p:nvPr/>
        </p:nvSpPr>
        <p:spPr bwMode="auto">
          <a:xfrm>
            <a:off x="2668588" y="4645026"/>
            <a:ext cx="109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GB" altLang="en-US" sz="2000">
                <a:solidFill>
                  <a:srgbClr val="009999"/>
                </a:solidFill>
                <a:latin typeface="Comic Sans MS" panose="030F0702030302020204" pitchFamily="66" charset="0"/>
              </a:rPr>
              <a:t>Trigone</a:t>
            </a:r>
            <a:endParaRPr lang="en-GB" altLang="en-US" sz="2000">
              <a:solidFill>
                <a:srgbClr val="009999"/>
              </a:solidFill>
              <a:latin typeface="Comic Sans MS" panose="030F0702030302020204" pitchFamily="66" charset="0"/>
            </a:endParaRPr>
          </a:p>
        </p:txBody>
      </p:sp>
      <p:sp>
        <p:nvSpPr>
          <p:cNvPr id="9250" name="Text Box 33"/>
          <p:cNvSpPr txBox="1">
            <a:spLocks noChangeArrowheads="1"/>
          </p:cNvSpPr>
          <p:nvPr/>
        </p:nvSpPr>
        <p:spPr bwMode="auto">
          <a:xfrm>
            <a:off x="7569200" y="4602164"/>
            <a:ext cx="2368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GB" altLang="en-US" sz="2000">
                <a:solidFill>
                  <a:srgbClr val="009999"/>
                </a:solidFill>
                <a:latin typeface="Comic Sans MS" panose="030F0702030302020204" pitchFamily="66" charset="0"/>
              </a:rPr>
              <a:t>Internal sphincter</a:t>
            </a:r>
            <a:endParaRPr lang="en-GB" altLang="en-US" sz="2000">
              <a:solidFill>
                <a:srgbClr val="009999"/>
              </a:solidFill>
              <a:latin typeface="Comic Sans MS" panose="030F0702030302020204" pitchFamily="66" charset="0"/>
            </a:endParaRPr>
          </a:p>
        </p:txBody>
      </p:sp>
      <p:sp>
        <p:nvSpPr>
          <p:cNvPr id="9251" name="Text Box 34"/>
          <p:cNvSpPr txBox="1">
            <a:spLocks noChangeArrowheads="1"/>
          </p:cNvSpPr>
          <p:nvPr/>
        </p:nvSpPr>
        <p:spPr bwMode="auto">
          <a:xfrm>
            <a:off x="7569201" y="5764214"/>
            <a:ext cx="24622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GB" altLang="en-US" sz="2000">
                <a:solidFill>
                  <a:srgbClr val="009999"/>
                </a:solidFill>
                <a:latin typeface="Comic Sans MS" panose="030F0702030302020204" pitchFamily="66" charset="0"/>
              </a:rPr>
              <a:t>Striated Sphincter</a:t>
            </a:r>
            <a:endParaRPr lang="en-GB" altLang="en-US" sz="2000">
              <a:solidFill>
                <a:srgbClr val="009999"/>
              </a:solidFill>
              <a:latin typeface="Comic Sans MS" panose="030F0702030302020204" pitchFamily="66" charset="0"/>
            </a:endParaRPr>
          </a:p>
        </p:txBody>
      </p:sp>
      <p:sp>
        <p:nvSpPr>
          <p:cNvPr id="9252" name="Text Box 35"/>
          <p:cNvSpPr txBox="1">
            <a:spLocks noChangeArrowheads="1"/>
          </p:cNvSpPr>
          <p:nvPr/>
        </p:nvSpPr>
        <p:spPr bwMode="auto">
          <a:xfrm>
            <a:off x="7569201" y="5033964"/>
            <a:ext cx="2232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GB" altLang="en-US" sz="2000">
                <a:solidFill>
                  <a:srgbClr val="009999"/>
                </a:solidFill>
                <a:latin typeface="Comic Sans MS" panose="030F0702030302020204" pitchFamily="66" charset="0"/>
              </a:rPr>
              <a:t>Proximal Urethra</a:t>
            </a:r>
            <a:endParaRPr lang="en-GB" altLang="en-US" sz="2000">
              <a:solidFill>
                <a:srgbClr val="009999"/>
              </a:solidFill>
              <a:latin typeface="Comic Sans MS" panose="030F0702030302020204" pitchFamily="66" charset="0"/>
            </a:endParaRPr>
          </a:p>
        </p:txBody>
      </p:sp>
      <p:sp>
        <p:nvSpPr>
          <p:cNvPr id="9253" name="Freeform 36"/>
          <p:cNvSpPr/>
          <p:nvPr/>
        </p:nvSpPr>
        <p:spPr bwMode="auto">
          <a:xfrm>
            <a:off x="6172201" y="4475163"/>
            <a:ext cx="525463" cy="247650"/>
          </a:xfrm>
          <a:custGeom>
            <a:avLst/>
            <a:gdLst>
              <a:gd name="T0" fmla="*/ 525463 w 248"/>
              <a:gd name="T1" fmla="*/ 6350 h 234"/>
              <a:gd name="T2" fmla="*/ 59326 w 248"/>
              <a:gd name="T3" fmla="*/ 88900 h 234"/>
              <a:gd name="T4" fmla="*/ 72039 w 248"/>
              <a:gd name="T5" fmla="*/ 247650 h 234"/>
              <a:gd name="T6" fmla="*/ 0 60000 65536"/>
              <a:gd name="T7" fmla="*/ 0 60000 65536"/>
              <a:gd name="T8" fmla="*/ 0 60000 65536"/>
            </a:gdLst>
            <a:ahLst/>
            <a:cxnLst>
              <a:cxn ang="T6">
                <a:pos x="T0" y="T1"/>
              </a:cxn>
              <a:cxn ang="T7">
                <a:pos x="T2" y="T3"/>
              </a:cxn>
              <a:cxn ang="T8">
                <a:pos x="T4" y="T5"/>
              </a:cxn>
            </a:cxnLst>
            <a:rect l="0" t="0" r="r" b="b"/>
            <a:pathLst>
              <a:path w="248" h="234">
                <a:moveTo>
                  <a:pt x="248" y="6"/>
                </a:moveTo>
                <a:cubicBezTo>
                  <a:pt x="152" y="34"/>
                  <a:pt x="56" y="0"/>
                  <a:pt x="28" y="84"/>
                </a:cubicBezTo>
                <a:cubicBezTo>
                  <a:pt x="0" y="168"/>
                  <a:pt x="30" y="170"/>
                  <a:pt x="34" y="234"/>
                </a:cubicBezTo>
              </a:path>
            </a:pathLst>
          </a:custGeom>
          <a:noFill/>
          <a:ln w="28575" cmpd="sng">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54" name="Freeform 37"/>
          <p:cNvSpPr/>
          <p:nvPr/>
        </p:nvSpPr>
        <p:spPr bwMode="auto">
          <a:xfrm>
            <a:off x="4800601" y="4375151"/>
            <a:ext cx="779463" cy="322263"/>
          </a:xfrm>
          <a:custGeom>
            <a:avLst/>
            <a:gdLst>
              <a:gd name="T0" fmla="*/ 0 w 368"/>
              <a:gd name="T1" fmla="*/ 0 h 304"/>
              <a:gd name="T2" fmla="*/ 665085 w 368"/>
              <a:gd name="T3" fmla="*/ 142050 h 304"/>
              <a:gd name="T4" fmla="*/ 694739 w 368"/>
              <a:gd name="T5" fmla="*/ 322263 h 304"/>
              <a:gd name="T6" fmla="*/ 0 60000 65536"/>
              <a:gd name="T7" fmla="*/ 0 60000 65536"/>
              <a:gd name="T8" fmla="*/ 0 60000 65536"/>
            </a:gdLst>
            <a:ahLst/>
            <a:cxnLst>
              <a:cxn ang="T6">
                <a:pos x="T0" y="T1"/>
              </a:cxn>
              <a:cxn ang="T7">
                <a:pos x="T2" y="T3"/>
              </a:cxn>
              <a:cxn ang="T8">
                <a:pos x="T4" y="T5"/>
              </a:cxn>
            </a:cxnLst>
            <a:rect l="0" t="0" r="r" b="b"/>
            <a:pathLst>
              <a:path w="368" h="304">
                <a:moveTo>
                  <a:pt x="0" y="0"/>
                </a:moveTo>
                <a:cubicBezTo>
                  <a:pt x="72" y="24"/>
                  <a:pt x="284" y="104"/>
                  <a:pt x="314" y="134"/>
                </a:cubicBezTo>
                <a:cubicBezTo>
                  <a:pt x="344" y="164"/>
                  <a:pt x="368" y="238"/>
                  <a:pt x="328" y="304"/>
                </a:cubicBezTo>
              </a:path>
            </a:pathLst>
          </a:custGeom>
          <a:noFill/>
          <a:ln w="28575" cmpd="sng">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55" name="Freeform 38"/>
          <p:cNvSpPr/>
          <p:nvPr/>
        </p:nvSpPr>
        <p:spPr bwMode="auto">
          <a:xfrm>
            <a:off x="4770438" y="4514851"/>
            <a:ext cx="463550" cy="257175"/>
          </a:xfrm>
          <a:custGeom>
            <a:avLst/>
            <a:gdLst>
              <a:gd name="T0" fmla="*/ 0 w 219"/>
              <a:gd name="T1" fmla="*/ 0 h 243"/>
              <a:gd name="T2" fmla="*/ 438150 w 219"/>
              <a:gd name="T3" fmla="*/ 142875 h 243"/>
              <a:gd name="T4" fmla="*/ 311150 w 219"/>
              <a:gd name="T5" fmla="*/ 257175 h 243"/>
              <a:gd name="T6" fmla="*/ 0 60000 65536"/>
              <a:gd name="T7" fmla="*/ 0 60000 65536"/>
              <a:gd name="T8" fmla="*/ 0 60000 65536"/>
            </a:gdLst>
            <a:ahLst/>
            <a:cxnLst>
              <a:cxn ang="T6">
                <a:pos x="T0" y="T1"/>
              </a:cxn>
              <a:cxn ang="T7">
                <a:pos x="T2" y="T3"/>
              </a:cxn>
              <a:cxn ang="T8">
                <a:pos x="T4" y="T5"/>
              </a:cxn>
            </a:cxnLst>
            <a:rect l="0" t="0" r="r" b="b"/>
            <a:pathLst>
              <a:path w="219" h="243">
                <a:moveTo>
                  <a:pt x="0" y="0"/>
                </a:moveTo>
                <a:cubicBezTo>
                  <a:pt x="70" y="28"/>
                  <a:pt x="195" y="87"/>
                  <a:pt x="207" y="135"/>
                </a:cubicBezTo>
                <a:cubicBezTo>
                  <a:pt x="219" y="183"/>
                  <a:pt x="187" y="219"/>
                  <a:pt x="147" y="243"/>
                </a:cubicBezTo>
              </a:path>
            </a:pathLst>
          </a:custGeom>
          <a:noFill/>
          <a:ln w="28575" cmpd="sng">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56" name="Freeform 39"/>
          <p:cNvSpPr/>
          <p:nvPr/>
        </p:nvSpPr>
        <p:spPr bwMode="auto">
          <a:xfrm>
            <a:off x="6662738" y="4576763"/>
            <a:ext cx="381000" cy="298450"/>
          </a:xfrm>
          <a:custGeom>
            <a:avLst/>
            <a:gdLst>
              <a:gd name="T0" fmla="*/ 381000 w 180"/>
              <a:gd name="T1" fmla="*/ 6350 h 282"/>
              <a:gd name="T2" fmla="*/ 0 w 180"/>
              <a:gd name="T3" fmla="*/ 117475 h 282"/>
              <a:gd name="T4" fmla="*/ 241300 w 180"/>
              <a:gd name="T5" fmla="*/ 298450 h 282"/>
              <a:gd name="T6" fmla="*/ 0 60000 65536"/>
              <a:gd name="T7" fmla="*/ 0 60000 65536"/>
              <a:gd name="T8" fmla="*/ 0 60000 65536"/>
            </a:gdLst>
            <a:ahLst/>
            <a:cxnLst>
              <a:cxn ang="T6">
                <a:pos x="T0" y="T1"/>
              </a:cxn>
              <a:cxn ang="T7">
                <a:pos x="T2" y="T3"/>
              </a:cxn>
              <a:cxn ang="T8">
                <a:pos x="T4" y="T5"/>
              </a:cxn>
            </a:cxnLst>
            <a:rect l="0" t="0" r="r" b="b"/>
            <a:pathLst>
              <a:path w="180" h="282">
                <a:moveTo>
                  <a:pt x="180" y="6"/>
                </a:moveTo>
                <a:cubicBezTo>
                  <a:pt x="78" y="0"/>
                  <a:pt x="0" y="51"/>
                  <a:pt x="0" y="111"/>
                </a:cubicBezTo>
                <a:cubicBezTo>
                  <a:pt x="0" y="171"/>
                  <a:pt x="62" y="234"/>
                  <a:pt x="114" y="282"/>
                </a:cubicBezTo>
              </a:path>
            </a:pathLst>
          </a:custGeom>
          <a:noFill/>
          <a:ln w="28575" cmpd="sng">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57" name="Freeform 40"/>
          <p:cNvSpPr/>
          <p:nvPr/>
        </p:nvSpPr>
        <p:spPr bwMode="auto">
          <a:xfrm>
            <a:off x="6889750" y="5654675"/>
            <a:ext cx="908050" cy="146050"/>
          </a:xfrm>
          <a:custGeom>
            <a:avLst/>
            <a:gdLst>
              <a:gd name="T0" fmla="*/ 0 w 429"/>
              <a:gd name="T1" fmla="*/ 123825 h 138"/>
              <a:gd name="T2" fmla="*/ 908050 w 429"/>
              <a:gd name="T3" fmla="*/ 146050 h 138"/>
              <a:gd name="T4" fmla="*/ 0 60000 65536"/>
              <a:gd name="T5" fmla="*/ 0 60000 65536"/>
            </a:gdLst>
            <a:ahLst/>
            <a:cxnLst>
              <a:cxn ang="T4">
                <a:pos x="T0" y="T1"/>
              </a:cxn>
              <a:cxn ang="T5">
                <a:pos x="T2" y="T3"/>
              </a:cxn>
            </a:cxnLst>
            <a:rect l="0" t="0" r="r" b="b"/>
            <a:pathLst>
              <a:path w="429" h="138">
                <a:moveTo>
                  <a:pt x="0" y="117"/>
                </a:moveTo>
                <a:cubicBezTo>
                  <a:pt x="177" y="30"/>
                  <a:pt x="294" y="0"/>
                  <a:pt x="429" y="138"/>
                </a:cubicBezTo>
              </a:path>
            </a:pathLst>
          </a:custGeom>
          <a:noFill/>
          <a:ln w="28575" cmpd="sng">
            <a:solidFill>
              <a:schemeClr val="bg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58" name="Oval 41"/>
          <p:cNvSpPr>
            <a:spLocks noChangeArrowheads="1"/>
          </p:cNvSpPr>
          <p:nvPr/>
        </p:nvSpPr>
        <p:spPr bwMode="auto">
          <a:xfrm>
            <a:off x="6826250" y="5759451"/>
            <a:ext cx="107950" cy="53975"/>
          </a:xfrm>
          <a:prstGeom prst="ellipse">
            <a:avLst/>
          </a:prstGeom>
          <a:solidFill>
            <a:schemeClr val="bg1"/>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9259" name="Oval 42"/>
          <p:cNvSpPr>
            <a:spLocks noChangeArrowheads="1"/>
          </p:cNvSpPr>
          <p:nvPr/>
        </p:nvSpPr>
        <p:spPr bwMode="auto">
          <a:xfrm>
            <a:off x="5835650" y="5143501"/>
            <a:ext cx="107950" cy="53975"/>
          </a:xfrm>
          <a:prstGeom prst="ellipse">
            <a:avLst/>
          </a:prstGeom>
          <a:solidFill>
            <a:schemeClr val="bg1"/>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9260" name="Freeform 43"/>
          <p:cNvSpPr/>
          <p:nvPr/>
        </p:nvSpPr>
        <p:spPr bwMode="auto">
          <a:xfrm>
            <a:off x="3429000" y="4114800"/>
            <a:ext cx="1905000" cy="539750"/>
          </a:xfrm>
          <a:custGeom>
            <a:avLst/>
            <a:gdLst>
              <a:gd name="T0" fmla="*/ 0 w 900"/>
              <a:gd name="T1" fmla="*/ 539750 h 510"/>
              <a:gd name="T2" fmla="*/ 1905000 w 900"/>
              <a:gd name="T3" fmla="*/ 203200 h 510"/>
              <a:gd name="T4" fmla="*/ 0 60000 65536"/>
              <a:gd name="T5" fmla="*/ 0 60000 65536"/>
            </a:gdLst>
            <a:ahLst/>
            <a:cxnLst>
              <a:cxn ang="T4">
                <a:pos x="T0" y="T1"/>
              </a:cxn>
              <a:cxn ang="T5">
                <a:pos x="T2" y="T3"/>
              </a:cxn>
            </a:cxnLst>
            <a:rect l="0" t="0" r="r" b="b"/>
            <a:pathLst>
              <a:path w="900" h="510">
                <a:moveTo>
                  <a:pt x="0" y="510"/>
                </a:moveTo>
                <a:cubicBezTo>
                  <a:pt x="72" y="258"/>
                  <a:pt x="498" y="0"/>
                  <a:pt x="900" y="192"/>
                </a:cubicBezTo>
              </a:path>
            </a:pathLst>
          </a:custGeom>
          <a:noFill/>
          <a:ln w="28575" cmpd="sng">
            <a:solidFill>
              <a:schemeClr val="bg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61" name="Oval 44"/>
          <p:cNvSpPr>
            <a:spLocks noChangeArrowheads="1"/>
          </p:cNvSpPr>
          <p:nvPr/>
        </p:nvSpPr>
        <p:spPr bwMode="auto">
          <a:xfrm>
            <a:off x="5287963" y="4286251"/>
            <a:ext cx="107950" cy="53975"/>
          </a:xfrm>
          <a:prstGeom prst="ellipse">
            <a:avLst/>
          </a:prstGeom>
          <a:solidFill>
            <a:schemeClr val="bg1"/>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9262" name="Oval 45"/>
          <p:cNvSpPr>
            <a:spLocks noChangeArrowheads="1"/>
          </p:cNvSpPr>
          <p:nvPr/>
        </p:nvSpPr>
        <p:spPr bwMode="auto">
          <a:xfrm>
            <a:off x="6478588" y="4572001"/>
            <a:ext cx="107950" cy="53975"/>
          </a:xfrm>
          <a:prstGeom prst="ellipse">
            <a:avLst/>
          </a:prstGeom>
          <a:solidFill>
            <a:schemeClr val="bg1"/>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9263" name="Freeform 46"/>
          <p:cNvSpPr/>
          <p:nvPr/>
        </p:nvSpPr>
        <p:spPr bwMode="auto">
          <a:xfrm>
            <a:off x="5911850" y="4953000"/>
            <a:ext cx="1695450" cy="215900"/>
          </a:xfrm>
          <a:custGeom>
            <a:avLst/>
            <a:gdLst>
              <a:gd name="T0" fmla="*/ 0 w 801"/>
              <a:gd name="T1" fmla="*/ 215900 h 204"/>
              <a:gd name="T2" fmla="*/ 1695450 w 801"/>
              <a:gd name="T3" fmla="*/ 203200 h 204"/>
              <a:gd name="T4" fmla="*/ 0 60000 65536"/>
              <a:gd name="T5" fmla="*/ 0 60000 65536"/>
            </a:gdLst>
            <a:ahLst/>
            <a:cxnLst>
              <a:cxn ang="T4">
                <a:pos x="T0" y="T1"/>
              </a:cxn>
              <a:cxn ang="T5">
                <a:pos x="T2" y="T3"/>
              </a:cxn>
            </a:cxnLst>
            <a:rect l="0" t="0" r="r" b="b"/>
            <a:pathLst>
              <a:path w="801" h="204">
                <a:moveTo>
                  <a:pt x="0" y="204"/>
                </a:moveTo>
                <a:cubicBezTo>
                  <a:pt x="159" y="0"/>
                  <a:pt x="585" y="12"/>
                  <a:pt x="801" y="192"/>
                </a:cubicBezTo>
              </a:path>
            </a:pathLst>
          </a:custGeom>
          <a:noFill/>
          <a:ln w="28575" cmpd="sng">
            <a:solidFill>
              <a:schemeClr val="bg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64" name="Freeform 47"/>
          <p:cNvSpPr/>
          <p:nvPr/>
        </p:nvSpPr>
        <p:spPr bwMode="auto">
          <a:xfrm>
            <a:off x="6559550" y="4337050"/>
            <a:ext cx="1276350" cy="292100"/>
          </a:xfrm>
          <a:custGeom>
            <a:avLst/>
            <a:gdLst>
              <a:gd name="T0" fmla="*/ 0 w 603"/>
              <a:gd name="T1" fmla="*/ 247650 h 276"/>
              <a:gd name="T2" fmla="*/ 1276350 w 603"/>
              <a:gd name="T3" fmla="*/ 292100 h 276"/>
              <a:gd name="T4" fmla="*/ 0 60000 65536"/>
              <a:gd name="T5" fmla="*/ 0 60000 65536"/>
            </a:gdLst>
            <a:ahLst/>
            <a:cxnLst>
              <a:cxn ang="T4">
                <a:pos x="T0" y="T1"/>
              </a:cxn>
              <a:cxn ang="T5">
                <a:pos x="T2" y="T3"/>
              </a:cxn>
            </a:cxnLst>
            <a:rect l="0" t="0" r="r" b="b"/>
            <a:pathLst>
              <a:path w="603" h="276">
                <a:moveTo>
                  <a:pt x="0" y="234"/>
                </a:moveTo>
                <a:cubicBezTo>
                  <a:pt x="81" y="132"/>
                  <a:pt x="441" y="0"/>
                  <a:pt x="603" y="276"/>
                </a:cubicBezTo>
              </a:path>
            </a:pathLst>
          </a:custGeom>
          <a:noFill/>
          <a:ln w="28575" cmpd="sng">
            <a:solidFill>
              <a:schemeClr val="bg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nl-NL" altLang="en-US" b="1">
                <a:effectLst>
                  <a:outerShdw blurRad="38100" dist="38100" dir="2700000" algn="tl">
                    <a:srgbClr val="000000"/>
                  </a:outerShdw>
                </a:effectLst>
              </a:rPr>
              <a:t>Neuro-anatom</a:t>
            </a:r>
            <a:r>
              <a:rPr lang="nl-BE" altLang="en-US" b="1">
                <a:effectLst>
                  <a:outerShdw blurRad="38100" dist="38100" dir="2700000" algn="tl">
                    <a:srgbClr val="000000"/>
                  </a:outerShdw>
                </a:effectLst>
              </a:rPr>
              <a:t>y</a:t>
            </a:r>
            <a:r>
              <a:rPr lang="nl-NL" altLang="en-US" b="1">
                <a:effectLst>
                  <a:outerShdw blurRad="38100" dist="38100" dir="2700000" algn="tl">
                    <a:srgbClr val="000000"/>
                  </a:outerShdw>
                </a:effectLst>
              </a:rPr>
              <a:t>: Central </a:t>
            </a:r>
            <a:r>
              <a:rPr lang="nl-BE" altLang="en-US" b="1">
                <a:effectLst>
                  <a:outerShdw blurRad="38100" dist="38100" dir="2700000" algn="tl">
                    <a:srgbClr val="000000"/>
                  </a:outerShdw>
                </a:effectLst>
              </a:rPr>
              <a:t>Nerve System (CNS)</a:t>
            </a:r>
            <a:endParaRPr lang="en-GB" altLang="en-US" b="1">
              <a:effectLst>
                <a:outerShdw blurRad="38100" dist="38100" dir="2700000" algn="tl">
                  <a:srgbClr val="000000"/>
                </a:outerShdw>
              </a:effectLst>
            </a:endParaRPr>
          </a:p>
        </p:txBody>
      </p:sp>
      <p:pic>
        <p:nvPicPr>
          <p:cNvPr id="10244" name="Picture 3" descr="Nervous System"/>
          <p:cNvPicPr>
            <a:picLocks noGrp="1" noChangeAspect="1" noChangeArrowheads="1" noCrop="1"/>
          </p:cNvPicPr>
          <p:nvPr>
            <p:ph idx="1"/>
          </p:nvPr>
        </p:nvPicPr>
        <p:blipFill>
          <a:blip r:embed="rId1"/>
          <a:srcRect/>
          <a:stretch>
            <a:fillRect/>
          </a:stretch>
        </p:blipFill>
        <p:spPr>
          <a:xfrm>
            <a:off x="1847850" y="1916114"/>
            <a:ext cx="2952750" cy="3705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5" name="Picture 4" descr="nervesign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500" y="2060575"/>
            <a:ext cx="2192338"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Oval 5"/>
          <p:cNvSpPr>
            <a:spLocks noChangeArrowheads="1"/>
          </p:cNvSpPr>
          <p:nvPr/>
        </p:nvSpPr>
        <p:spPr bwMode="auto">
          <a:xfrm>
            <a:off x="8904289" y="1844675"/>
            <a:ext cx="1152525" cy="4318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GB" altLang="en-US">
                <a:solidFill>
                  <a:srgbClr val="000000"/>
                </a:solidFill>
                <a:latin typeface="Comic Sans MS" panose="030F0702030302020204" pitchFamily="66" charset="0"/>
              </a:rPr>
              <a:t>cortex</a:t>
            </a:r>
            <a:endParaRPr lang="en-GB" altLang="en-US">
              <a:solidFill>
                <a:srgbClr val="000000"/>
              </a:solidFill>
              <a:latin typeface="Comic Sans MS" panose="030F0702030302020204" pitchFamily="66" charset="0"/>
            </a:endParaRPr>
          </a:p>
        </p:txBody>
      </p:sp>
      <p:sp>
        <p:nvSpPr>
          <p:cNvPr id="10247" name="Oval 6"/>
          <p:cNvSpPr>
            <a:spLocks noChangeArrowheads="1"/>
          </p:cNvSpPr>
          <p:nvPr/>
        </p:nvSpPr>
        <p:spPr bwMode="auto">
          <a:xfrm>
            <a:off x="7896225" y="2781300"/>
            <a:ext cx="914400" cy="50323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GB" altLang="en-US">
                <a:solidFill>
                  <a:srgbClr val="000000"/>
                </a:solidFill>
                <a:latin typeface="Comic Sans MS" panose="030F0702030302020204" pitchFamily="66" charset="0"/>
              </a:rPr>
              <a:t>Pons</a:t>
            </a:r>
            <a:endParaRPr lang="en-GB" altLang="en-US">
              <a:solidFill>
                <a:srgbClr val="000000"/>
              </a:solidFill>
              <a:latin typeface="Comic Sans MS" panose="030F0702030302020204" pitchFamily="66" charset="0"/>
            </a:endParaRPr>
          </a:p>
        </p:txBody>
      </p:sp>
      <p:sp>
        <p:nvSpPr>
          <p:cNvPr id="10248" name="Oval 7"/>
          <p:cNvSpPr>
            <a:spLocks noChangeArrowheads="1"/>
          </p:cNvSpPr>
          <p:nvPr/>
        </p:nvSpPr>
        <p:spPr bwMode="auto">
          <a:xfrm>
            <a:off x="9120188" y="4149725"/>
            <a:ext cx="1079500" cy="71913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GB" altLang="en-US">
                <a:solidFill>
                  <a:srgbClr val="000000"/>
                </a:solidFill>
                <a:latin typeface="Comic Sans MS" panose="030F0702030302020204" pitchFamily="66" charset="0"/>
              </a:rPr>
              <a:t>Onufs’</a:t>
            </a:r>
            <a:endParaRPr lang="en-GB" altLang="en-US">
              <a:solidFill>
                <a:srgbClr val="000000"/>
              </a:solidFill>
              <a:latin typeface="Comic Sans MS" panose="030F0702030302020204" pitchFamily="66" charset="0"/>
            </a:endParaRPr>
          </a:p>
          <a:p>
            <a:pPr algn="ctr" fontAlgn="base">
              <a:spcBef>
                <a:spcPct val="0"/>
              </a:spcBef>
              <a:spcAft>
                <a:spcPct val="0"/>
              </a:spcAft>
            </a:pPr>
            <a:r>
              <a:rPr lang="en-GB" altLang="en-US">
                <a:solidFill>
                  <a:srgbClr val="000000"/>
                </a:solidFill>
                <a:latin typeface="Comic Sans MS" panose="030F0702030302020204" pitchFamily="66" charset="0"/>
              </a:rPr>
              <a:t>Nucleus</a:t>
            </a:r>
            <a:endParaRPr lang="en-GB" altLang="en-US">
              <a:solidFill>
                <a:srgbClr val="000000"/>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4"/>
          <p:cNvSpPr>
            <a:spLocks noGrp="1"/>
          </p:cNvSpPr>
          <p:nvPr>
            <p:ph type="dt" sz="quarter" idx="10"/>
          </p:nvPr>
        </p:nvSpPr>
        <p:spPr/>
        <p:txBody>
          <a:bodyPr/>
          <a:lstStyle/>
          <a:p>
            <a:pPr>
              <a:defRPr/>
            </a:pPr>
            <a:r>
              <a:rPr lang="nl-BE" altLang="en-US">
                <a:solidFill>
                  <a:srgbClr val="000000"/>
                </a:solidFill>
              </a:rPr>
              <a:t>ESPN Lyon 2008</a:t>
            </a:r>
            <a:endParaRPr lang="nl-BE" altLang="en-US">
              <a:solidFill>
                <a:srgbClr val="000000"/>
              </a:solidFill>
            </a:endParaRPr>
          </a:p>
        </p:txBody>
      </p:sp>
      <p:sp>
        <p:nvSpPr>
          <p:cNvPr id="24578" name="Rectangle 2"/>
          <p:cNvSpPr>
            <a:spLocks noGrp="1" noChangeArrowheads="1"/>
          </p:cNvSpPr>
          <p:nvPr>
            <p:ph type="title"/>
          </p:nvPr>
        </p:nvSpPr>
        <p:spPr/>
        <p:txBody>
          <a:bodyPr/>
          <a:lstStyle/>
          <a:p>
            <a:pPr eaLnBrk="1" hangingPunct="1">
              <a:defRPr/>
            </a:pPr>
            <a:r>
              <a:rPr lang="nl-NL" altLang="en-US" b="1">
                <a:effectLst>
                  <a:outerShdw blurRad="38100" dist="38100" dir="2700000" algn="tl">
                    <a:srgbClr val="000000"/>
                  </a:outerShdw>
                </a:effectLst>
              </a:rPr>
              <a:t>Neuro-anatom</a:t>
            </a:r>
            <a:r>
              <a:rPr lang="nl-BE" altLang="en-US" b="1">
                <a:effectLst>
                  <a:outerShdw blurRad="38100" dist="38100" dir="2700000" algn="tl">
                    <a:srgbClr val="000000"/>
                  </a:outerShdw>
                </a:effectLst>
              </a:rPr>
              <a:t>y</a:t>
            </a:r>
            <a:r>
              <a:rPr lang="nl-NL" altLang="en-US" b="1">
                <a:effectLst>
                  <a:outerShdw blurRad="38100" dist="38100" dir="2700000" algn="tl">
                    <a:srgbClr val="000000"/>
                  </a:outerShdw>
                </a:effectLst>
              </a:rPr>
              <a:t>: Central </a:t>
            </a:r>
            <a:r>
              <a:rPr lang="nl-BE" altLang="en-US" b="1">
                <a:effectLst>
                  <a:outerShdw blurRad="38100" dist="38100" dir="2700000" algn="tl">
                    <a:srgbClr val="000000"/>
                  </a:outerShdw>
                </a:effectLst>
              </a:rPr>
              <a:t>Nerve system</a:t>
            </a:r>
            <a:endParaRPr lang="en-GB" altLang="en-US" b="1">
              <a:effectLst>
                <a:outerShdw blurRad="38100" dist="38100" dir="2700000" algn="tl">
                  <a:srgbClr val="000000"/>
                </a:outerShdw>
              </a:effectLst>
            </a:endParaRPr>
          </a:p>
        </p:txBody>
      </p:sp>
      <p:sp>
        <p:nvSpPr>
          <p:cNvPr id="11268" name="Rectangle 3"/>
          <p:cNvSpPr>
            <a:spLocks noGrp="1" noChangeArrowheads="1"/>
          </p:cNvSpPr>
          <p:nvPr>
            <p:ph sz="half" idx="1"/>
          </p:nvPr>
        </p:nvSpPr>
        <p:spPr/>
        <p:txBody>
          <a:bodyPr/>
          <a:lstStyle/>
          <a:p>
            <a:pPr eaLnBrk="1" hangingPunct="1"/>
            <a:endParaRPr lang="en-GB" altLang="en-US" sz="2800"/>
          </a:p>
        </p:txBody>
      </p:sp>
      <p:sp>
        <p:nvSpPr>
          <p:cNvPr id="11269" name="Rectangle 4"/>
          <p:cNvSpPr>
            <a:spLocks noGrp="1" noChangeArrowheads="1"/>
          </p:cNvSpPr>
          <p:nvPr>
            <p:ph sz="half" idx="2"/>
          </p:nvPr>
        </p:nvSpPr>
        <p:spPr/>
        <p:txBody>
          <a:bodyPr/>
          <a:lstStyle/>
          <a:p>
            <a:pPr eaLnBrk="1" hangingPunct="1"/>
            <a:endParaRPr lang="en-GB" altLang="en-US" sz="2800"/>
          </a:p>
        </p:txBody>
      </p:sp>
      <p:pic>
        <p:nvPicPr>
          <p:cNvPr id="11270" name="Picture 5" descr="Brainstem"/>
          <p:cNvPicPr>
            <a:picLocks noChangeAspect="1" noChangeArrowheads="1" noCrop="1"/>
          </p:cNvPicPr>
          <p:nvPr/>
        </p:nvPicPr>
        <p:blipFill>
          <a:blip r:embed="rId1"/>
          <a:srcRect/>
          <a:stretch>
            <a:fillRect/>
          </a:stretch>
        </p:blipFill>
        <p:spPr bwMode="auto">
          <a:xfrm>
            <a:off x="1524001" y="1916113"/>
            <a:ext cx="420687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6"/>
          <p:cNvSpPr txBox="1">
            <a:spLocks noChangeArrowheads="1"/>
          </p:cNvSpPr>
          <p:nvPr/>
        </p:nvSpPr>
        <p:spPr bwMode="auto">
          <a:xfrm>
            <a:off x="3432176" y="4365626"/>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GB" altLang="en-US">
              <a:solidFill>
                <a:srgbClr val="000000"/>
              </a:solidFill>
              <a:latin typeface="Comic Sans MS" panose="030F0702030302020204" pitchFamily="66" charset="0"/>
            </a:endParaRPr>
          </a:p>
        </p:txBody>
      </p:sp>
      <p:sp>
        <p:nvSpPr>
          <p:cNvPr id="11272" name="Text Box 7"/>
          <p:cNvSpPr txBox="1">
            <a:spLocks noChangeArrowheads="1"/>
          </p:cNvSpPr>
          <p:nvPr/>
        </p:nvSpPr>
        <p:spPr bwMode="auto">
          <a:xfrm>
            <a:off x="3432176" y="4365625"/>
            <a:ext cx="2232025" cy="6413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GB" altLang="en-US">
                <a:solidFill>
                  <a:srgbClr val="000066"/>
                </a:solidFill>
                <a:latin typeface="Comic Sans MS" panose="030F0702030302020204" pitchFamily="66" charset="0"/>
              </a:rPr>
              <a:t>PONTINE</a:t>
            </a:r>
            <a:endParaRPr lang="en-GB" altLang="en-US">
              <a:solidFill>
                <a:srgbClr val="000066"/>
              </a:solidFill>
              <a:latin typeface="Comic Sans MS" panose="030F0702030302020204" pitchFamily="66" charset="0"/>
            </a:endParaRPr>
          </a:p>
          <a:p>
            <a:pPr fontAlgn="base">
              <a:spcBef>
                <a:spcPct val="0"/>
              </a:spcBef>
              <a:spcAft>
                <a:spcPct val="0"/>
              </a:spcAft>
            </a:pPr>
            <a:r>
              <a:rPr lang="en-GB" altLang="en-US">
                <a:solidFill>
                  <a:srgbClr val="000066"/>
                </a:solidFill>
                <a:latin typeface="Comic Sans MS" panose="030F0702030302020204" pitchFamily="66" charset="0"/>
              </a:rPr>
              <a:t>COORDINATION</a:t>
            </a:r>
            <a:endParaRPr lang="en-GB" altLang="en-US">
              <a:solidFill>
                <a:srgbClr val="000066"/>
              </a:solidFill>
              <a:latin typeface="Comic Sans MS" panose="030F0702030302020204" pitchFamily="66" charset="0"/>
            </a:endParaRPr>
          </a:p>
        </p:txBody>
      </p:sp>
      <p:pic>
        <p:nvPicPr>
          <p:cNvPr id="11273" name="Picture 8" descr="cerebral_cortex"/>
          <p:cNvPicPr>
            <a:picLocks noChangeAspect="1" noChangeArrowheads="1" noCrop="1"/>
          </p:cNvPicPr>
          <p:nvPr/>
        </p:nvPicPr>
        <p:blipFill>
          <a:blip r:embed="rId2"/>
          <a:srcRect/>
          <a:stretch>
            <a:fillRect/>
          </a:stretch>
        </p:blipFill>
        <p:spPr bwMode="auto">
          <a:xfrm>
            <a:off x="6369050" y="1916113"/>
            <a:ext cx="42989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Box 9"/>
          <p:cNvSpPr txBox="1">
            <a:spLocks noChangeArrowheads="1"/>
          </p:cNvSpPr>
          <p:nvPr/>
        </p:nvSpPr>
        <p:spPr bwMode="auto">
          <a:xfrm>
            <a:off x="8543925" y="4076701"/>
            <a:ext cx="1943100" cy="77946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GB" altLang="en-US">
                <a:solidFill>
                  <a:srgbClr val="000066"/>
                </a:solidFill>
                <a:latin typeface="Comic Sans MS" panose="030F0702030302020204" pitchFamily="66" charset="0"/>
              </a:rPr>
              <a:t>CORTICAL</a:t>
            </a:r>
            <a:endParaRPr lang="en-GB" altLang="en-US">
              <a:solidFill>
                <a:srgbClr val="000066"/>
              </a:solidFill>
              <a:latin typeface="Comic Sans MS" panose="030F0702030302020204" pitchFamily="66" charset="0"/>
            </a:endParaRPr>
          </a:p>
          <a:p>
            <a:pPr fontAlgn="base">
              <a:spcBef>
                <a:spcPct val="50000"/>
              </a:spcBef>
              <a:spcAft>
                <a:spcPct val="0"/>
              </a:spcAft>
            </a:pPr>
            <a:r>
              <a:rPr lang="en-GB" altLang="en-US">
                <a:solidFill>
                  <a:srgbClr val="000066"/>
                </a:solidFill>
                <a:latin typeface="Comic Sans MS" panose="030F0702030302020204" pitchFamily="66" charset="0"/>
              </a:rPr>
              <a:t>INHIBITION</a:t>
            </a:r>
            <a:endParaRPr lang="en-GB" altLang="en-US">
              <a:solidFill>
                <a:srgbClr val="000066"/>
              </a:solidFill>
              <a:latin typeface="Comic Sans MS" panose="030F0702030302020204" pitchFamily="66" charset="0"/>
            </a:endParaRPr>
          </a:p>
        </p:txBody>
      </p:sp>
      <p:sp>
        <p:nvSpPr>
          <p:cNvPr id="11275" name="Line 10"/>
          <p:cNvSpPr>
            <a:spLocks noChangeShapeType="1"/>
          </p:cNvSpPr>
          <p:nvPr/>
        </p:nvSpPr>
        <p:spPr bwMode="auto">
          <a:xfrm flipH="1" flipV="1">
            <a:off x="8256588" y="2492376"/>
            <a:ext cx="1079500" cy="1584325"/>
          </a:xfrm>
          <a:prstGeom prst="line">
            <a:avLst/>
          </a:prstGeom>
          <a:noFill/>
          <a:ln w="76200">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276" name="Line 11"/>
          <p:cNvSpPr>
            <a:spLocks noChangeShapeType="1"/>
          </p:cNvSpPr>
          <p:nvPr/>
        </p:nvSpPr>
        <p:spPr bwMode="auto">
          <a:xfrm flipH="1" flipV="1">
            <a:off x="3359150" y="4149725"/>
            <a:ext cx="431800" cy="287338"/>
          </a:xfrm>
          <a:prstGeom prst="line">
            <a:avLst/>
          </a:prstGeom>
          <a:noFill/>
          <a:ln w="57150">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Date Placeholder 1"/>
          <p:cNvSpPr>
            <a:spLocks noGrp="1"/>
          </p:cNvSpPr>
          <p:nvPr>
            <p:ph type="dt" sz="quarter" idx="10"/>
          </p:nvPr>
        </p:nvSpPr>
        <p:spPr>
          <a:xfrm>
            <a:off x="229394" y="6142036"/>
            <a:ext cx="2844800" cy="476250"/>
          </a:xfrm>
        </p:spPr>
        <p:txBody>
          <a:bodyPr/>
          <a:lstStyle/>
          <a:p>
            <a:pPr>
              <a:defRPr/>
            </a:pPr>
            <a:endParaRPr lang="nl-BE" altLang="en-US" dirty="0">
              <a:solidFill>
                <a:srgbClr val="000000"/>
              </a:solidFill>
            </a:endParaRPr>
          </a:p>
        </p:txBody>
      </p:sp>
      <p:sp>
        <p:nvSpPr>
          <p:cNvPr id="14339" name="Arc 2"/>
          <p:cNvSpPr/>
          <p:nvPr/>
        </p:nvSpPr>
        <p:spPr bwMode="auto">
          <a:xfrm flipV="1">
            <a:off x="5924550" y="771526"/>
            <a:ext cx="1112838" cy="3082925"/>
          </a:xfrm>
          <a:custGeom>
            <a:avLst/>
            <a:gdLst>
              <a:gd name="T0" fmla="*/ 0 w 16423"/>
              <a:gd name="T1" fmla="*/ 0 h 21600"/>
              <a:gd name="T2" fmla="*/ 1112838 w 16423"/>
              <a:gd name="T3" fmla="*/ 1080451 h 21600"/>
              <a:gd name="T4" fmla="*/ 0 w 16423"/>
              <a:gd name="T5" fmla="*/ 3082925 h 21600"/>
              <a:gd name="T6" fmla="*/ 0 60000 65536"/>
              <a:gd name="T7" fmla="*/ 0 60000 65536"/>
              <a:gd name="T8" fmla="*/ 0 60000 65536"/>
            </a:gdLst>
            <a:ahLst/>
            <a:cxnLst>
              <a:cxn ang="T6">
                <a:pos x="T0" y="T1"/>
              </a:cxn>
              <a:cxn ang="T7">
                <a:pos x="T2" y="T3"/>
              </a:cxn>
              <a:cxn ang="T8">
                <a:pos x="T4" y="T5"/>
              </a:cxn>
            </a:cxnLst>
            <a:rect l="0" t="0" r="r" b="b"/>
            <a:pathLst>
              <a:path w="16423" h="21600" fill="none" extrusionOk="0">
                <a:moveTo>
                  <a:pt x="0" y="0"/>
                </a:moveTo>
                <a:cubicBezTo>
                  <a:pt x="6318" y="0"/>
                  <a:pt x="12319" y="2766"/>
                  <a:pt x="16423" y="7569"/>
                </a:cubicBezTo>
              </a:path>
              <a:path w="16423" h="21600" stroke="0" extrusionOk="0">
                <a:moveTo>
                  <a:pt x="0" y="0"/>
                </a:moveTo>
                <a:cubicBezTo>
                  <a:pt x="6318" y="0"/>
                  <a:pt x="12319" y="2766"/>
                  <a:pt x="16423" y="7569"/>
                </a:cubicBezTo>
                <a:lnTo>
                  <a:pt x="0" y="21600"/>
                </a:lnTo>
                <a:lnTo>
                  <a:pt x="0" y="0"/>
                </a:lnTo>
                <a:close/>
              </a:path>
            </a:pathLst>
          </a:custGeom>
          <a:noFill/>
          <a:ln w="28575">
            <a:solidFill>
              <a:schemeClr val="bg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4340" name="Arc 3"/>
          <p:cNvSpPr/>
          <p:nvPr/>
        </p:nvSpPr>
        <p:spPr bwMode="auto">
          <a:xfrm flipV="1">
            <a:off x="5946776" y="2441576"/>
            <a:ext cx="1795463" cy="1806575"/>
          </a:xfrm>
          <a:custGeom>
            <a:avLst/>
            <a:gdLst>
              <a:gd name="T0" fmla="*/ 0 w 16386"/>
              <a:gd name="T1" fmla="*/ 0 h 21600"/>
              <a:gd name="T2" fmla="*/ 1795463 w 16386"/>
              <a:gd name="T3" fmla="*/ 629541 h 21600"/>
              <a:gd name="T4" fmla="*/ 0 w 16386"/>
              <a:gd name="T5" fmla="*/ 1806575 h 21600"/>
              <a:gd name="T6" fmla="*/ 0 60000 65536"/>
              <a:gd name="T7" fmla="*/ 0 60000 65536"/>
              <a:gd name="T8" fmla="*/ 0 60000 65536"/>
            </a:gdLst>
            <a:ahLst/>
            <a:cxnLst>
              <a:cxn ang="T6">
                <a:pos x="T0" y="T1"/>
              </a:cxn>
              <a:cxn ang="T7">
                <a:pos x="T2" y="T3"/>
              </a:cxn>
              <a:cxn ang="T8">
                <a:pos x="T4" y="T5"/>
              </a:cxn>
            </a:cxnLst>
            <a:rect l="0" t="0" r="r" b="b"/>
            <a:pathLst>
              <a:path w="16386" h="21600" fill="none" extrusionOk="0">
                <a:moveTo>
                  <a:pt x="0" y="0"/>
                </a:moveTo>
                <a:cubicBezTo>
                  <a:pt x="6298" y="0"/>
                  <a:pt x="12282" y="2748"/>
                  <a:pt x="16386" y="7526"/>
                </a:cubicBezTo>
              </a:path>
              <a:path w="16386" h="21600" stroke="0" extrusionOk="0">
                <a:moveTo>
                  <a:pt x="0" y="0"/>
                </a:moveTo>
                <a:cubicBezTo>
                  <a:pt x="6298" y="0"/>
                  <a:pt x="12282" y="2748"/>
                  <a:pt x="16386" y="7526"/>
                </a:cubicBezTo>
                <a:lnTo>
                  <a:pt x="0" y="21600"/>
                </a:lnTo>
                <a:lnTo>
                  <a:pt x="0" y="0"/>
                </a:lnTo>
                <a:close/>
              </a:path>
            </a:pathLst>
          </a:custGeom>
          <a:noFill/>
          <a:ln w="28575">
            <a:solidFill>
              <a:schemeClr val="bg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4341" name="Freeform 4"/>
          <p:cNvSpPr/>
          <p:nvPr/>
        </p:nvSpPr>
        <p:spPr bwMode="auto">
          <a:xfrm>
            <a:off x="7110413" y="1663700"/>
            <a:ext cx="3111500" cy="3841750"/>
          </a:xfrm>
          <a:custGeom>
            <a:avLst/>
            <a:gdLst>
              <a:gd name="T0" fmla="*/ 1388749 w 2124"/>
              <a:gd name="T1" fmla="*/ 3733800 h 2420"/>
              <a:gd name="T2" fmla="*/ 93755 w 2124"/>
              <a:gd name="T3" fmla="*/ 1758950 h 2420"/>
              <a:gd name="T4" fmla="*/ 1576259 w 2124"/>
              <a:gd name="T5" fmla="*/ 6350 h 2420"/>
              <a:gd name="T6" fmla="*/ 3029464 w 2124"/>
              <a:gd name="T7" fmla="*/ 1771650 h 2420"/>
              <a:gd name="T8" fmla="*/ 1787208 w 2124"/>
              <a:gd name="T9" fmla="*/ 3759200 h 2420"/>
              <a:gd name="T10" fmla="*/ 1388749 w 2124"/>
              <a:gd name="T11" fmla="*/ 3733800 h 24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4" h="2420">
                <a:moveTo>
                  <a:pt x="948" y="2352"/>
                </a:moveTo>
                <a:cubicBezTo>
                  <a:pt x="256" y="2144"/>
                  <a:pt x="128" y="1496"/>
                  <a:pt x="64" y="1108"/>
                </a:cubicBezTo>
                <a:cubicBezTo>
                  <a:pt x="0" y="720"/>
                  <a:pt x="268" y="8"/>
                  <a:pt x="1076" y="4"/>
                </a:cubicBezTo>
                <a:cubicBezTo>
                  <a:pt x="1884" y="0"/>
                  <a:pt x="2124" y="756"/>
                  <a:pt x="2068" y="1116"/>
                </a:cubicBezTo>
                <a:cubicBezTo>
                  <a:pt x="2012" y="1476"/>
                  <a:pt x="1860" y="2104"/>
                  <a:pt x="1220" y="2368"/>
                </a:cubicBezTo>
                <a:cubicBezTo>
                  <a:pt x="1124" y="2420"/>
                  <a:pt x="1084" y="2396"/>
                  <a:pt x="948" y="2352"/>
                </a:cubicBezTo>
                <a:close/>
              </a:path>
            </a:pathLst>
          </a:custGeom>
          <a:gradFill rotWithShape="0">
            <a:gsLst>
              <a:gs pos="0">
                <a:srgbClr val="FF6600"/>
              </a:gs>
              <a:gs pos="100000">
                <a:srgbClr val="CC0000"/>
              </a:gs>
            </a:gsLst>
            <a:path path="rect">
              <a:fillToRect l="50000" t="50000" r="50000" b="50000"/>
            </a:path>
          </a:gradFill>
          <a:ln w="28575" cmpd="sng">
            <a:solidFill>
              <a:srgbClr val="CC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4342" name="Rectangle 5"/>
          <p:cNvSpPr>
            <a:spLocks noChangeArrowheads="1"/>
          </p:cNvSpPr>
          <p:nvPr/>
        </p:nvSpPr>
        <p:spPr bwMode="auto">
          <a:xfrm>
            <a:off x="8012113" y="5759450"/>
            <a:ext cx="1454150" cy="260350"/>
          </a:xfrm>
          <a:prstGeom prst="rect">
            <a:avLst/>
          </a:prstGeom>
          <a:gradFill rotWithShape="0">
            <a:gsLst>
              <a:gs pos="0">
                <a:srgbClr val="FF6600"/>
              </a:gs>
              <a:gs pos="50000">
                <a:srgbClr val="FF9900"/>
              </a:gs>
              <a:gs pos="100000">
                <a:srgbClr val="FF6600"/>
              </a:gs>
            </a:gsLst>
            <a:lin ang="5400000" scaled="1"/>
          </a:gra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14343" name="Freeform 6"/>
          <p:cNvSpPr/>
          <p:nvPr/>
        </p:nvSpPr>
        <p:spPr bwMode="auto">
          <a:xfrm>
            <a:off x="7515225" y="1835150"/>
            <a:ext cx="2325688" cy="4470400"/>
          </a:xfrm>
          <a:custGeom>
            <a:avLst/>
            <a:gdLst>
              <a:gd name="T0" fmla="*/ 1135733 w 1587"/>
              <a:gd name="T1" fmla="*/ 4445000 h 2816"/>
              <a:gd name="T2" fmla="*/ 1129871 w 1587"/>
              <a:gd name="T3" fmla="*/ 3695700 h 2816"/>
              <a:gd name="T4" fmla="*/ 942292 w 1587"/>
              <a:gd name="T5" fmla="*/ 3460750 h 2816"/>
              <a:gd name="T6" fmla="*/ 807469 w 1587"/>
              <a:gd name="T7" fmla="*/ 3270250 h 2816"/>
              <a:gd name="T8" fmla="*/ 672647 w 1587"/>
              <a:gd name="T9" fmla="*/ 3048000 h 2816"/>
              <a:gd name="T10" fmla="*/ 426449 w 1587"/>
              <a:gd name="T11" fmla="*/ 2838450 h 2816"/>
              <a:gd name="T12" fmla="*/ 350245 w 1587"/>
              <a:gd name="T13" fmla="*/ 2552700 h 2816"/>
              <a:gd name="T14" fmla="*/ 33706 w 1587"/>
              <a:gd name="T15" fmla="*/ 2159000 h 2816"/>
              <a:gd name="T16" fmla="*/ 197837 w 1587"/>
              <a:gd name="T17" fmla="*/ 1606550 h 2816"/>
              <a:gd name="T18" fmla="*/ 150943 w 1587"/>
              <a:gd name="T19" fmla="*/ 1308100 h 2816"/>
              <a:gd name="T20" fmla="*/ 227147 w 1587"/>
              <a:gd name="T21" fmla="*/ 1123950 h 2816"/>
              <a:gd name="T22" fmla="*/ 262318 w 1587"/>
              <a:gd name="T23" fmla="*/ 819150 h 2816"/>
              <a:gd name="T24" fmla="*/ 397140 w 1587"/>
              <a:gd name="T25" fmla="*/ 412750 h 2816"/>
              <a:gd name="T26" fmla="*/ 883674 w 1587"/>
              <a:gd name="T27" fmla="*/ 88900 h 2816"/>
              <a:gd name="T28" fmla="*/ 1264694 w 1587"/>
              <a:gd name="T29" fmla="*/ 228600 h 2816"/>
              <a:gd name="T30" fmla="*/ 1686747 w 1587"/>
              <a:gd name="T31" fmla="*/ 158750 h 2816"/>
              <a:gd name="T32" fmla="*/ 1962253 w 1587"/>
              <a:gd name="T33" fmla="*/ 330200 h 2816"/>
              <a:gd name="T34" fmla="*/ 2284655 w 1587"/>
              <a:gd name="T35" fmla="*/ 838200 h 2816"/>
              <a:gd name="T36" fmla="*/ 2167418 w 1587"/>
              <a:gd name="T37" fmla="*/ 1270000 h 2816"/>
              <a:gd name="T38" fmla="*/ 2255346 w 1587"/>
              <a:gd name="T39" fmla="*/ 2101850 h 2816"/>
              <a:gd name="T40" fmla="*/ 2126385 w 1587"/>
              <a:gd name="T41" fmla="*/ 2482850 h 2816"/>
              <a:gd name="T42" fmla="*/ 1912428 w 1587"/>
              <a:gd name="T43" fmla="*/ 2870200 h 2816"/>
              <a:gd name="T44" fmla="*/ 1692608 w 1587"/>
              <a:gd name="T45" fmla="*/ 3108325 h 2816"/>
              <a:gd name="T46" fmla="*/ 1437618 w 1587"/>
              <a:gd name="T47" fmla="*/ 3460750 h 2816"/>
              <a:gd name="T48" fmla="*/ 1288141 w 1587"/>
              <a:gd name="T49" fmla="*/ 3714750 h 2816"/>
              <a:gd name="T50" fmla="*/ 1305727 w 1587"/>
              <a:gd name="T51" fmla="*/ 4438650 h 2816"/>
              <a:gd name="T52" fmla="*/ 1135733 w 1587"/>
              <a:gd name="T53" fmla="*/ 4445000 h 28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87" h="2816">
                <a:moveTo>
                  <a:pt x="775" y="2800"/>
                </a:moveTo>
                <a:cubicBezTo>
                  <a:pt x="779" y="2660"/>
                  <a:pt x="783" y="2440"/>
                  <a:pt x="771" y="2328"/>
                </a:cubicBezTo>
                <a:cubicBezTo>
                  <a:pt x="763" y="2260"/>
                  <a:pt x="711" y="2208"/>
                  <a:pt x="643" y="2180"/>
                </a:cubicBezTo>
                <a:cubicBezTo>
                  <a:pt x="575" y="2152"/>
                  <a:pt x="611" y="2076"/>
                  <a:pt x="551" y="2060"/>
                </a:cubicBezTo>
                <a:cubicBezTo>
                  <a:pt x="519" y="2017"/>
                  <a:pt x="487" y="1968"/>
                  <a:pt x="459" y="1920"/>
                </a:cubicBezTo>
                <a:cubicBezTo>
                  <a:pt x="431" y="1872"/>
                  <a:pt x="315" y="1860"/>
                  <a:pt x="291" y="1788"/>
                </a:cubicBezTo>
                <a:cubicBezTo>
                  <a:pt x="254" y="1736"/>
                  <a:pt x="291" y="1648"/>
                  <a:pt x="239" y="1608"/>
                </a:cubicBezTo>
                <a:cubicBezTo>
                  <a:pt x="194" y="1537"/>
                  <a:pt x="27" y="1508"/>
                  <a:pt x="23" y="1360"/>
                </a:cubicBezTo>
                <a:cubicBezTo>
                  <a:pt x="0" y="1270"/>
                  <a:pt x="120" y="1090"/>
                  <a:pt x="135" y="1012"/>
                </a:cubicBezTo>
                <a:cubicBezTo>
                  <a:pt x="150" y="934"/>
                  <a:pt x="95" y="884"/>
                  <a:pt x="103" y="824"/>
                </a:cubicBezTo>
                <a:cubicBezTo>
                  <a:pt x="111" y="764"/>
                  <a:pt x="137" y="784"/>
                  <a:pt x="155" y="708"/>
                </a:cubicBezTo>
                <a:cubicBezTo>
                  <a:pt x="147" y="648"/>
                  <a:pt x="95" y="584"/>
                  <a:pt x="179" y="516"/>
                </a:cubicBezTo>
                <a:cubicBezTo>
                  <a:pt x="263" y="416"/>
                  <a:pt x="107" y="348"/>
                  <a:pt x="271" y="260"/>
                </a:cubicBezTo>
                <a:cubicBezTo>
                  <a:pt x="359" y="196"/>
                  <a:pt x="531" y="88"/>
                  <a:pt x="603" y="56"/>
                </a:cubicBezTo>
                <a:cubicBezTo>
                  <a:pt x="779" y="0"/>
                  <a:pt x="781" y="140"/>
                  <a:pt x="863" y="144"/>
                </a:cubicBezTo>
                <a:cubicBezTo>
                  <a:pt x="1007" y="87"/>
                  <a:pt x="1057" y="89"/>
                  <a:pt x="1151" y="100"/>
                </a:cubicBezTo>
                <a:cubicBezTo>
                  <a:pt x="1245" y="111"/>
                  <a:pt x="1243" y="164"/>
                  <a:pt x="1339" y="208"/>
                </a:cubicBezTo>
                <a:cubicBezTo>
                  <a:pt x="1467" y="236"/>
                  <a:pt x="1503" y="432"/>
                  <a:pt x="1559" y="528"/>
                </a:cubicBezTo>
                <a:cubicBezTo>
                  <a:pt x="1587" y="620"/>
                  <a:pt x="1482" y="691"/>
                  <a:pt x="1479" y="800"/>
                </a:cubicBezTo>
                <a:cubicBezTo>
                  <a:pt x="1476" y="909"/>
                  <a:pt x="1527" y="1192"/>
                  <a:pt x="1539" y="1324"/>
                </a:cubicBezTo>
                <a:cubicBezTo>
                  <a:pt x="1551" y="1456"/>
                  <a:pt x="1484" y="1446"/>
                  <a:pt x="1451" y="1564"/>
                </a:cubicBezTo>
                <a:cubicBezTo>
                  <a:pt x="1443" y="1724"/>
                  <a:pt x="1371" y="1756"/>
                  <a:pt x="1305" y="1808"/>
                </a:cubicBezTo>
                <a:cubicBezTo>
                  <a:pt x="1256" y="1877"/>
                  <a:pt x="1209" y="1896"/>
                  <a:pt x="1155" y="1958"/>
                </a:cubicBezTo>
                <a:cubicBezTo>
                  <a:pt x="1103" y="2096"/>
                  <a:pt x="981" y="2180"/>
                  <a:pt x="981" y="2180"/>
                </a:cubicBezTo>
                <a:cubicBezTo>
                  <a:pt x="923" y="2212"/>
                  <a:pt x="879" y="2340"/>
                  <a:pt x="879" y="2340"/>
                </a:cubicBezTo>
                <a:cubicBezTo>
                  <a:pt x="885" y="2529"/>
                  <a:pt x="908" y="2724"/>
                  <a:pt x="891" y="2796"/>
                </a:cubicBezTo>
                <a:cubicBezTo>
                  <a:pt x="899" y="2816"/>
                  <a:pt x="798" y="2799"/>
                  <a:pt x="775" y="2800"/>
                </a:cubicBezTo>
                <a:close/>
              </a:path>
            </a:pathLst>
          </a:custGeom>
          <a:gradFill rotWithShape="0">
            <a:gsLst>
              <a:gs pos="0">
                <a:srgbClr val="FFFF00"/>
              </a:gs>
              <a:gs pos="100000">
                <a:srgbClr val="FFCC00"/>
              </a:gs>
            </a:gsLst>
            <a:lin ang="5400000" scaled="1"/>
          </a:gradFill>
          <a:ln w="19050" cmpd="sng">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useBgFill="1">
        <p:nvSpPr>
          <p:cNvPr id="14344" name="Rectangle 7"/>
          <p:cNvSpPr>
            <a:spLocks noChangeArrowheads="1"/>
          </p:cNvSpPr>
          <p:nvPr/>
        </p:nvSpPr>
        <p:spPr bwMode="auto">
          <a:xfrm>
            <a:off x="8599488" y="6235700"/>
            <a:ext cx="292100" cy="1016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14345" name="AutoShape 8"/>
          <p:cNvSpPr>
            <a:spLocks noChangeArrowheads="1"/>
          </p:cNvSpPr>
          <p:nvPr/>
        </p:nvSpPr>
        <p:spPr bwMode="auto">
          <a:xfrm rot="-5400000">
            <a:off x="4683920" y="3377407"/>
            <a:ext cx="966787" cy="1593850"/>
          </a:xfrm>
          <a:prstGeom prst="can">
            <a:avLst>
              <a:gd name="adj" fmla="val 28522"/>
            </a:avLst>
          </a:prstGeom>
          <a:gradFill rotWithShape="0">
            <a:gsLst>
              <a:gs pos="0">
                <a:srgbClr val="00CCFF"/>
              </a:gs>
              <a:gs pos="50000">
                <a:srgbClr val="00FFFF"/>
              </a:gs>
              <a:gs pos="100000">
                <a:srgbClr val="00CCFF"/>
              </a:gs>
            </a:gsLst>
            <a:lin ang="5400000" scaled="1"/>
          </a:gradFill>
          <a:ln w="12700">
            <a:solidFill>
              <a:srgbClr val="00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14346" name="Text Box 9"/>
          <p:cNvSpPr txBox="1">
            <a:spLocks noChangeArrowheads="1"/>
          </p:cNvSpPr>
          <p:nvPr/>
        </p:nvSpPr>
        <p:spPr bwMode="auto">
          <a:xfrm>
            <a:off x="4673600" y="3679826"/>
            <a:ext cx="1335088"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lnSpc>
                <a:spcPct val="90000"/>
              </a:lnSpc>
              <a:spcBef>
                <a:spcPct val="0"/>
              </a:spcBef>
              <a:spcAft>
                <a:spcPct val="0"/>
              </a:spcAft>
            </a:pPr>
            <a:r>
              <a:rPr lang="en-GB" altLang="en-US" sz="1600" b="1">
                <a:solidFill>
                  <a:srgbClr val="333399"/>
                </a:solidFill>
              </a:rPr>
              <a:t>hypogastric</a:t>
            </a:r>
            <a:endParaRPr lang="en-GB" altLang="en-US" sz="1600" b="1">
              <a:solidFill>
                <a:srgbClr val="333399"/>
              </a:solidFill>
            </a:endParaRPr>
          </a:p>
          <a:p>
            <a:pPr eaLnBrk="0" fontAlgn="base" hangingPunct="0">
              <a:lnSpc>
                <a:spcPct val="90000"/>
              </a:lnSpc>
              <a:spcBef>
                <a:spcPct val="0"/>
              </a:spcBef>
              <a:spcAft>
                <a:spcPct val="0"/>
              </a:spcAft>
            </a:pPr>
            <a:r>
              <a:rPr lang="en-GB" altLang="en-US" sz="1600" b="1">
                <a:solidFill>
                  <a:srgbClr val="333399"/>
                </a:solidFill>
              </a:rPr>
              <a:t>pelvic</a:t>
            </a:r>
            <a:endParaRPr lang="en-GB" altLang="en-US" sz="1600" b="1">
              <a:solidFill>
                <a:srgbClr val="333399"/>
              </a:solidFill>
            </a:endParaRPr>
          </a:p>
          <a:p>
            <a:pPr eaLnBrk="0" fontAlgn="base" hangingPunct="0">
              <a:lnSpc>
                <a:spcPct val="90000"/>
              </a:lnSpc>
              <a:spcBef>
                <a:spcPct val="0"/>
              </a:spcBef>
              <a:spcAft>
                <a:spcPct val="0"/>
              </a:spcAft>
            </a:pPr>
            <a:r>
              <a:rPr lang="en-GB" altLang="en-US" sz="1600" b="1">
                <a:solidFill>
                  <a:srgbClr val="333399"/>
                </a:solidFill>
              </a:rPr>
              <a:t>pudendal</a:t>
            </a:r>
            <a:endParaRPr lang="en-GB" altLang="en-US" sz="1600" b="1">
              <a:solidFill>
                <a:srgbClr val="333399"/>
              </a:solidFill>
            </a:endParaRPr>
          </a:p>
          <a:p>
            <a:pPr eaLnBrk="0" fontAlgn="base" hangingPunct="0">
              <a:lnSpc>
                <a:spcPct val="90000"/>
              </a:lnSpc>
              <a:spcBef>
                <a:spcPct val="0"/>
              </a:spcBef>
              <a:spcAft>
                <a:spcPct val="0"/>
              </a:spcAft>
            </a:pPr>
            <a:r>
              <a:rPr lang="en-GB" altLang="en-US" sz="1600" b="1">
                <a:solidFill>
                  <a:srgbClr val="333399"/>
                </a:solidFill>
              </a:rPr>
              <a:t>nerves</a:t>
            </a:r>
            <a:endParaRPr lang="en-GB" altLang="en-US" sz="1600" b="1">
              <a:solidFill>
                <a:srgbClr val="333399"/>
              </a:solidFill>
            </a:endParaRPr>
          </a:p>
        </p:txBody>
      </p:sp>
      <p:grpSp>
        <p:nvGrpSpPr>
          <p:cNvPr id="14347" name="Group 10"/>
          <p:cNvGrpSpPr/>
          <p:nvPr/>
        </p:nvGrpSpPr>
        <p:grpSpPr bwMode="auto">
          <a:xfrm>
            <a:off x="3006726" y="3263900"/>
            <a:ext cx="1516063" cy="1797050"/>
            <a:chOff x="1092" y="2056"/>
            <a:chExt cx="954" cy="1132"/>
          </a:xfrm>
        </p:grpSpPr>
        <p:sp>
          <p:nvSpPr>
            <p:cNvPr id="14384" name="Arc 11"/>
            <p:cNvSpPr/>
            <p:nvPr/>
          </p:nvSpPr>
          <p:spPr bwMode="auto">
            <a:xfrm flipV="1">
              <a:off x="1092" y="2700"/>
              <a:ext cx="954" cy="488"/>
            </a:xfrm>
            <a:custGeom>
              <a:avLst/>
              <a:gdLst>
                <a:gd name="T0" fmla="*/ 0 w 20560"/>
                <a:gd name="T1" fmla="*/ 0 h 21600"/>
                <a:gd name="T2" fmla="*/ 954 w 20560"/>
                <a:gd name="T3" fmla="*/ 338 h 21600"/>
                <a:gd name="T4" fmla="*/ 0 w 20560"/>
                <a:gd name="T5" fmla="*/ 488 h 21600"/>
                <a:gd name="T6" fmla="*/ 0 60000 65536"/>
                <a:gd name="T7" fmla="*/ 0 60000 65536"/>
                <a:gd name="T8" fmla="*/ 0 60000 65536"/>
              </a:gdLst>
              <a:ahLst/>
              <a:cxnLst>
                <a:cxn ang="T6">
                  <a:pos x="T0" y="T1"/>
                </a:cxn>
                <a:cxn ang="T7">
                  <a:pos x="T2" y="T3"/>
                </a:cxn>
                <a:cxn ang="T8">
                  <a:pos x="T4" y="T5"/>
                </a:cxn>
              </a:cxnLst>
              <a:rect l="0" t="0" r="r" b="b"/>
              <a:pathLst>
                <a:path w="20560" h="21600" fill="none" extrusionOk="0">
                  <a:moveTo>
                    <a:pt x="0" y="0"/>
                  </a:moveTo>
                  <a:cubicBezTo>
                    <a:pt x="9377" y="0"/>
                    <a:pt x="17684" y="6051"/>
                    <a:pt x="20559" y="14977"/>
                  </a:cubicBezTo>
                </a:path>
                <a:path w="20560" h="21600" stroke="0" extrusionOk="0">
                  <a:moveTo>
                    <a:pt x="0" y="0"/>
                  </a:moveTo>
                  <a:cubicBezTo>
                    <a:pt x="9377" y="0"/>
                    <a:pt x="17684" y="6051"/>
                    <a:pt x="20559" y="14977"/>
                  </a:cubicBezTo>
                  <a:lnTo>
                    <a:pt x="0" y="21600"/>
                  </a:lnTo>
                  <a:lnTo>
                    <a:pt x="0" y="0"/>
                  </a:lnTo>
                  <a:close/>
                </a:path>
              </a:pathLst>
            </a:custGeom>
            <a:noFill/>
            <a:ln w="25400">
              <a:solidFill>
                <a:schemeClr val="bg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4385" name="Arc 12"/>
            <p:cNvSpPr/>
            <p:nvPr/>
          </p:nvSpPr>
          <p:spPr bwMode="auto">
            <a:xfrm flipV="1">
              <a:off x="1092" y="2612"/>
              <a:ext cx="954" cy="364"/>
            </a:xfrm>
            <a:custGeom>
              <a:avLst/>
              <a:gdLst>
                <a:gd name="T0" fmla="*/ 0 w 20560"/>
                <a:gd name="T1" fmla="*/ 0 h 21600"/>
                <a:gd name="T2" fmla="*/ 954 w 20560"/>
                <a:gd name="T3" fmla="*/ 252 h 21600"/>
                <a:gd name="T4" fmla="*/ 0 w 20560"/>
                <a:gd name="T5" fmla="*/ 364 h 21600"/>
                <a:gd name="T6" fmla="*/ 0 60000 65536"/>
                <a:gd name="T7" fmla="*/ 0 60000 65536"/>
                <a:gd name="T8" fmla="*/ 0 60000 65536"/>
              </a:gdLst>
              <a:ahLst/>
              <a:cxnLst>
                <a:cxn ang="T6">
                  <a:pos x="T0" y="T1"/>
                </a:cxn>
                <a:cxn ang="T7">
                  <a:pos x="T2" y="T3"/>
                </a:cxn>
                <a:cxn ang="T8">
                  <a:pos x="T4" y="T5"/>
                </a:cxn>
              </a:cxnLst>
              <a:rect l="0" t="0" r="r" b="b"/>
              <a:pathLst>
                <a:path w="20560" h="21600" fill="none" extrusionOk="0">
                  <a:moveTo>
                    <a:pt x="0" y="0"/>
                  </a:moveTo>
                  <a:cubicBezTo>
                    <a:pt x="9377" y="0"/>
                    <a:pt x="17684" y="6051"/>
                    <a:pt x="20559" y="14977"/>
                  </a:cubicBezTo>
                </a:path>
                <a:path w="20560" h="21600" stroke="0" extrusionOk="0">
                  <a:moveTo>
                    <a:pt x="0" y="0"/>
                  </a:moveTo>
                  <a:cubicBezTo>
                    <a:pt x="9377" y="0"/>
                    <a:pt x="17684" y="6051"/>
                    <a:pt x="20559" y="14977"/>
                  </a:cubicBezTo>
                  <a:lnTo>
                    <a:pt x="0" y="21600"/>
                  </a:lnTo>
                  <a:lnTo>
                    <a:pt x="0" y="0"/>
                  </a:lnTo>
                  <a:close/>
                </a:path>
              </a:pathLst>
            </a:custGeom>
            <a:noFill/>
            <a:ln w="25400">
              <a:solidFill>
                <a:schemeClr val="bg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4386" name="Arc 13"/>
            <p:cNvSpPr/>
            <p:nvPr/>
          </p:nvSpPr>
          <p:spPr bwMode="auto">
            <a:xfrm flipV="1">
              <a:off x="1092" y="2592"/>
              <a:ext cx="954" cy="164"/>
            </a:xfrm>
            <a:custGeom>
              <a:avLst/>
              <a:gdLst>
                <a:gd name="T0" fmla="*/ 0 w 20560"/>
                <a:gd name="T1" fmla="*/ 0 h 21600"/>
                <a:gd name="T2" fmla="*/ 954 w 20560"/>
                <a:gd name="T3" fmla="*/ 114 h 21600"/>
                <a:gd name="T4" fmla="*/ 0 w 20560"/>
                <a:gd name="T5" fmla="*/ 164 h 21600"/>
                <a:gd name="T6" fmla="*/ 0 60000 65536"/>
                <a:gd name="T7" fmla="*/ 0 60000 65536"/>
                <a:gd name="T8" fmla="*/ 0 60000 65536"/>
              </a:gdLst>
              <a:ahLst/>
              <a:cxnLst>
                <a:cxn ang="T6">
                  <a:pos x="T0" y="T1"/>
                </a:cxn>
                <a:cxn ang="T7">
                  <a:pos x="T2" y="T3"/>
                </a:cxn>
                <a:cxn ang="T8">
                  <a:pos x="T4" y="T5"/>
                </a:cxn>
              </a:cxnLst>
              <a:rect l="0" t="0" r="r" b="b"/>
              <a:pathLst>
                <a:path w="20560" h="21600" fill="none" extrusionOk="0">
                  <a:moveTo>
                    <a:pt x="0" y="0"/>
                  </a:moveTo>
                  <a:cubicBezTo>
                    <a:pt x="9377" y="0"/>
                    <a:pt x="17684" y="6051"/>
                    <a:pt x="20559" y="14977"/>
                  </a:cubicBezTo>
                </a:path>
                <a:path w="20560" h="21600" stroke="0" extrusionOk="0">
                  <a:moveTo>
                    <a:pt x="0" y="0"/>
                  </a:moveTo>
                  <a:cubicBezTo>
                    <a:pt x="9377" y="0"/>
                    <a:pt x="17684" y="6051"/>
                    <a:pt x="20559" y="14977"/>
                  </a:cubicBezTo>
                  <a:lnTo>
                    <a:pt x="0" y="21600"/>
                  </a:lnTo>
                  <a:lnTo>
                    <a:pt x="0" y="0"/>
                  </a:lnTo>
                  <a:close/>
                </a:path>
              </a:pathLst>
            </a:custGeom>
            <a:noFill/>
            <a:ln w="25400">
              <a:solidFill>
                <a:schemeClr val="bg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nvGrpSpPr>
            <p:cNvPr id="14387" name="Group 14"/>
            <p:cNvGrpSpPr/>
            <p:nvPr/>
          </p:nvGrpSpPr>
          <p:grpSpPr bwMode="auto">
            <a:xfrm flipV="1">
              <a:off x="1092" y="2056"/>
              <a:ext cx="954" cy="596"/>
              <a:chOff x="1188" y="2688"/>
              <a:chExt cx="954" cy="596"/>
            </a:xfrm>
          </p:grpSpPr>
          <p:sp>
            <p:nvSpPr>
              <p:cNvPr id="14388" name="Arc 15"/>
              <p:cNvSpPr/>
              <p:nvPr/>
            </p:nvSpPr>
            <p:spPr bwMode="auto">
              <a:xfrm flipV="1">
                <a:off x="1188" y="2796"/>
                <a:ext cx="954" cy="488"/>
              </a:xfrm>
              <a:custGeom>
                <a:avLst/>
                <a:gdLst>
                  <a:gd name="T0" fmla="*/ 0 w 20560"/>
                  <a:gd name="T1" fmla="*/ 0 h 21600"/>
                  <a:gd name="T2" fmla="*/ 954 w 20560"/>
                  <a:gd name="T3" fmla="*/ 338 h 21600"/>
                  <a:gd name="T4" fmla="*/ 0 w 20560"/>
                  <a:gd name="T5" fmla="*/ 488 h 21600"/>
                  <a:gd name="T6" fmla="*/ 0 60000 65536"/>
                  <a:gd name="T7" fmla="*/ 0 60000 65536"/>
                  <a:gd name="T8" fmla="*/ 0 60000 65536"/>
                </a:gdLst>
                <a:ahLst/>
                <a:cxnLst>
                  <a:cxn ang="T6">
                    <a:pos x="T0" y="T1"/>
                  </a:cxn>
                  <a:cxn ang="T7">
                    <a:pos x="T2" y="T3"/>
                  </a:cxn>
                  <a:cxn ang="T8">
                    <a:pos x="T4" y="T5"/>
                  </a:cxn>
                </a:cxnLst>
                <a:rect l="0" t="0" r="r" b="b"/>
                <a:pathLst>
                  <a:path w="20560" h="21600" fill="none" extrusionOk="0">
                    <a:moveTo>
                      <a:pt x="0" y="0"/>
                    </a:moveTo>
                    <a:cubicBezTo>
                      <a:pt x="9377" y="0"/>
                      <a:pt x="17684" y="6051"/>
                      <a:pt x="20559" y="14977"/>
                    </a:cubicBezTo>
                  </a:path>
                  <a:path w="20560" h="21600" stroke="0" extrusionOk="0">
                    <a:moveTo>
                      <a:pt x="0" y="0"/>
                    </a:moveTo>
                    <a:cubicBezTo>
                      <a:pt x="9377" y="0"/>
                      <a:pt x="17684" y="6051"/>
                      <a:pt x="20559" y="14977"/>
                    </a:cubicBezTo>
                    <a:lnTo>
                      <a:pt x="0" y="21600"/>
                    </a:lnTo>
                    <a:lnTo>
                      <a:pt x="0" y="0"/>
                    </a:lnTo>
                    <a:close/>
                  </a:path>
                </a:pathLst>
              </a:custGeom>
              <a:noFill/>
              <a:ln w="25400">
                <a:solidFill>
                  <a:schemeClr val="bg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4389" name="Arc 16"/>
              <p:cNvSpPr/>
              <p:nvPr/>
            </p:nvSpPr>
            <p:spPr bwMode="auto">
              <a:xfrm flipV="1">
                <a:off x="1188" y="2708"/>
                <a:ext cx="954" cy="364"/>
              </a:xfrm>
              <a:custGeom>
                <a:avLst/>
                <a:gdLst>
                  <a:gd name="T0" fmla="*/ 0 w 20560"/>
                  <a:gd name="T1" fmla="*/ 0 h 21600"/>
                  <a:gd name="T2" fmla="*/ 954 w 20560"/>
                  <a:gd name="T3" fmla="*/ 252 h 21600"/>
                  <a:gd name="T4" fmla="*/ 0 w 20560"/>
                  <a:gd name="T5" fmla="*/ 364 h 21600"/>
                  <a:gd name="T6" fmla="*/ 0 60000 65536"/>
                  <a:gd name="T7" fmla="*/ 0 60000 65536"/>
                  <a:gd name="T8" fmla="*/ 0 60000 65536"/>
                </a:gdLst>
                <a:ahLst/>
                <a:cxnLst>
                  <a:cxn ang="T6">
                    <a:pos x="T0" y="T1"/>
                  </a:cxn>
                  <a:cxn ang="T7">
                    <a:pos x="T2" y="T3"/>
                  </a:cxn>
                  <a:cxn ang="T8">
                    <a:pos x="T4" y="T5"/>
                  </a:cxn>
                </a:cxnLst>
                <a:rect l="0" t="0" r="r" b="b"/>
                <a:pathLst>
                  <a:path w="20560" h="21600" fill="none" extrusionOk="0">
                    <a:moveTo>
                      <a:pt x="0" y="0"/>
                    </a:moveTo>
                    <a:cubicBezTo>
                      <a:pt x="9377" y="0"/>
                      <a:pt x="17684" y="6051"/>
                      <a:pt x="20559" y="14977"/>
                    </a:cubicBezTo>
                  </a:path>
                  <a:path w="20560" h="21600" stroke="0" extrusionOk="0">
                    <a:moveTo>
                      <a:pt x="0" y="0"/>
                    </a:moveTo>
                    <a:cubicBezTo>
                      <a:pt x="9377" y="0"/>
                      <a:pt x="17684" y="6051"/>
                      <a:pt x="20559" y="14977"/>
                    </a:cubicBezTo>
                    <a:lnTo>
                      <a:pt x="0" y="21600"/>
                    </a:lnTo>
                    <a:lnTo>
                      <a:pt x="0" y="0"/>
                    </a:lnTo>
                    <a:close/>
                  </a:path>
                </a:pathLst>
              </a:custGeom>
              <a:noFill/>
              <a:ln w="25400">
                <a:solidFill>
                  <a:schemeClr val="bg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4390" name="Arc 17"/>
              <p:cNvSpPr/>
              <p:nvPr/>
            </p:nvSpPr>
            <p:spPr bwMode="auto">
              <a:xfrm flipV="1">
                <a:off x="1188" y="2688"/>
                <a:ext cx="954" cy="164"/>
              </a:xfrm>
              <a:custGeom>
                <a:avLst/>
                <a:gdLst>
                  <a:gd name="T0" fmla="*/ 0 w 20560"/>
                  <a:gd name="T1" fmla="*/ 0 h 21600"/>
                  <a:gd name="T2" fmla="*/ 954 w 20560"/>
                  <a:gd name="T3" fmla="*/ 114 h 21600"/>
                  <a:gd name="T4" fmla="*/ 0 w 20560"/>
                  <a:gd name="T5" fmla="*/ 164 h 21600"/>
                  <a:gd name="T6" fmla="*/ 0 60000 65536"/>
                  <a:gd name="T7" fmla="*/ 0 60000 65536"/>
                  <a:gd name="T8" fmla="*/ 0 60000 65536"/>
                </a:gdLst>
                <a:ahLst/>
                <a:cxnLst>
                  <a:cxn ang="T6">
                    <a:pos x="T0" y="T1"/>
                  </a:cxn>
                  <a:cxn ang="T7">
                    <a:pos x="T2" y="T3"/>
                  </a:cxn>
                  <a:cxn ang="T8">
                    <a:pos x="T4" y="T5"/>
                  </a:cxn>
                </a:cxnLst>
                <a:rect l="0" t="0" r="r" b="b"/>
                <a:pathLst>
                  <a:path w="20560" h="21600" fill="none" extrusionOk="0">
                    <a:moveTo>
                      <a:pt x="0" y="0"/>
                    </a:moveTo>
                    <a:cubicBezTo>
                      <a:pt x="9377" y="0"/>
                      <a:pt x="17684" y="6051"/>
                      <a:pt x="20559" y="14977"/>
                    </a:cubicBezTo>
                  </a:path>
                  <a:path w="20560" h="21600" stroke="0" extrusionOk="0">
                    <a:moveTo>
                      <a:pt x="0" y="0"/>
                    </a:moveTo>
                    <a:cubicBezTo>
                      <a:pt x="9377" y="0"/>
                      <a:pt x="17684" y="6051"/>
                      <a:pt x="20559" y="14977"/>
                    </a:cubicBezTo>
                    <a:lnTo>
                      <a:pt x="0" y="21600"/>
                    </a:lnTo>
                    <a:lnTo>
                      <a:pt x="0" y="0"/>
                    </a:lnTo>
                    <a:close/>
                  </a:path>
                </a:pathLst>
              </a:custGeom>
              <a:noFill/>
              <a:ln w="25400">
                <a:solidFill>
                  <a:schemeClr val="bg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grpSp>
      <p:sp>
        <p:nvSpPr>
          <p:cNvPr id="14348" name="Line 18"/>
          <p:cNvSpPr>
            <a:spLocks noChangeShapeType="1"/>
          </p:cNvSpPr>
          <p:nvPr/>
        </p:nvSpPr>
        <p:spPr bwMode="auto">
          <a:xfrm>
            <a:off x="2479675" y="3268663"/>
            <a:ext cx="539750" cy="0"/>
          </a:xfrm>
          <a:prstGeom prst="line">
            <a:avLst/>
          </a:prstGeom>
          <a:noFill/>
          <a:ln w="254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4349" name="Line 19"/>
          <p:cNvSpPr>
            <a:spLocks noChangeShapeType="1"/>
          </p:cNvSpPr>
          <p:nvPr/>
        </p:nvSpPr>
        <p:spPr bwMode="auto">
          <a:xfrm>
            <a:off x="2479675" y="3606800"/>
            <a:ext cx="539750" cy="0"/>
          </a:xfrm>
          <a:prstGeom prst="line">
            <a:avLst/>
          </a:prstGeom>
          <a:noFill/>
          <a:ln w="254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4350" name="Line 20"/>
          <p:cNvSpPr>
            <a:spLocks noChangeShapeType="1"/>
          </p:cNvSpPr>
          <p:nvPr/>
        </p:nvSpPr>
        <p:spPr bwMode="auto">
          <a:xfrm>
            <a:off x="2479675" y="3954463"/>
            <a:ext cx="539750" cy="0"/>
          </a:xfrm>
          <a:prstGeom prst="line">
            <a:avLst/>
          </a:prstGeom>
          <a:noFill/>
          <a:ln w="254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4351" name="Line 21"/>
          <p:cNvSpPr>
            <a:spLocks noChangeShapeType="1"/>
          </p:cNvSpPr>
          <p:nvPr/>
        </p:nvSpPr>
        <p:spPr bwMode="auto">
          <a:xfrm>
            <a:off x="2479675" y="4378325"/>
            <a:ext cx="539750" cy="0"/>
          </a:xfrm>
          <a:prstGeom prst="line">
            <a:avLst/>
          </a:prstGeom>
          <a:noFill/>
          <a:ln w="254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4352" name="Line 22"/>
          <p:cNvSpPr>
            <a:spLocks noChangeShapeType="1"/>
          </p:cNvSpPr>
          <p:nvPr/>
        </p:nvSpPr>
        <p:spPr bwMode="auto">
          <a:xfrm>
            <a:off x="2479675" y="4725988"/>
            <a:ext cx="539750" cy="0"/>
          </a:xfrm>
          <a:prstGeom prst="line">
            <a:avLst/>
          </a:prstGeom>
          <a:noFill/>
          <a:ln w="254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4353" name="Line 23"/>
          <p:cNvSpPr>
            <a:spLocks noChangeShapeType="1"/>
          </p:cNvSpPr>
          <p:nvPr/>
        </p:nvSpPr>
        <p:spPr bwMode="auto">
          <a:xfrm>
            <a:off x="2479675" y="5064125"/>
            <a:ext cx="539750" cy="0"/>
          </a:xfrm>
          <a:prstGeom prst="line">
            <a:avLst/>
          </a:prstGeom>
          <a:noFill/>
          <a:ln w="254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4354" name="Oval 24"/>
          <p:cNvSpPr>
            <a:spLocks noChangeArrowheads="1"/>
          </p:cNvSpPr>
          <p:nvPr/>
        </p:nvSpPr>
        <p:spPr bwMode="auto">
          <a:xfrm>
            <a:off x="2979738" y="5000626"/>
            <a:ext cx="188912" cy="123825"/>
          </a:xfrm>
          <a:prstGeom prst="ellipse">
            <a:avLst/>
          </a:prstGeom>
          <a:solidFill>
            <a:schemeClr val="bg1"/>
          </a:solidFill>
          <a:ln w="254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14355" name="Oval 25"/>
          <p:cNvSpPr>
            <a:spLocks noChangeArrowheads="1"/>
          </p:cNvSpPr>
          <p:nvPr/>
        </p:nvSpPr>
        <p:spPr bwMode="auto">
          <a:xfrm>
            <a:off x="2979738" y="4662489"/>
            <a:ext cx="188912" cy="123825"/>
          </a:xfrm>
          <a:prstGeom prst="ellipse">
            <a:avLst/>
          </a:prstGeom>
          <a:solidFill>
            <a:schemeClr val="bg1"/>
          </a:solidFill>
          <a:ln w="254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14356" name="Oval 26"/>
          <p:cNvSpPr>
            <a:spLocks noChangeArrowheads="1"/>
          </p:cNvSpPr>
          <p:nvPr/>
        </p:nvSpPr>
        <p:spPr bwMode="auto">
          <a:xfrm>
            <a:off x="2979738" y="4324351"/>
            <a:ext cx="188912" cy="123825"/>
          </a:xfrm>
          <a:prstGeom prst="ellipse">
            <a:avLst/>
          </a:prstGeom>
          <a:solidFill>
            <a:schemeClr val="bg1"/>
          </a:solidFill>
          <a:ln w="254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14357" name="Oval 27"/>
          <p:cNvSpPr>
            <a:spLocks noChangeArrowheads="1"/>
          </p:cNvSpPr>
          <p:nvPr/>
        </p:nvSpPr>
        <p:spPr bwMode="auto">
          <a:xfrm>
            <a:off x="2979738" y="3890964"/>
            <a:ext cx="188912" cy="123825"/>
          </a:xfrm>
          <a:prstGeom prst="ellipse">
            <a:avLst/>
          </a:prstGeom>
          <a:solidFill>
            <a:schemeClr val="bg1"/>
          </a:solidFill>
          <a:ln w="254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14358" name="Oval 28"/>
          <p:cNvSpPr>
            <a:spLocks noChangeArrowheads="1"/>
          </p:cNvSpPr>
          <p:nvPr/>
        </p:nvSpPr>
        <p:spPr bwMode="auto">
          <a:xfrm>
            <a:off x="2979738" y="3548064"/>
            <a:ext cx="188912" cy="123825"/>
          </a:xfrm>
          <a:prstGeom prst="ellipse">
            <a:avLst/>
          </a:prstGeom>
          <a:solidFill>
            <a:schemeClr val="bg1"/>
          </a:solidFill>
          <a:ln w="254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14359" name="Oval 29"/>
          <p:cNvSpPr>
            <a:spLocks noChangeArrowheads="1"/>
          </p:cNvSpPr>
          <p:nvPr/>
        </p:nvSpPr>
        <p:spPr bwMode="auto">
          <a:xfrm>
            <a:off x="2979738" y="3205164"/>
            <a:ext cx="188912" cy="123825"/>
          </a:xfrm>
          <a:prstGeom prst="ellipse">
            <a:avLst/>
          </a:prstGeom>
          <a:solidFill>
            <a:schemeClr val="bg1"/>
          </a:solidFill>
          <a:ln w="254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14360" name="AutoShape 30"/>
          <p:cNvSpPr>
            <a:spLocks noChangeArrowheads="1"/>
          </p:cNvSpPr>
          <p:nvPr/>
        </p:nvSpPr>
        <p:spPr bwMode="auto">
          <a:xfrm rot="-4613086">
            <a:off x="6569869" y="4382294"/>
            <a:ext cx="201612" cy="285750"/>
          </a:xfrm>
          <a:prstGeom prst="triangle">
            <a:avLst>
              <a:gd name="adj" fmla="val 50000"/>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14361" name="AutoShape 31"/>
          <p:cNvSpPr>
            <a:spLocks noChangeArrowheads="1"/>
          </p:cNvSpPr>
          <p:nvPr/>
        </p:nvSpPr>
        <p:spPr bwMode="auto">
          <a:xfrm rot="-6088469">
            <a:off x="6561932" y="4015582"/>
            <a:ext cx="201613" cy="285750"/>
          </a:xfrm>
          <a:prstGeom prst="triangle">
            <a:avLst>
              <a:gd name="adj" fmla="val 50000"/>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14362" name="AutoShape 32"/>
          <p:cNvSpPr>
            <a:spLocks noChangeArrowheads="1"/>
          </p:cNvSpPr>
          <p:nvPr/>
        </p:nvSpPr>
        <p:spPr bwMode="auto">
          <a:xfrm rot="-6637718">
            <a:off x="6522244" y="3748882"/>
            <a:ext cx="201613" cy="285750"/>
          </a:xfrm>
          <a:prstGeom prst="triangle">
            <a:avLst>
              <a:gd name="adj" fmla="val 50000"/>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14363" name="AutoShape 33"/>
          <p:cNvSpPr>
            <a:spLocks noChangeArrowheads="1"/>
          </p:cNvSpPr>
          <p:nvPr/>
        </p:nvSpPr>
        <p:spPr bwMode="auto">
          <a:xfrm rot="-8059655">
            <a:off x="6455569" y="3391694"/>
            <a:ext cx="201612" cy="285750"/>
          </a:xfrm>
          <a:prstGeom prst="triangle">
            <a:avLst>
              <a:gd name="adj" fmla="val 50000"/>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11298" name="Text Box 34"/>
          <p:cNvSpPr txBox="1">
            <a:spLocks noChangeArrowheads="1"/>
          </p:cNvSpPr>
          <p:nvPr/>
        </p:nvSpPr>
        <p:spPr bwMode="auto">
          <a:xfrm>
            <a:off x="3314701" y="220664"/>
            <a:ext cx="6670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defRPr/>
            </a:pPr>
            <a:r>
              <a:rPr lang="en-GB" altLang="en-US" sz="4000">
                <a:solidFill>
                  <a:srgbClr val="FF9933"/>
                </a:solidFill>
                <a:effectLst>
                  <a:outerShdw blurRad="38100" dist="38100" dir="2700000" algn="tl">
                    <a:srgbClr val="000000"/>
                  </a:outerShdw>
                </a:effectLst>
              </a:rPr>
              <a:t>Afferent peripheral nerves</a:t>
            </a:r>
            <a:endParaRPr lang="en-GB" altLang="en-US" sz="4000">
              <a:solidFill>
                <a:srgbClr val="FF9933"/>
              </a:solidFill>
              <a:effectLst>
                <a:outerShdw blurRad="38100" dist="38100" dir="2700000" algn="tl">
                  <a:srgbClr val="000000"/>
                </a:outerShdw>
              </a:effectLst>
            </a:endParaRPr>
          </a:p>
        </p:txBody>
      </p:sp>
      <p:sp>
        <p:nvSpPr>
          <p:cNvPr id="14365" name="Text Box 35"/>
          <p:cNvSpPr txBox="1">
            <a:spLocks noChangeArrowheads="1"/>
          </p:cNvSpPr>
          <p:nvPr/>
        </p:nvSpPr>
        <p:spPr bwMode="auto">
          <a:xfrm>
            <a:off x="2054225" y="3105150"/>
            <a:ext cx="44595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GB" altLang="en-US" sz="1600" b="1">
                <a:solidFill>
                  <a:srgbClr val="FFFFFF"/>
                </a:solidFill>
              </a:rPr>
              <a:t>D9</a:t>
            </a:r>
            <a:endParaRPr lang="en-GB" altLang="en-US" sz="1600" b="1">
              <a:solidFill>
                <a:srgbClr val="FFFFFF"/>
              </a:solidFill>
            </a:endParaRPr>
          </a:p>
        </p:txBody>
      </p:sp>
      <p:sp>
        <p:nvSpPr>
          <p:cNvPr id="14366" name="Text Box 36"/>
          <p:cNvSpPr txBox="1">
            <a:spLocks noChangeArrowheads="1"/>
          </p:cNvSpPr>
          <p:nvPr/>
        </p:nvSpPr>
        <p:spPr bwMode="auto">
          <a:xfrm>
            <a:off x="1951039" y="3424238"/>
            <a:ext cx="5597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GB" altLang="en-US" sz="1600" b="1">
                <a:solidFill>
                  <a:srgbClr val="FFFFFF"/>
                </a:solidFill>
              </a:rPr>
              <a:t>D10</a:t>
            </a:r>
            <a:endParaRPr lang="en-GB" altLang="en-US" sz="1600" b="1">
              <a:solidFill>
                <a:srgbClr val="FFFFFF"/>
              </a:solidFill>
            </a:endParaRPr>
          </a:p>
        </p:txBody>
      </p:sp>
      <p:sp>
        <p:nvSpPr>
          <p:cNvPr id="14367" name="Text Box 37"/>
          <p:cNvSpPr txBox="1">
            <a:spLocks noChangeArrowheads="1"/>
          </p:cNvSpPr>
          <p:nvPr/>
        </p:nvSpPr>
        <p:spPr bwMode="auto">
          <a:xfrm>
            <a:off x="1951038" y="3781425"/>
            <a:ext cx="5484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GB" altLang="en-US" sz="1600" b="1">
                <a:solidFill>
                  <a:srgbClr val="FFFFFF"/>
                </a:solidFill>
              </a:rPr>
              <a:t>D11</a:t>
            </a:r>
            <a:endParaRPr lang="en-GB" altLang="en-US" sz="1600" b="1">
              <a:solidFill>
                <a:srgbClr val="FFFFFF"/>
              </a:solidFill>
            </a:endParaRPr>
          </a:p>
        </p:txBody>
      </p:sp>
      <p:sp>
        <p:nvSpPr>
          <p:cNvPr id="14368" name="Text Box 38"/>
          <p:cNvSpPr txBox="1">
            <a:spLocks noChangeArrowheads="1"/>
          </p:cNvSpPr>
          <p:nvPr/>
        </p:nvSpPr>
        <p:spPr bwMode="auto">
          <a:xfrm>
            <a:off x="1951039" y="4202113"/>
            <a:ext cx="5597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GB" altLang="en-US" sz="1600" b="1">
                <a:solidFill>
                  <a:srgbClr val="FFFFFF"/>
                </a:solidFill>
              </a:rPr>
              <a:t>D12</a:t>
            </a:r>
            <a:endParaRPr lang="en-GB" altLang="en-US" sz="1600" b="1">
              <a:solidFill>
                <a:srgbClr val="FFFFFF"/>
              </a:solidFill>
            </a:endParaRPr>
          </a:p>
        </p:txBody>
      </p:sp>
      <p:sp>
        <p:nvSpPr>
          <p:cNvPr id="14369" name="Text Box 39"/>
          <p:cNvSpPr txBox="1">
            <a:spLocks noChangeArrowheads="1"/>
          </p:cNvSpPr>
          <p:nvPr/>
        </p:nvSpPr>
        <p:spPr bwMode="auto">
          <a:xfrm>
            <a:off x="2074863" y="4559300"/>
            <a:ext cx="4235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GB" altLang="en-US" sz="1600" b="1">
                <a:solidFill>
                  <a:srgbClr val="FFFFFF"/>
                </a:solidFill>
              </a:rPr>
              <a:t>L1</a:t>
            </a:r>
            <a:endParaRPr lang="en-GB" altLang="en-US" sz="1600" b="1">
              <a:solidFill>
                <a:srgbClr val="FFFFFF"/>
              </a:solidFill>
            </a:endParaRPr>
          </a:p>
        </p:txBody>
      </p:sp>
      <p:sp>
        <p:nvSpPr>
          <p:cNvPr id="14370" name="Text Box 40"/>
          <p:cNvSpPr txBox="1">
            <a:spLocks noChangeArrowheads="1"/>
          </p:cNvSpPr>
          <p:nvPr/>
        </p:nvSpPr>
        <p:spPr bwMode="auto">
          <a:xfrm>
            <a:off x="2074863" y="4892675"/>
            <a:ext cx="4235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GB" altLang="en-US" sz="1600" b="1">
                <a:solidFill>
                  <a:srgbClr val="FFFFFF"/>
                </a:solidFill>
              </a:rPr>
              <a:t>L2</a:t>
            </a:r>
            <a:endParaRPr lang="en-GB" altLang="en-US" sz="1600" b="1">
              <a:solidFill>
                <a:srgbClr val="FFFFFF"/>
              </a:solidFill>
            </a:endParaRPr>
          </a:p>
        </p:txBody>
      </p:sp>
      <p:sp useBgFill="1">
        <p:nvSpPr>
          <p:cNvPr id="14371" name="Rectangle 41"/>
          <p:cNvSpPr>
            <a:spLocks noChangeArrowheads="1"/>
          </p:cNvSpPr>
          <p:nvPr/>
        </p:nvSpPr>
        <p:spPr bwMode="auto">
          <a:xfrm>
            <a:off x="7904164" y="5649914"/>
            <a:ext cx="142875" cy="585787"/>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useBgFill="1">
        <p:nvSpPr>
          <p:cNvPr id="14372" name="Rectangle 42"/>
          <p:cNvSpPr>
            <a:spLocks noChangeArrowheads="1"/>
          </p:cNvSpPr>
          <p:nvPr/>
        </p:nvSpPr>
        <p:spPr bwMode="auto">
          <a:xfrm>
            <a:off x="9447214" y="5649914"/>
            <a:ext cx="142875" cy="585787"/>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14373" name="Arc 43"/>
          <p:cNvSpPr/>
          <p:nvPr/>
        </p:nvSpPr>
        <p:spPr bwMode="auto">
          <a:xfrm flipV="1">
            <a:off x="5954713" y="804863"/>
            <a:ext cx="1471612" cy="3225800"/>
          </a:xfrm>
          <a:custGeom>
            <a:avLst/>
            <a:gdLst>
              <a:gd name="T0" fmla="*/ 0 w 13428"/>
              <a:gd name="T1" fmla="*/ 0 h 21600"/>
              <a:gd name="T2" fmla="*/ 1471612 w 13428"/>
              <a:gd name="T3" fmla="*/ 699073 h 21600"/>
              <a:gd name="T4" fmla="*/ 0 w 13428"/>
              <a:gd name="T5" fmla="*/ 3225800 h 21600"/>
              <a:gd name="T6" fmla="*/ 0 60000 65536"/>
              <a:gd name="T7" fmla="*/ 0 60000 65536"/>
              <a:gd name="T8" fmla="*/ 0 60000 65536"/>
            </a:gdLst>
            <a:ahLst/>
            <a:cxnLst>
              <a:cxn ang="T6">
                <a:pos x="T0" y="T1"/>
              </a:cxn>
              <a:cxn ang="T7">
                <a:pos x="T2" y="T3"/>
              </a:cxn>
              <a:cxn ang="T8">
                <a:pos x="T4" y="T5"/>
              </a:cxn>
            </a:cxnLst>
            <a:rect l="0" t="0" r="r" b="b"/>
            <a:pathLst>
              <a:path w="13428" h="21600" fill="none" extrusionOk="0">
                <a:moveTo>
                  <a:pt x="0" y="0"/>
                </a:moveTo>
                <a:cubicBezTo>
                  <a:pt x="4876" y="0"/>
                  <a:pt x="9608" y="1649"/>
                  <a:pt x="13427" y="4681"/>
                </a:cubicBezTo>
              </a:path>
              <a:path w="13428" h="21600" stroke="0" extrusionOk="0">
                <a:moveTo>
                  <a:pt x="0" y="0"/>
                </a:moveTo>
                <a:cubicBezTo>
                  <a:pt x="4876" y="0"/>
                  <a:pt x="9608" y="1649"/>
                  <a:pt x="13427" y="4681"/>
                </a:cubicBezTo>
                <a:lnTo>
                  <a:pt x="0" y="21600"/>
                </a:lnTo>
                <a:lnTo>
                  <a:pt x="0" y="0"/>
                </a:lnTo>
                <a:close/>
              </a:path>
            </a:pathLst>
          </a:custGeom>
          <a:noFill/>
          <a:ln w="28575">
            <a:solidFill>
              <a:schemeClr val="bg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4374" name="Arc 44"/>
          <p:cNvSpPr/>
          <p:nvPr/>
        </p:nvSpPr>
        <p:spPr bwMode="auto">
          <a:xfrm>
            <a:off x="5919789" y="4437064"/>
            <a:ext cx="2325687" cy="1806575"/>
          </a:xfrm>
          <a:custGeom>
            <a:avLst/>
            <a:gdLst>
              <a:gd name="T0" fmla="*/ 17537 w 21219"/>
              <a:gd name="T1" fmla="*/ 0 h 21599"/>
              <a:gd name="T2" fmla="*/ 2325687 w 21219"/>
              <a:gd name="T3" fmla="*/ 1468579 h 21599"/>
              <a:gd name="T4" fmla="*/ 0 w 21219"/>
              <a:gd name="T5" fmla="*/ 1806575 h 21599"/>
              <a:gd name="T6" fmla="*/ 0 60000 65536"/>
              <a:gd name="T7" fmla="*/ 0 60000 65536"/>
              <a:gd name="T8" fmla="*/ 0 60000 65536"/>
            </a:gdLst>
            <a:ahLst/>
            <a:cxnLst>
              <a:cxn ang="T6">
                <a:pos x="T0" y="T1"/>
              </a:cxn>
              <a:cxn ang="T7">
                <a:pos x="T2" y="T3"/>
              </a:cxn>
              <a:cxn ang="T8">
                <a:pos x="T4" y="T5"/>
              </a:cxn>
            </a:cxnLst>
            <a:rect l="0" t="0" r="r" b="b"/>
            <a:pathLst>
              <a:path w="21219" h="21599" fill="none" extrusionOk="0">
                <a:moveTo>
                  <a:pt x="160" y="-1"/>
                </a:moveTo>
                <a:cubicBezTo>
                  <a:pt x="10470" y="75"/>
                  <a:pt x="19289" y="7429"/>
                  <a:pt x="21218" y="17558"/>
                </a:cubicBezTo>
              </a:path>
              <a:path w="21219" h="21599" stroke="0" extrusionOk="0">
                <a:moveTo>
                  <a:pt x="160" y="-1"/>
                </a:moveTo>
                <a:cubicBezTo>
                  <a:pt x="10470" y="75"/>
                  <a:pt x="19289" y="7429"/>
                  <a:pt x="21218" y="17558"/>
                </a:cubicBezTo>
                <a:lnTo>
                  <a:pt x="0" y="21599"/>
                </a:lnTo>
                <a:lnTo>
                  <a:pt x="160" y="-1"/>
                </a:lnTo>
                <a:close/>
              </a:path>
            </a:pathLst>
          </a:custGeom>
          <a:noFill/>
          <a:ln w="28575">
            <a:solidFill>
              <a:schemeClr val="bg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4375" name="Arc 45"/>
          <p:cNvSpPr/>
          <p:nvPr/>
        </p:nvSpPr>
        <p:spPr bwMode="auto">
          <a:xfrm rot="1434258" flipH="1">
            <a:off x="7150100" y="2138364"/>
            <a:ext cx="781050" cy="884237"/>
          </a:xfrm>
          <a:custGeom>
            <a:avLst/>
            <a:gdLst>
              <a:gd name="T0" fmla="*/ 185174 w 21600"/>
              <a:gd name="T1" fmla="*/ 0 h 22001"/>
              <a:gd name="T2" fmla="*/ 780182 w 21600"/>
              <a:gd name="T3" fmla="*/ 884237 h 22001"/>
              <a:gd name="T4" fmla="*/ 0 w 21600"/>
              <a:gd name="T5" fmla="*/ 843363 h 22001"/>
              <a:gd name="T6" fmla="*/ 0 60000 65536"/>
              <a:gd name="T7" fmla="*/ 0 60000 65536"/>
              <a:gd name="T8" fmla="*/ 0 60000 65536"/>
            </a:gdLst>
            <a:ahLst/>
            <a:cxnLst>
              <a:cxn ang="T6">
                <a:pos x="T0" y="T1"/>
              </a:cxn>
              <a:cxn ang="T7">
                <a:pos x="T2" y="T3"/>
              </a:cxn>
              <a:cxn ang="T8">
                <a:pos x="T4" y="T5"/>
              </a:cxn>
            </a:cxnLst>
            <a:rect l="0" t="0" r="r" b="b"/>
            <a:pathLst>
              <a:path w="21600" h="22001" fill="none" extrusionOk="0">
                <a:moveTo>
                  <a:pt x="5121" y="-1"/>
                </a:moveTo>
                <a:cubicBezTo>
                  <a:pt x="14793" y="2360"/>
                  <a:pt x="21600" y="11027"/>
                  <a:pt x="21600" y="20984"/>
                </a:cubicBezTo>
                <a:cubicBezTo>
                  <a:pt x="21600" y="21323"/>
                  <a:pt x="21592" y="21662"/>
                  <a:pt x="21576" y="22001"/>
                </a:cubicBezTo>
              </a:path>
              <a:path w="21600" h="22001" stroke="0" extrusionOk="0">
                <a:moveTo>
                  <a:pt x="5121" y="-1"/>
                </a:moveTo>
                <a:cubicBezTo>
                  <a:pt x="14793" y="2360"/>
                  <a:pt x="21600" y="11027"/>
                  <a:pt x="21600" y="20984"/>
                </a:cubicBezTo>
                <a:cubicBezTo>
                  <a:pt x="21600" y="21323"/>
                  <a:pt x="21592" y="21662"/>
                  <a:pt x="21576" y="22001"/>
                </a:cubicBezTo>
                <a:lnTo>
                  <a:pt x="0" y="20984"/>
                </a:lnTo>
                <a:lnTo>
                  <a:pt x="5121" y="-1"/>
                </a:lnTo>
                <a:close/>
              </a:path>
            </a:pathLst>
          </a:custGeom>
          <a:noFill/>
          <a:ln w="28575">
            <a:solidFill>
              <a:schemeClr val="bg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4376" name="Arc 46"/>
          <p:cNvSpPr/>
          <p:nvPr/>
        </p:nvSpPr>
        <p:spPr bwMode="auto">
          <a:xfrm rot="1434258" flipH="1">
            <a:off x="7269164" y="1346201"/>
            <a:ext cx="1158875" cy="1687513"/>
          </a:xfrm>
          <a:custGeom>
            <a:avLst/>
            <a:gdLst>
              <a:gd name="T0" fmla="*/ 0 w 35110"/>
              <a:gd name="T1" fmla="*/ 269274 h 29749"/>
              <a:gd name="T2" fmla="*/ 1106196 w 35110"/>
              <a:gd name="T3" fmla="*/ 1687513 h 29749"/>
              <a:gd name="T4" fmla="*/ 445924 w 35110"/>
              <a:gd name="T5" fmla="*/ 1225261 h 29749"/>
              <a:gd name="T6" fmla="*/ 0 60000 65536"/>
              <a:gd name="T7" fmla="*/ 0 60000 65536"/>
              <a:gd name="T8" fmla="*/ 0 60000 65536"/>
            </a:gdLst>
            <a:ahLst/>
            <a:cxnLst>
              <a:cxn ang="T6">
                <a:pos x="T0" y="T1"/>
              </a:cxn>
              <a:cxn ang="T7">
                <a:pos x="T2" y="T3"/>
              </a:cxn>
              <a:cxn ang="T8">
                <a:pos x="T4" y="T5"/>
              </a:cxn>
            </a:cxnLst>
            <a:rect l="0" t="0" r="r" b="b"/>
            <a:pathLst>
              <a:path w="35110" h="29749" fill="none" extrusionOk="0">
                <a:moveTo>
                  <a:pt x="-1" y="4746"/>
                </a:moveTo>
                <a:cubicBezTo>
                  <a:pt x="3832" y="1674"/>
                  <a:pt x="8597" y="-1"/>
                  <a:pt x="13510" y="0"/>
                </a:cubicBezTo>
                <a:cubicBezTo>
                  <a:pt x="25439" y="0"/>
                  <a:pt x="35110" y="9670"/>
                  <a:pt x="35110" y="21600"/>
                </a:cubicBezTo>
                <a:cubicBezTo>
                  <a:pt x="35110" y="24393"/>
                  <a:pt x="34567" y="27161"/>
                  <a:pt x="33513" y="29748"/>
                </a:cubicBezTo>
              </a:path>
              <a:path w="35110" h="29749" stroke="0" extrusionOk="0">
                <a:moveTo>
                  <a:pt x="-1" y="4746"/>
                </a:moveTo>
                <a:cubicBezTo>
                  <a:pt x="3832" y="1674"/>
                  <a:pt x="8597" y="-1"/>
                  <a:pt x="13510" y="0"/>
                </a:cubicBezTo>
                <a:cubicBezTo>
                  <a:pt x="25439" y="0"/>
                  <a:pt x="35110" y="9670"/>
                  <a:pt x="35110" y="21600"/>
                </a:cubicBezTo>
                <a:cubicBezTo>
                  <a:pt x="35110" y="24393"/>
                  <a:pt x="34567" y="27161"/>
                  <a:pt x="33513" y="29748"/>
                </a:cubicBezTo>
                <a:lnTo>
                  <a:pt x="13510" y="21600"/>
                </a:lnTo>
                <a:lnTo>
                  <a:pt x="-1" y="4746"/>
                </a:lnTo>
                <a:close/>
              </a:path>
            </a:pathLst>
          </a:custGeom>
          <a:noFill/>
          <a:ln w="28575">
            <a:solidFill>
              <a:schemeClr val="bg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4377" name="Oval 47"/>
          <p:cNvSpPr>
            <a:spLocks noChangeArrowheads="1"/>
          </p:cNvSpPr>
          <p:nvPr/>
        </p:nvSpPr>
        <p:spPr bwMode="auto">
          <a:xfrm>
            <a:off x="7380288" y="3300413"/>
            <a:ext cx="68262" cy="74612"/>
          </a:xfrm>
          <a:prstGeom prst="ellipse">
            <a:avLst/>
          </a:prstGeom>
          <a:solidFill>
            <a:schemeClr val="bg1"/>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14378" name="Oval 48"/>
          <p:cNvSpPr>
            <a:spLocks noChangeArrowheads="1"/>
          </p:cNvSpPr>
          <p:nvPr/>
        </p:nvSpPr>
        <p:spPr bwMode="auto">
          <a:xfrm>
            <a:off x="7845425" y="2228851"/>
            <a:ext cx="69850" cy="74613"/>
          </a:xfrm>
          <a:prstGeom prst="ellipse">
            <a:avLst/>
          </a:prstGeom>
          <a:solidFill>
            <a:schemeClr val="bg1"/>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14379" name="Oval 49"/>
          <p:cNvSpPr>
            <a:spLocks noChangeArrowheads="1"/>
          </p:cNvSpPr>
          <p:nvPr/>
        </p:nvSpPr>
        <p:spPr bwMode="auto">
          <a:xfrm>
            <a:off x="8553451" y="1881188"/>
            <a:ext cx="68263" cy="74612"/>
          </a:xfrm>
          <a:prstGeom prst="ellipse">
            <a:avLst/>
          </a:prstGeom>
          <a:solidFill>
            <a:schemeClr val="bg1"/>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14380" name="Oval 50"/>
          <p:cNvSpPr>
            <a:spLocks noChangeArrowheads="1"/>
          </p:cNvSpPr>
          <p:nvPr/>
        </p:nvSpPr>
        <p:spPr bwMode="auto">
          <a:xfrm>
            <a:off x="7251700" y="3890963"/>
            <a:ext cx="69850" cy="74612"/>
          </a:xfrm>
          <a:prstGeom prst="ellipse">
            <a:avLst/>
          </a:prstGeom>
          <a:solidFill>
            <a:schemeClr val="bg1"/>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14381" name="Oval 51"/>
          <p:cNvSpPr>
            <a:spLocks noChangeArrowheads="1"/>
          </p:cNvSpPr>
          <p:nvPr/>
        </p:nvSpPr>
        <p:spPr bwMode="auto">
          <a:xfrm>
            <a:off x="8201025" y="5862638"/>
            <a:ext cx="69850" cy="74612"/>
          </a:xfrm>
          <a:prstGeom prst="ellipse">
            <a:avLst/>
          </a:prstGeom>
          <a:solidFill>
            <a:schemeClr val="bg1"/>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11316" name="AutoShape 52"/>
          <p:cNvSpPr>
            <a:spLocks noChangeArrowheads="1"/>
          </p:cNvSpPr>
          <p:nvPr/>
        </p:nvSpPr>
        <p:spPr bwMode="auto">
          <a:xfrm>
            <a:off x="8112126" y="333376"/>
            <a:ext cx="2555875" cy="1439863"/>
          </a:xfrm>
          <a:prstGeom prst="wedgeEllipseCallout">
            <a:avLst>
              <a:gd name="adj1" fmla="val -31616"/>
              <a:gd name="adj2" fmla="val 60032"/>
            </a:avLst>
          </a:prstGeom>
          <a:solidFill>
            <a:srgbClr val="0000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en-US" altLang="en-US">
              <a:solidFill>
                <a:srgbClr val="000000"/>
              </a:solidFill>
            </a:endParaRPr>
          </a:p>
        </p:txBody>
      </p:sp>
      <p:sp>
        <p:nvSpPr>
          <p:cNvPr id="11317" name="Text Box 53"/>
          <p:cNvSpPr txBox="1">
            <a:spLocks noChangeArrowheads="1"/>
          </p:cNvSpPr>
          <p:nvPr/>
        </p:nvSpPr>
        <p:spPr bwMode="auto">
          <a:xfrm>
            <a:off x="8688389" y="836613"/>
            <a:ext cx="158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nl-BE" altLang="en-US">
                <a:solidFill>
                  <a:srgbClr val="FFFFFF"/>
                </a:solidFill>
                <a:latin typeface="Comic Sans MS" panose="030F0702030302020204" pitchFamily="66" charset="0"/>
              </a:rPr>
              <a:t>Urothelium</a:t>
            </a:r>
            <a:endParaRPr lang="nl-BE" altLang="en-US">
              <a:solidFill>
                <a:srgbClr val="FFFFFF"/>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16"/>
                                        </p:tgtEl>
                                        <p:attrNameLst>
                                          <p:attrName>style.visibility</p:attrName>
                                        </p:attrNameLst>
                                      </p:cBhvr>
                                      <p:to>
                                        <p:strVal val="visible"/>
                                      </p:to>
                                    </p:set>
                                    <p:anim calcmode="lin" valueType="num">
                                      <p:cBhvr additive="base">
                                        <p:cTn id="7" dur="500" fill="hold"/>
                                        <p:tgtEl>
                                          <p:spTgt spid="11316"/>
                                        </p:tgtEl>
                                        <p:attrNameLst>
                                          <p:attrName>ppt_x</p:attrName>
                                        </p:attrNameLst>
                                      </p:cBhvr>
                                      <p:tavLst>
                                        <p:tav tm="0">
                                          <p:val>
                                            <p:strVal val="#ppt_x"/>
                                          </p:val>
                                        </p:tav>
                                        <p:tav tm="100000">
                                          <p:val>
                                            <p:strVal val="#ppt_x"/>
                                          </p:val>
                                        </p:tav>
                                      </p:tavLst>
                                    </p:anim>
                                    <p:anim calcmode="lin" valueType="num">
                                      <p:cBhvr additive="base">
                                        <p:cTn id="8" dur="500" fill="hold"/>
                                        <p:tgtEl>
                                          <p:spTgt spid="113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317"/>
                                        </p:tgtEl>
                                        <p:attrNameLst>
                                          <p:attrName>style.visibility</p:attrName>
                                        </p:attrNameLst>
                                      </p:cBhvr>
                                      <p:to>
                                        <p:strVal val="visible"/>
                                      </p:to>
                                    </p:set>
                                    <p:anim calcmode="lin" valueType="num">
                                      <p:cBhvr additive="base">
                                        <p:cTn id="13" dur="500" fill="hold"/>
                                        <p:tgtEl>
                                          <p:spTgt spid="11317"/>
                                        </p:tgtEl>
                                        <p:attrNameLst>
                                          <p:attrName>ppt_x</p:attrName>
                                        </p:attrNameLst>
                                      </p:cBhvr>
                                      <p:tavLst>
                                        <p:tav tm="0">
                                          <p:val>
                                            <p:strVal val="#ppt_x"/>
                                          </p:val>
                                        </p:tav>
                                        <p:tav tm="100000">
                                          <p:val>
                                            <p:strVal val="#ppt_x"/>
                                          </p:val>
                                        </p:tav>
                                      </p:tavLst>
                                    </p:anim>
                                    <p:anim calcmode="lin" valueType="num">
                                      <p:cBhvr additive="base">
                                        <p:cTn id="14" dur="500" fill="hold"/>
                                        <p:tgtEl>
                                          <p:spTgt spid="113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6" grpId="0" animBg="1"/>
      <p:bldP spid="11317" grpId="0"/>
    </p:bldLst>
  </p:timing>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6428</Words>
  <Application>WPS Presentation</Application>
  <PresentationFormat>Widescreen</PresentationFormat>
  <Paragraphs>341</Paragraphs>
  <Slides>46</Slides>
  <Notes>24</Notes>
  <HiddenSlides>1</HiddenSlides>
  <MMClips>2</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46</vt:i4>
      </vt:variant>
    </vt:vector>
  </HeadingPairs>
  <TitlesOfParts>
    <vt:vector size="60" baseType="lpstr">
      <vt:lpstr>Arial</vt:lpstr>
      <vt:lpstr>SimSun</vt:lpstr>
      <vt:lpstr>Wingdings</vt:lpstr>
      <vt:lpstr>Comic Sans MS</vt:lpstr>
      <vt:lpstr>Times New Roman</vt:lpstr>
      <vt:lpstr>Microsoft YaHei</vt:lpstr>
      <vt:lpstr>Arial Unicode MS</vt:lpstr>
      <vt:lpstr>Calibri</vt:lpstr>
      <vt:lpstr>Comic Sans MS</vt:lpstr>
      <vt:lpstr>Gill Sans</vt:lpstr>
      <vt:lpstr>ヒラギノ角ゴ ProN W3</vt:lpstr>
      <vt:lpstr>Gill Sans MT</vt:lpstr>
      <vt:lpstr>Segoe Print</vt:lpstr>
      <vt:lpstr>Standaardontwerp</vt:lpstr>
      <vt:lpstr>“Overactive bladder’’ in children diagnosis and treatment </vt:lpstr>
      <vt:lpstr> International Children’s Continence Society, overactive bladder (OAB)</vt:lpstr>
      <vt:lpstr>Prevalence of OAB in children</vt:lpstr>
      <vt:lpstr>OAB has a damaging impact on quality of life</vt:lpstr>
      <vt:lpstr>Reminder :  Anatomy and Physiopathology</vt:lpstr>
      <vt:lpstr>PowerPoint 演示文稿</vt:lpstr>
      <vt:lpstr>Neuro-anatomy: Central Nerve System (CNS)</vt:lpstr>
      <vt:lpstr>Neuro-anatomy: Central Nerve system</vt:lpstr>
      <vt:lpstr>PowerPoint 演示文稿</vt:lpstr>
      <vt:lpstr>PowerPoint 演示文稿</vt:lpstr>
      <vt:lpstr>PowerPoint 演示文稿</vt:lpstr>
      <vt:lpstr>Urothelium</vt:lpstr>
      <vt:lpstr>Much is known, much more is unknown</vt:lpstr>
      <vt:lpstr>Urologic Presentation Signs &amp; Symptoms which suggest OAB</vt:lpstr>
      <vt:lpstr>Holding Maneuvers </vt:lpstr>
      <vt:lpstr>GI Presentation Signs &amp; Symptoms associated to OAB</vt:lpstr>
      <vt:lpstr>Evaluation of OAB</vt:lpstr>
      <vt:lpstr>Evaluation of Dysfunctional Voiding</vt:lpstr>
      <vt:lpstr>History To characterize the Problem</vt:lpstr>
      <vt:lpstr>PowerPoint 演示文稿</vt:lpstr>
      <vt:lpstr>PowerPoint 演示文稿</vt:lpstr>
      <vt:lpstr>PowerPoint 演示文稿</vt:lpstr>
      <vt:lpstr>History Infrequent Voider or lazy bladder </vt:lpstr>
      <vt:lpstr>Physical Examination Perineum &amp; Genitalia </vt:lpstr>
      <vt:lpstr>Focused Neurolgogic Examination</vt:lpstr>
      <vt:lpstr>PowerPoint 演示文稿</vt:lpstr>
      <vt:lpstr>Routine Labs</vt:lpstr>
      <vt:lpstr>Sonography</vt:lpstr>
      <vt:lpstr>Voiding Cystourethrography</vt:lpstr>
      <vt:lpstr>Voiding Cystourethrography </vt:lpstr>
      <vt:lpstr>Urodynamic Study</vt:lpstr>
      <vt:lpstr>OAB Management :in any case Conservative Management</vt:lpstr>
      <vt:lpstr>Fluid intake, it has to be regular during the day </vt:lpstr>
      <vt:lpstr>All children with OAB  are constipated</vt:lpstr>
      <vt:lpstr>Biofeedback therapy</vt:lpstr>
      <vt:lpstr>Biofeedback from 1979-2019</vt:lpstr>
      <vt:lpstr>PowerPoint 演示文稿</vt:lpstr>
      <vt:lpstr>PowerPoint 演示文稿</vt:lpstr>
      <vt:lpstr>Animated BioFeedback</vt:lpstr>
      <vt:lpstr>PowerPoint 演示文稿</vt:lpstr>
      <vt:lpstr>PowerPoint 演示文稿</vt:lpstr>
      <vt:lpstr>PowerPoint 演示文稿</vt:lpstr>
      <vt:lpstr>Conclusion 1</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steph</cp:lastModifiedBy>
  <cp:revision>121</cp:revision>
  <dcterms:created xsi:type="dcterms:W3CDTF">2017-12-17T10:29:00Z</dcterms:created>
  <dcterms:modified xsi:type="dcterms:W3CDTF">2019-06-11T05:39:26Z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1033-10.2.0.7646</vt:lpwstr>
  </property>
</Properties>
</file>