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9" r:id="rId3"/>
    <p:sldId id="261" r:id="rId4"/>
    <p:sldId id="276" r:id="rId5"/>
    <p:sldId id="262" r:id="rId6"/>
    <p:sldId id="266" r:id="rId7"/>
    <p:sldId id="277" r:id="rId8"/>
    <p:sldId id="267" r:id="rId9"/>
    <p:sldId id="269" r:id="rId10"/>
    <p:sldId id="270" r:id="rId11"/>
    <p:sldId id="278" r:id="rId12"/>
    <p:sldId id="279" r:id="rId13"/>
    <p:sldId id="280" r:id="rId14"/>
    <p:sldId id="292" r:id="rId15"/>
    <p:sldId id="271" r:id="rId16"/>
    <p:sldId id="272" r:id="rId17"/>
    <p:sldId id="281" r:id="rId18"/>
    <p:sldId id="285" r:id="rId19"/>
    <p:sldId id="282" r:id="rId20"/>
    <p:sldId id="283" r:id="rId21"/>
    <p:sldId id="284" r:id="rId22"/>
    <p:sldId id="286" r:id="rId23"/>
    <p:sldId id="287" r:id="rId24"/>
    <p:sldId id="288" r:id="rId25"/>
    <p:sldId id="289" r:id="rId26"/>
    <p:sldId id="290" r:id="rId27"/>
    <p:sldId id="29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85647"/>
  </p:normalViewPr>
  <p:slideViewPr>
    <p:cSldViewPr snapToGrid="0" snapToObjects="1">
      <p:cViewPr varScale="1">
        <p:scale>
          <a:sx n="64" d="100"/>
          <a:sy n="64" d="100"/>
        </p:scale>
        <p:origin x="954"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94EB9-DEB8-F94E-B63C-4CC2E3413E8B}" type="datetimeFigureOut">
              <a:rPr lang="en-US" smtClean="0"/>
              <a:t>6/12/2019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EF5FC8-C862-B445-A11E-048587E8083E}" type="slidenum">
              <a:rPr lang="en-US" smtClean="0"/>
              <a:t>‹#›</a:t>
            </a:fld>
            <a:endParaRPr lang="en-US"/>
          </a:p>
        </p:txBody>
      </p:sp>
    </p:spTree>
    <p:extLst>
      <p:ext uri="{BB962C8B-B14F-4D97-AF65-F5344CB8AC3E}">
        <p14:creationId xmlns:p14="http://schemas.microsoft.com/office/powerpoint/2010/main" val="889145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F5FC8-C862-B445-A11E-048587E8083E}" type="slidenum">
              <a:rPr lang="en-US" smtClean="0"/>
              <a:t>1</a:t>
            </a:fld>
            <a:endParaRPr lang="en-US"/>
          </a:p>
        </p:txBody>
      </p:sp>
    </p:spTree>
    <p:extLst>
      <p:ext uri="{BB962C8B-B14F-4D97-AF65-F5344CB8AC3E}">
        <p14:creationId xmlns:p14="http://schemas.microsoft.com/office/powerpoint/2010/main" val="2674205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Subcutaneous portion : straight or swan neck </a:t>
            </a:r>
          </a:p>
          <a:p>
            <a:r>
              <a:rPr lang="en-US" dirty="0"/>
              <a:t>Cuff: single , dual cuff, disc and ball deep cuff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Coiled 16 cm portion containing 1mm side holes ; straight with 8cm portion containing 1mm side holes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Intra abdominal segment has multiple small holes and an open terminal end </a:t>
            </a:r>
          </a:p>
          <a:p>
            <a:endParaRPr lang="en-US" dirty="0"/>
          </a:p>
        </p:txBody>
      </p:sp>
      <p:sp>
        <p:nvSpPr>
          <p:cNvPr id="4" name="Slide Number Placeholder 3"/>
          <p:cNvSpPr>
            <a:spLocks noGrp="1"/>
          </p:cNvSpPr>
          <p:nvPr>
            <p:ph type="sldNum" sz="quarter" idx="10"/>
          </p:nvPr>
        </p:nvSpPr>
        <p:spPr/>
        <p:txBody>
          <a:bodyPr/>
          <a:lstStyle/>
          <a:p>
            <a:fld id="{6BEF5FC8-C862-B445-A11E-048587E8083E}" type="slidenum">
              <a:rPr lang="en-US" smtClean="0"/>
              <a:t>3</a:t>
            </a:fld>
            <a:endParaRPr lang="en-US"/>
          </a:p>
        </p:txBody>
      </p:sp>
    </p:spTree>
    <p:extLst>
      <p:ext uri="{BB962C8B-B14F-4D97-AF65-F5344CB8AC3E}">
        <p14:creationId xmlns:p14="http://schemas.microsoft.com/office/powerpoint/2010/main" val="1684732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F5FC8-C862-B445-A11E-048587E8083E}" type="slidenum">
              <a:rPr lang="en-US" smtClean="0"/>
              <a:t>7</a:t>
            </a:fld>
            <a:endParaRPr lang="en-US"/>
          </a:p>
        </p:txBody>
      </p:sp>
    </p:spTree>
    <p:extLst>
      <p:ext uri="{BB962C8B-B14F-4D97-AF65-F5344CB8AC3E}">
        <p14:creationId xmlns:p14="http://schemas.microsoft.com/office/powerpoint/2010/main" val="4236308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E9E074C-362F-4841-AC65-58330A38A8BA}"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FCC9F-7B2D-4148-9981-AB93B38C6016}" type="slidenum">
              <a:rPr lang="en-US" smtClean="0"/>
              <a:t>‹#›</a:t>
            </a:fld>
            <a:endParaRPr lang="en-US"/>
          </a:p>
        </p:txBody>
      </p:sp>
    </p:spTree>
    <p:extLst>
      <p:ext uri="{BB962C8B-B14F-4D97-AF65-F5344CB8AC3E}">
        <p14:creationId xmlns:p14="http://schemas.microsoft.com/office/powerpoint/2010/main" val="1158690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E074C-362F-4841-AC65-58330A38A8BA}"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FCC9F-7B2D-4148-9981-AB93B38C6016}" type="slidenum">
              <a:rPr lang="en-US" smtClean="0"/>
              <a:t>‹#›</a:t>
            </a:fld>
            <a:endParaRPr lang="en-US"/>
          </a:p>
        </p:txBody>
      </p:sp>
    </p:spTree>
    <p:extLst>
      <p:ext uri="{BB962C8B-B14F-4D97-AF65-F5344CB8AC3E}">
        <p14:creationId xmlns:p14="http://schemas.microsoft.com/office/powerpoint/2010/main" val="234634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E074C-362F-4841-AC65-58330A38A8BA}"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FCC9F-7B2D-4148-9981-AB93B38C6016}" type="slidenum">
              <a:rPr lang="en-US" smtClean="0"/>
              <a:t>‹#›</a:t>
            </a:fld>
            <a:endParaRPr lang="en-US"/>
          </a:p>
        </p:txBody>
      </p:sp>
    </p:spTree>
    <p:extLst>
      <p:ext uri="{BB962C8B-B14F-4D97-AF65-F5344CB8AC3E}">
        <p14:creationId xmlns:p14="http://schemas.microsoft.com/office/powerpoint/2010/main" val="719359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E074C-362F-4841-AC65-58330A38A8BA}"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FCC9F-7B2D-4148-9981-AB93B38C6016}" type="slidenum">
              <a:rPr lang="en-US" smtClean="0"/>
              <a:t>‹#›</a:t>
            </a:fld>
            <a:endParaRPr lang="en-US"/>
          </a:p>
        </p:txBody>
      </p:sp>
    </p:spTree>
    <p:extLst>
      <p:ext uri="{BB962C8B-B14F-4D97-AF65-F5344CB8AC3E}">
        <p14:creationId xmlns:p14="http://schemas.microsoft.com/office/powerpoint/2010/main" val="362357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9E074C-362F-4841-AC65-58330A38A8BA}"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FCC9F-7B2D-4148-9981-AB93B38C6016}" type="slidenum">
              <a:rPr lang="en-US" smtClean="0"/>
              <a:t>‹#›</a:t>
            </a:fld>
            <a:endParaRPr lang="en-US"/>
          </a:p>
        </p:txBody>
      </p:sp>
    </p:spTree>
    <p:extLst>
      <p:ext uri="{BB962C8B-B14F-4D97-AF65-F5344CB8AC3E}">
        <p14:creationId xmlns:p14="http://schemas.microsoft.com/office/powerpoint/2010/main" val="147088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9E074C-362F-4841-AC65-58330A38A8BA}"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FCC9F-7B2D-4148-9981-AB93B38C6016}" type="slidenum">
              <a:rPr lang="en-US" smtClean="0"/>
              <a:t>‹#›</a:t>
            </a:fld>
            <a:endParaRPr lang="en-US"/>
          </a:p>
        </p:txBody>
      </p:sp>
    </p:spTree>
    <p:extLst>
      <p:ext uri="{BB962C8B-B14F-4D97-AF65-F5344CB8AC3E}">
        <p14:creationId xmlns:p14="http://schemas.microsoft.com/office/powerpoint/2010/main" val="368842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9E074C-362F-4841-AC65-58330A38A8BA}" type="datetimeFigureOut">
              <a:rPr lang="en-US" smtClean="0"/>
              <a:t>6/12/2019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4FCC9F-7B2D-4148-9981-AB93B38C6016}" type="slidenum">
              <a:rPr lang="en-US" smtClean="0"/>
              <a:t>‹#›</a:t>
            </a:fld>
            <a:endParaRPr lang="en-US"/>
          </a:p>
        </p:txBody>
      </p:sp>
    </p:spTree>
    <p:extLst>
      <p:ext uri="{BB962C8B-B14F-4D97-AF65-F5344CB8AC3E}">
        <p14:creationId xmlns:p14="http://schemas.microsoft.com/office/powerpoint/2010/main" val="1502193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9E074C-362F-4841-AC65-58330A38A8BA}" type="datetimeFigureOut">
              <a:rPr lang="en-US" smtClean="0"/>
              <a:t>6/12/2019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4FCC9F-7B2D-4148-9981-AB93B38C6016}" type="slidenum">
              <a:rPr lang="en-US" smtClean="0"/>
              <a:t>‹#›</a:t>
            </a:fld>
            <a:endParaRPr lang="en-US"/>
          </a:p>
        </p:txBody>
      </p:sp>
    </p:spTree>
    <p:extLst>
      <p:ext uri="{BB962C8B-B14F-4D97-AF65-F5344CB8AC3E}">
        <p14:creationId xmlns:p14="http://schemas.microsoft.com/office/powerpoint/2010/main" val="1542786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E074C-362F-4841-AC65-58330A38A8BA}" type="datetimeFigureOut">
              <a:rPr lang="en-US" smtClean="0"/>
              <a:t>6/12/2019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4FCC9F-7B2D-4148-9981-AB93B38C6016}" type="slidenum">
              <a:rPr lang="en-US" smtClean="0"/>
              <a:t>‹#›</a:t>
            </a:fld>
            <a:endParaRPr lang="en-US"/>
          </a:p>
        </p:txBody>
      </p:sp>
    </p:spTree>
    <p:extLst>
      <p:ext uri="{BB962C8B-B14F-4D97-AF65-F5344CB8AC3E}">
        <p14:creationId xmlns:p14="http://schemas.microsoft.com/office/powerpoint/2010/main" val="900697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9E074C-362F-4841-AC65-58330A38A8BA}"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FCC9F-7B2D-4148-9981-AB93B38C6016}" type="slidenum">
              <a:rPr lang="en-US" smtClean="0"/>
              <a:t>‹#›</a:t>
            </a:fld>
            <a:endParaRPr lang="en-US"/>
          </a:p>
        </p:txBody>
      </p:sp>
    </p:spTree>
    <p:extLst>
      <p:ext uri="{BB962C8B-B14F-4D97-AF65-F5344CB8AC3E}">
        <p14:creationId xmlns:p14="http://schemas.microsoft.com/office/powerpoint/2010/main" val="417915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9E074C-362F-4841-AC65-58330A38A8BA}"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FCC9F-7B2D-4148-9981-AB93B38C6016}" type="slidenum">
              <a:rPr lang="en-US" smtClean="0"/>
              <a:t>‹#›</a:t>
            </a:fld>
            <a:endParaRPr lang="en-US"/>
          </a:p>
        </p:txBody>
      </p:sp>
    </p:spTree>
    <p:extLst>
      <p:ext uri="{BB962C8B-B14F-4D97-AF65-F5344CB8AC3E}">
        <p14:creationId xmlns:p14="http://schemas.microsoft.com/office/powerpoint/2010/main" val="1632955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E074C-362F-4841-AC65-58330A38A8BA}" type="datetimeFigureOut">
              <a:rPr lang="en-US" smtClean="0"/>
              <a:t>6/12/2019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4FCC9F-7B2D-4148-9981-AB93B38C6016}" type="slidenum">
              <a:rPr lang="en-US" smtClean="0"/>
              <a:t>‹#›</a:t>
            </a:fld>
            <a:endParaRPr lang="en-US"/>
          </a:p>
        </p:txBody>
      </p:sp>
    </p:spTree>
    <p:extLst>
      <p:ext uri="{BB962C8B-B14F-4D97-AF65-F5344CB8AC3E}">
        <p14:creationId xmlns:p14="http://schemas.microsoft.com/office/powerpoint/2010/main" val="1574362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PD catheter placement techniques  </a:t>
            </a:r>
          </a:p>
        </p:txBody>
      </p:sp>
      <p:sp>
        <p:nvSpPr>
          <p:cNvPr id="3" name="Subtitle 2"/>
          <p:cNvSpPr>
            <a:spLocks noGrp="1"/>
          </p:cNvSpPr>
          <p:nvPr>
            <p:ph type="subTitle" idx="1"/>
          </p:nvPr>
        </p:nvSpPr>
        <p:spPr/>
        <p:txBody>
          <a:bodyPr>
            <a:normAutofit lnSpcReduction="10000"/>
          </a:bodyPr>
          <a:lstStyle/>
          <a:p>
            <a:r>
              <a:rPr lang="en-US" dirty="0" smtClean="0"/>
              <a:t>Professor Paul </a:t>
            </a:r>
            <a:r>
              <a:rPr lang="en-US" dirty="0" err="1" smtClean="0"/>
              <a:t>Daher</a:t>
            </a:r>
            <a:endParaRPr lang="en-US" dirty="0" smtClean="0"/>
          </a:p>
          <a:p>
            <a:r>
              <a:rPr lang="en-US" dirty="0" smtClean="0"/>
              <a:t>Chief of department of pediatric surgery</a:t>
            </a:r>
          </a:p>
          <a:p>
            <a:r>
              <a:rPr lang="en-US" dirty="0" smtClean="0"/>
              <a:t>Faculty of Medicine-St joseph University</a:t>
            </a:r>
          </a:p>
          <a:p>
            <a:r>
              <a:rPr lang="en-US" dirty="0" smtClean="0"/>
              <a:t>IPNA-ISN 2019</a:t>
            </a:r>
            <a:endParaRPr lang="en-US" dirty="0"/>
          </a:p>
        </p:txBody>
      </p:sp>
    </p:spTree>
    <p:extLst>
      <p:ext uri="{BB962C8B-B14F-4D97-AF65-F5344CB8AC3E}">
        <p14:creationId xmlns:p14="http://schemas.microsoft.com/office/powerpoint/2010/main" val="734295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4075"/>
          </a:xfrm>
        </p:spPr>
        <p:txBody>
          <a:bodyPr/>
          <a:lstStyle/>
          <a:p>
            <a:r>
              <a:rPr lang="en-US" u="sng" dirty="0"/>
              <a:t>Surgical Laparoscopy </a:t>
            </a:r>
            <a:endParaRPr lang="en-US" dirty="0"/>
          </a:p>
        </p:txBody>
      </p:sp>
      <p:sp>
        <p:nvSpPr>
          <p:cNvPr id="3" name="Content Placeholder 2"/>
          <p:cNvSpPr>
            <a:spLocks noGrp="1"/>
          </p:cNvSpPr>
          <p:nvPr>
            <p:ph idx="1"/>
          </p:nvPr>
        </p:nvSpPr>
        <p:spPr>
          <a:xfrm>
            <a:off x="838199" y="1371600"/>
            <a:ext cx="11166231" cy="5345723"/>
          </a:xfrm>
        </p:spPr>
        <p:txBody>
          <a:bodyPr vert="horz" lIns="91440" tIns="45720" rIns="91440" bIns="45720" rtlCol="0" anchor="t">
            <a:normAutofit fontScale="77500" lnSpcReduction="20000"/>
          </a:bodyPr>
          <a:lstStyle/>
          <a:p>
            <a:r>
              <a:rPr lang="en-US" dirty="0"/>
              <a:t>minimally invasive approach with complete visualization of the peritoneal cavity during the catheter implantation procedure. </a:t>
            </a:r>
            <a:endParaRPr lang="en-US" dirty="0" smtClean="0"/>
          </a:p>
          <a:p>
            <a:endParaRPr lang="en-US" dirty="0"/>
          </a:p>
          <a:p>
            <a:r>
              <a:rPr lang="en-US" dirty="0"/>
              <a:t>Umbilical port for introducing the PD catheter and for the Camera </a:t>
            </a:r>
            <a:endParaRPr lang="en-US" dirty="0" smtClean="0"/>
          </a:p>
          <a:p>
            <a:endParaRPr lang="en-US" dirty="0"/>
          </a:p>
          <a:p>
            <a:r>
              <a:rPr lang="en-US" dirty="0"/>
              <a:t>A right paramedian port is then introduced for </a:t>
            </a:r>
            <a:r>
              <a:rPr lang="en-US" dirty="0" smtClean="0"/>
              <a:t>manipulation</a:t>
            </a:r>
          </a:p>
          <a:p>
            <a:endParaRPr lang="en-US" dirty="0"/>
          </a:p>
          <a:p>
            <a:r>
              <a:rPr lang="en-US" dirty="0"/>
              <a:t>The catheter end is retrieved via a left introduced grasping forceps </a:t>
            </a:r>
            <a:endParaRPr lang="en-US" dirty="0" smtClean="0"/>
          </a:p>
          <a:p>
            <a:endParaRPr lang="en-US" dirty="0"/>
          </a:p>
          <a:p>
            <a:r>
              <a:rPr lang="en-US" dirty="0"/>
              <a:t>The internal cuff is left in between the muscle and the </a:t>
            </a:r>
            <a:r>
              <a:rPr lang="en-US" dirty="0" smtClean="0"/>
              <a:t>peritoneum</a:t>
            </a:r>
          </a:p>
          <a:p>
            <a:endParaRPr lang="en-US" dirty="0"/>
          </a:p>
          <a:p>
            <a:r>
              <a:rPr lang="en-US" dirty="0"/>
              <a:t>The external cuff is then retrieved in the same  </a:t>
            </a:r>
            <a:r>
              <a:rPr lang="en-US" dirty="0" smtClean="0"/>
              <a:t>manner of </a:t>
            </a:r>
            <a:r>
              <a:rPr lang="en-US" dirty="0"/>
              <a:t>the open </a:t>
            </a:r>
            <a:r>
              <a:rPr lang="en-US" dirty="0" smtClean="0"/>
              <a:t>technic</a:t>
            </a:r>
          </a:p>
          <a:p>
            <a:endParaRPr lang="en-US" dirty="0"/>
          </a:p>
          <a:p>
            <a:r>
              <a:rPr lang="en-US" dirty="0"/>
              <a:t>The catheter tip is surely well placed in the pelvis and the mechanical outflow is checked by direct vision.</a:t>
            </a:r>
          </a:p>
          <a:p>
            <a:endParaRPr lang="en-US" dirty="0"/>
          </a:p>
          <a:p>
            <a:endParaRPr lang="en-US" dirty="0"/>
          </a:p>
          <a:p>
            <a:endParaRPr lang="en-US" dirty="0"/>
          </a:p>
        </p:txBody>
      </p:sp>
    </p:spTree>
    <p:extLst>
      <p:ext uri="{BB962C8B-B14F-4D97-AF65-F5344CB8AC3E}">
        <p14:creationId xmlns:p14="http://schemas.microsoft.com/office/powerpoint/2010/main" val="1628115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Open vs Laparoscopic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969818"/>
            <a:ext cx="10515600" cy="5652655"/>
          </a:xfrm>
        </p:spPr>
      </p:pic>
      <p:sp>
        <p:nvSpPr>
          <p:cNvPr id="5" name="Oval 4"/>
          <p:cNvSpPr/>
          <p:nvPr/>
        </p:nvSpPr>
        <p:spPr>
          <a:xfrm>
            <a:off x="1620982" y="5541818"/>
            <a:ext cx="3754582" cy="387927"/>
          </a:xfrm>
          <a:prstGeom prst="ellipse">
            <a:avLst/>
          </a:prstGeom>
          <a:noFill/>
          <a:ln w="38100">
            <a:solidFill>
              <a:srgbClr val="FFFF00"/>
            </a:solid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3241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a:t>Open vs Laparoscopic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914400"/>
            <a:ext cx="10515600" cy="5262563"/>
          </a:xfrm>
        </p:spPr>
      </p:pic>
      <p:sp>
        <p:nvSpPr>
          <p:cNvPr id="5" name="Oval 4"/>
          <p:cNvSpPr/>
          <p:nvPr/>
        </p:nvSpPr>
        <p:spPr>
          <a:xfrm>
            <a:off x="5749637" y="5514109"/>
            <a:ext cx="3754582" cy="387927"/>
          </a:xfrm>
          <a:prstGeom prst="ellipse">
            <a:avLst/>
          </a:prstGeom>
          <a:noFill/>
          <a:ln w="38100">
            <a:solidFill>
              <a:srgbClr val="FFFF00"/>
            </a:solid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7168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037"/>
            <a:ext cx="10515600" cy="1325563"/>
          </a:xfrm>
        </p:spPr>
        <p:txBody>
          <a:bodyPr/>
          <a:lstStyle/>
          <a:p>
            <a:r>
              <a:rPr lang="en-US" dirty="0"/>
              <a:t>Open vs Laparoscopic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011382"/>
            <a:ext cx="10515600" cy="5417127"/>
          </a:xfrm>
        </p:spPr>
      </p:pic>
      <p:sp>
        <p:nvSpPr>
          <p:cNvPr id="5" name="Oval 4"/>
          <p:cNvSpPr/>
          <p:nvPr/>
        </p:nvSpPr>
        <p:spPr>
          <a:xfrm>
            <a:off x="1662546" y="5292436"/>
            <a:ext cx="3754582" cy="387927"/>
          </a:xfrm>
          <a:prstGeom prst="ellipse">
            <a:avLst/>
          </a:prstGeom>
          <a:noFill/>
          <a:ln w="38100">
            <a:solidFill>
              <a:srgbClr val="FFFF00"/>
            </a:solid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5863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Open </a:t>
            </a:r>
            <a:r>
              <a:rPr lang="en-US" b="1" dirty="0"/>
              <a:t>vs Laparoscopic </a:t>
            </a:r>
          </a:p>
        </p:txBody>
      </p:sp>
      <p:sp>
        <p:nvSpPr>
          <p:cNvPr id="3" name="Content Placeholder 2"/>
          <p:cNvSpPr>
            <a:spLocks noGrp="1"/>
          </p:cNvSpPr>
          <p:nvPr>
            <p:ph idx="1"/>
          </p:nvPr>
        </p:nvSpPr>
        <p:spPr>
          <a:xfrm>
            <a:off x="838200" y="3267855"/>
            <a:ext cx="10515600" cy="2909107"/>
          </a:xfrm>
        </p:spPr>
        <p:txBody>
          <a:bodyPr/>
          <a:lstStyle/>
          <a:p>
            <a:r>
              <a:rPr lang="en-US" sz="3600" dirty="0"/>
              <a:t>It has been stated that no single implantation approach has been shown to produce superior outcomes</a:t>
            </a:r>
          </a:p>
          <a:p>
            <a:endParaRPr lang="en-US" dirty="0"/>
          </a:p>
        </p:txBody>
      </p:sp>
    </p:spTree>
    <p:extLst>
      <p:ext uri="{BB962C8B-B14F-4D97-AF65-F5344CB8AC3E}">
        <p14:creationId xmlns:p14="http://schemas.microsoft.com/office/powerpoint/2010/main" val="16155701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Mechanical Flow </a:t>
            </a:r>
            <a:r>
              <a:rPr lang="en-US" b="1" u="sng" dirty="0" smtClean="0"/>
              <a:t>Dysfunction secondary to:</a:t>
            </a:r>
            <a:r>
              <a:rPr lang="en-US" dirty="0"/>
              <a:t> </a:t>
            </a:r>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US" dirty="0"/>
              <a:t>Inside the peritoneum, </a:t>
            </a:r>
            <a:r>
              <a:rPr lang="en-US" b="1" dirty="0"/>
              <a:t>bowel trapping </a:t>
            </a:r>
            <a:r>
              <a:rPr lang="en-US" dirty="0" smtClean="0"/>
              <a:t>, </a:t>
            </a:r>
            <a:r>
              <a:rPr lang="en-US" dirty="0"/>
              <a:t>omental wrapping, and ensnaring by adhesions</a:t>
            </a:r>
            <a:r>
              <a:rPr lang="en-US" dirty="0" smtClean="0"/>
              <a:t>, </a:t>
            </a:r>
            <a:r>
              <a:rPr lang="en-US" dirty="0"/>
              <a:t>or uterine tubes can result in outflow </a:t>
            </a:r>
            <a:r>
              <a:rPr lang="en-US" dirty="0" smtClean="0"/>
              <a:t>failure, secondary </a:t>
            </a:r>
            <a:r>
              <a:rPr lang="en-US" dirty="0"/>
              <a:t>to catheter infection (drainage volume being significantly less than the inflow volume).</a:t>
            </a:r>
          </a:p>
          <a:p>
            <a:endParaRPr lang="en-US" dirty="0"/>
          </a:p>
          <a:p>
            <a:r>
              <a:rPr lang="en-US" dirty="0"/>
              <a:t>Within the catheter lumen, blood clots or fibrin can lead to slow inflow and outflow rates. </a:t>
            </a:r>
          </a:p>
          <a:p>
            <a:endParaRPr lang="en-US" dirty="0"/>
          </a:p>
          <a:p>
            <a:r>
              <a:rPr lang="en-US" dirty="0"/>
              <a:t>M</a:t>
            </a:r>
            <a:r>
              <a:rPr lang="en-US" dirty="0" smtClean="0"/>
              <a:t>igration </a:t>
            </a:r>
            <a:r>
              <a:rPr lang="en-US" dirty="0"/>
              <a:t>of the catheter : Excessive bending, poor immobilization and fixation of the transmural segment </a:t>
            </a:r>
          </a:p>
          <a:p>
            <a:endParaRPr lang="en-US" dirty="0"/>
          </a:p>
          <a:p>
            <a:endParaRPr lang="en-US" dirty="0"/>
          </a:p>
          <a:p>
            <a:endParaRPr lang="en-US" dirty="0"/>
          </a:p>
        </p:txBody>
      </p:sp>
    </p:spTree>
    <p:extLst>
      <p:ext uri="{BB962C8B-B14F-4D97-AF65-F5344CB8AC3E}">
        <p14:creationId xmlns:p14="http://schemas.microsoft.com/office/powerpoint/2010/main" val="1777479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367" y="198138"/>
            <a:ext cx="10515600" cy="1325563"/>
          </a:xfrm>
        </p:spPr>
        <p:txBody>
          <a:bodyPr/>
          <a:lstStyle/>
          <a:p>
            <a:r>
              <a:rPr lang="en-US" dirty="0"/>
              <a:t> </a:t>
            </a:r>
          </a:p>
        </p:txBody>
      </p:sp>
      <p:sp>
        <p:nvSpPr>
          <p:cNvPr id="3" name="Content Placeholder 2"/>
          <p:cNvSpPr>
            <a:spLocks noGrp="1"/>
          </p:cNvSpPr>
          <p:nvPr>
            <p:ph idx="1"/>
          </p:nvPr>
        </p:nvSpPr>
        <p:spPr>
          <a:xfrm>
            <a:off x="838200" y="314793"/>
            <a:ext cx="10515600" cy="6120962"/>
          </a:xfrm>
        </p:spPr>
        <p:txBody>
          <a:bodyPr vert="horz" lIns="91440" tIns="45720" rIns="91440" bIns="45720" rtlCol="0" anchor="t">
            <a:normAutofit fontScale="92500" lnSpcReduction="10000"/>
          </a:bodyPr>
          <a:lstStyle/>
          <a:p>
            <a:pPr marL="0" indent="0">
              <a:buNone/>
            </a:pPr>
            <a:endParaRPr lang="en-US" dirty="0"/>
          </a:p>
          <a:p>
            <a:pPr marL="0" indent="0">
              <a:buNone/>
            </a:pPr>
            <a:r>
              <a:rPr lang="en-US" sz="3500" b="1" u="sng" dirty="0"/>
              <a:t>Based on our </a:t>
            </a:r>
            <a:r>
              <a:rPr lang="en-US" sz="3500" b="1" u="sng" dirty="0" smtClean="0"/>
              <a:t>experience ( Take Home Message)</a:t>
            </a:r>
            <a:endParaRPr lang="en-US" sz="3500" u="sng" dirty="0"/>
          </a:p>
          <a:p>
            <a:pPr marL="0" indent="0">
              <a:buNone/>
            </a:pPr>
            <a:endParaRPr lang="en-US" dirty="0">
              <a:cs typeface="Calibri"/>
            </a:endParaRPr>
          </a:p>
          <a:p>
            <a:r>
              <a:rPr lang="en-US" b="1" i="1" dirty="0"/>
              <a:t>Open technique:</a:t>
            </a:r>
            <a:r>
              <a:rPr lang="en-US" dirty="0"/>
              <a:t> </a:t>
            </a:r>
          </a:p>
          <a:p>
            <a:pPr marL="0" indent="0">
              <a:buNone/>
            </a:pPr>
            <a:r>
              <a:rPr lang="en-US" dirty="0"/>
              <a:t>-safe (low risk of injury to viscera)</a:t>
            </a:r>
          </a:p>
          <a:p>
            <a:pPr marL="0" indent="0">
              <a:buNone/>
            </a:pPr>
            <a:r>
              <a:rPr lang="en-US" dirty="0"/>
              <a:t>-Catheter placed using guide wire in </a:t>
            </a:r>
            <a:r>
              <a:rPr lang="en-US" dirty="0" err="1"/>
              <a:t>douglas</a:t>
            </a:r>
            <a:r>
              <a:rPr lang="en-US" dirty="0"/>
              <a:t> with or without fluoroscopy</a:t>
            </a:r>
          </a:p>
          <a:p>
            <a:pPr marL="0" indent="0">
              <a:buNone/>
            </a:pPr>
            <a:r>
              <a:rPr lang="en-US" dirty="0"/>
              <a:t>-</a:t>
            </a:r>
            <a:r>
              <a:rPr lang="en-US" dirty="0" err="1"/>
              <a:t>Ommentectomy</a:t>
            </a:r>
            <a:r>
              <a:rPr lang="en-US" dirty="0"/>
              <a:t> is </a:t>
            </a:r>
            <a:r>
              <a:rPr lang="en-US" dirty="0" err="1"/>
              <a:t>manadatory</a:t>
            </a:r>
            <a:r>
              <a:rPr lang="en-US" dirty="0"/>
              <a:t> and is best done by open surgery  to prevent complications </a:t>
            </a:r>
          </a:p>
          <a:p>
            <a:pPr marL="0" indent="0">
              <a:buNone/>
            </a:pPr>
            <a:r>
              <a:rPr lang="en-US" dirty="0"/>
              <a:t>-Less expensive </a:t>
            </a:r>
            <a:endParaRPr lang="en-US" dirty="0" smtClean="0"/>
          </a:p>
          <a:p>
            <a:pPr marL="0" indent="0">
              <a:buNone/>
            </a:pPr>
            <a:r>
              <a:rPr lang="en-US" dirty="0" smtClean="0"/>
              <a:t>  </a:t>
            </a:r>
            <a:endParaRPr lang="en-US" dirty="0"/>
          </a:p>
          <a:p>
            <a:r>
              <a:rPr lang="en-US" b="1" i="1" dirty="0"/>
              <a:t>the advantage of laparoscopy</a:t>
            </a:r>
            <a:r>
              <a:rPr lang="en-US" dirty="0"/>
              <a:t> is principally  </a:t>
            </a:r>
            <a:r>
              <a:rPr lang="en-US" dirty="0">
                <a:sym typeface="Wingdings"/>
              </a:rPr>
              <a:t>reserved for recurrence procedures due to mechanical flow dysfunction </a:t>
            </a:r>
          </a:p>
          <a:p>
            <a:r>
              <a:rPr lang="en-US" dirty="0">
                <a:sym typeface="Wingdings"/>
              </a:rPr>
              <a:t>In both techniques it’s advisable to keep some fluid in the peritoneal cavity .  </a:t>
            </a:r>
            <a:endParaRPr lang="en-US" dirty="0"/>
          </a:p>
          <a:p>
            <a:endParaRPr lang="en-US" dirty="0"/>
          </a:p>
          <a:p>
            <a:endParaRPr lang="en-US" dirty="0"/>
          </a:p>
        </p:txBody>
      </p:sp>
    </p:spTree>
    <p:extLst>
      <p:ext uri="{BB962C8B-B14F-4D97-AF65-F5344CB8AC3E}">
        <p14:creationId xmlns:p14="http://schemas.microsoft.com/office/powerpoint/2010/main" val="835691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885481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415488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512333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1337"/>
          </a:xfrm>
        </p:spPr>
        <p:txBody>
          <a:bodyPr>
            <a:normAutofit fontScale="90000"/>
          </a:bodyPr>
          <a:lstStyle/>
          <a:p>
            <a:r>
              <a:rPr lang="en-US" b="1" u="sng" dirty="0"/>
              <a:t>Introduction</a:t>
            </a:r>
          </a:p>
        </p:txBody>
      </p:sp>
      <p:sp>
        <p:nvSpPr>
          <p:cNvPr id="3" name="Content Placeholder 2"/>
          <p:cNvSpPr>
            <a:spLocks noGrp="1"/>
          </p:cNvSpPr>
          <p:nvPr>
            <p:ph idx="1"/>
          </p:nvPr>
        </p:nvSpPr>
        <p:spPr>
          <a:xfrm>
            <a:off x="838200" y="1336432"/>
            <a:ext cx="10515600" cy="5243098"/>
          </a:xfrm>
        </p:spPr>
        <p:txBody>
          <a:bodyPr vert="horz" lIns="91440" tIns="45720" rIns="91440" bIns="45720" rtlCol="0" anchor="t">
            <a:normAutofit fontScale="92500" lnSpcReduction="10000"/>
          </a:bodyPr>
          <a:lstStyle/>
          <a:p>
            <a:r>
              <a:rPr lang="en-US" dirty="0"/>
              <a:t>PD is a renal-replacement therapy. </a:t>
            </a:r>
          </a:p>
          <a:p>
            <a:pPr marL="0" indent="0">
              <a:buNone/>
            </a:pPr>
            <a:r>
              <a:rPr lang="en-US" u="sng" dirty="0"/>
              <a:t>Essentials elements: </a:t>
            </a:r>
            <a:endParaRPr lang="en-US" u="sng" dirty="0">
              <a:cs typeface="Calibri"/>
            </a:endParaRPr>
          </a:p>
          <a:p>
            <a:pPr marL="0" indent="0">
              <a:buNone/>
            </a:pPr>
            <a:endParaRPr lang="en-US" dirty="0"/>
          </a:p>
          <a:p>
            <a:pPr marL="0" indent="0">
              <a:buNone/>
            </a:pPr>
            <a:r>
              <a:rPr lang="en-US" dirty="0"/>
              <a:t>-viable peritoneal cavity lined by a functional membrane</a:t>
            </a:r>
            <a:endParaRPr lang="en-US" u="sng" dirty="0">
              <a:cs typeface="Calibri"/>
            </a:endParaRPr>
          </a:p>
          <a:p>
            <a:pPr marL="0" indent="0">
              <a:buNone/>
            </a:pPr>
            <a:endParaRPr lang="en-US" dirty="0"/>
          </a:p>
          <a:p>
            <a:pPr marL="0" indent="0">
              <a:buNone/>
            </a:pPr>
            <a:r>
              <a:rPr lang="en-US" dirty="0"/>
              <a:t>-attained with a catheter device through which dialysis solutions can be exchanged</a:t>
            </a:r>
            <a:endParaRPr lang="en-US" dirty="0">
              <a:cs typeface="Calibri" panose="020F0502020204030204"/>
            </a:endParaRPr>
          </a:p>
          <a:p>
            <a:pPr marL="0" indent="0">
              <a:buNone/>
            </a:pPr>
            <a:endParaRPr lang="en-US" dirty="0"/>
          </a:p>
          <a:p>
            <a:pPr marL="0" indent="0">
              <a:buNone/>
            </a:pPr>
            <a:r>
              <a:rPr lang="en-US" dirty="0"/>
              <a:t>-Less infection and mechanical complications (tissue attachment, tip migration, and </a:t>
            </a:r>
            <a:r>
              <a:rPr lang="en-US" dirty="0" err="1"/>
              <a:t>pericatheter</a:t>
            </a:r>
            <a:r>
              <a:rPr lang="en-US" dirty="0"/>
              <a:t> leaks</a:t>
            </a:r>
            <a:r>
              <a:rPr lang="en-US" dirty="0" smtClean="0"/>
              <a:t>)</a:t>
            </a:r>
          </a:p>
          <a:p>
            <a:pPr marL="0" indent="0">
              <a:buNone/>
            </a:pPr>
            <a:endParaRPr lang="en-US" dirty="0">
              <a:cs typeface="Calibri"/>
            </a:endParaRPr>
          </a:p>
          <a:p>
            <a:pPr marL="0" indent="0">
              <a:buNone/>
            </a:pPr>
            <a:r>
              <a:rPr lang="en-US" dirty="0" smtClean="0">
                <a:sym typeface="Wingdings"/>
              </a:rPr>
              <a:t> </a:t>
            </a:r>
            <a:r>
              <a:rPr lang="en-US" dirty="0">
                <a:sym typeface="Wingdings"/>
              </a:rPr>
              <a:t>Best method of PD catheter placement </a:t>
            </a:r>
            <a:r>
              <a:rPr lang="en-US" dirty="0" smtClean="0">
                <a:sym typeface="Wingdings"/>
              </a:rPr>
              <a:t>and our experience about 30 cases </a:t>
            </a:r>
            <a:endParaRPr lang="en-US" dirty="0">
              <a:sym typeface="Wingdings"/>
            </a:endParaRPr>
          </a:p>
          <a:p>
            <a:pPr>
              <a:buFont typeface="Wingdings" charset="2"/>
              <a:buChar char="à"/>
            </a:pPr>
            <a:endParaRPr lang="en-US" dirty="0" smtClean="0">
              <a:sym typeface="Wingdings"/>
            </a:endParaRP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462032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198535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300" y="0"/>
            <a:ext cx="9422082" cy="6858000"/>
          </a:xfrm>
          <a:prstGeom prst="rect">
            <a:avLst/>
          </a:prstGeom>
        </p:spPr>
      </p:pic>
    </p:spTree>
    <p:extLst>
      <p:ext uri="{BB962C8B-B14F-4D97-AF65-F5344CB8AC3E}">
        <p14:creationId xmlns:p14="http://schemas.microsoft.com/office/powerpoint/2010/main" val="10008676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1034" y="0"/>
            <a:ext cx="6273021" cy="6858000"/>
          </a:xfrm>
          <a:prstGeom prst="rect">
            <a:avLst/>
          </a:prstGeom>
        </p:spPr>
      </p:pic>
    </p:spTree>
    <p:extLst>
      <p:ext uri="{BB962C8B-B14F-4D97-AF65-F5344CB8AC3E}">
        <p14:creationId xmlns:p14="http://schemas.microsoft.com/office/powerpoint/2010/main" val="17431724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2535706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IDEO-2018-11-20-11-15-2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938" y="4763"/>
            <a:ext cx="10769600" cy="6096000"/>
          </a:xfrm>
          <a:prstGeom prst="rect">
            <a:avLst/>
          </a:prstGeom>
        </p:spPr>
      </p:pic>
    </p:spTree>
    <p:extLst>
      <p:ext uri="{BB962C8B-B14F-4D97-AF65-F5344CB8AC3E}">
        <p14:creationId xmlns:p14="http://schemas.microsoft.com/office/powerpoint/2010/main" val="2880235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355" y="579408"/>
            <a:ext cx="7507856" cy="5742316"/>
          </a:xfrm>
          <a:prstGeom prst="rect">
            <a:avLst/>
          </a:prstGeom>
        </p:spPr>
      </p:pic>
    </p:spTree>
    <p:extLst>
      <p:ext uri="{BB962C8B-B14F-4D97-AF65-F5344CB8AC3E}">
        <p14:creationId xmlns:p14="http://schemas.microsoft.com/office/powerpoint/2010/main" val="3499958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9299" y="550653"/>
            <a:ext cx="7062157" cy="5713562"/>
          </a:xfrm>
          <a:prstGeom prst="rect">
            <a:avLst/>
          </a:prstGeom>
        </p:spPr>
      </p:pic>
    </p:spTree>
    <p:extLst>
      <p:ext uri="{BB962C8B-B14F-4D97-AF65-F5344CB8AC3E}">
        <p14:creationId xmlns:p14="http://schemas.microsoft.com/office/powerpoint/2010/main" val="5513279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0619" y="910087"/>
            <a:ext cx="6386422" cy="4980316"/>
          </a:xfrm>
          <a:prstGeom prst="rect">
            <a:avLst/>
          </a:prstGeom>
        </p:spPr>
      </p:pic>
    </p:spTree>
    <p:extLst>
      <p:ext uri="{BB962C8B-B14F-4D97-AF65-F5344CB8AC3E}">
        <p14:creationId xmlns:p14="http://schemas.microsoft.com/office/powerpoint/2010/main" val="518430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CATHETER TYPES </a:t>
            </a:r>
          </a:p>
        </p:txBody>
      </p:sp>
      <p:pic>
        <p:nvPicPr>
          <p:cNvPr id="4" name="Content Placeholder 3"/>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b="44552"/>
          <a:stretch/>
        </p:blipFill>
        <p:spPr>
          <a:xfrm>
            <a:off x="420130" y="1825625"/>
            <a:ext cx="5387545" cy="4216829"/>
          </a:xfrm>
        </p:spPr>
      </p:pic>
      <p:pic>
        <p:nvPicPr>
          <p:cNvPr id="7" name="Content Placeholder 6"/>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288" r="288" b="61146"/>
          <a:stretch/>
        </p:blipFill>
        <p:spPr>
          <a:xfrm>
            <a:off x="5807675" y="1229192"/>
            <a:ext cx="5202195" cy="4661941"/>
          </a:xfrm>
        </p:spPr>
      </p:pic>
    </p:spTree>
    <p:extLst>
      <p:ext uri="{BB962C8B-B14F-4D97-AF65-F5344CB8AC3E}">
        <p14:creationId xmlns:p14="http://schemas.microsoft.com/office/powerpoint/2010/main" val="209898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4" name="Content Placeholder 3"/>
          <p:cNvSpPr>
            <a:spLocks noGrp="1"/>
          </p:cNvSpPr>
          <p:nvPr>
            <p:ph idx="1"/>
          </p:nvPr>
        </p:nvSpPr>
        <p:spPr/>
        <p:txBody>
          <a:bodyPr vert="horz" lIns="91440" tIns="45720" rIns="91440" bIns="45720" rtlCol="0" anchor="t">
            <a:normAutofit lnSpcReduction="10000"/>
          </a:bodyPr>
          <a:lstStyle/>
          <a:p>
            <a:r>
              <a:rPr lang="en-US" dirty="0"/>
              <a:t>The material of the catheter is either silicone rubber or polyurethane </a:t>
            </a:r>
          </a:p>
          <a:p>
            <a:endParaRPr lang="en-US" dirty="0"/>
          </a:p>
          <a:p>
            <a:r>
              <a:rPr lang="en-US" dirty="0"/>
              <a:t>No significant difference in functionality has been shown convincingly between straight and coiled-tip catheters with or without a preformed arc bend. </a:t>
            </a:r>
            <a:endParaRPr lang="en-US"/>
          </a:p>
          <a:p>
            <a:endParaRPr lang="en-US" dirty="0"/>
          </a:p>
          <a:p>
            <a:pPr marL="0" indent="0">
              <a:buNone/>
            </a:pPr>
            <a:endParaRPr lang="en-US" dirty="0"/>
          </a:p>
          <a:p>
            <a:pPr marL="0" indent="0">
              <a:buNone/>
            </a:pPr>
            <a:r>
              <a:rPr lang="en-US" sz="1500" dirty="0"/>
              <a:t>Akyol AM, Porteous C, Brown MW. A comparison of two types of catheters for continuous ambulatory peritoneal dialysis (CAPD). </a:t>
            </a:r>
            <a:r>
              <a:rPr lang="en-US" sz="1500" dirty="0" err="1"/>
              <a:t>Perit</a:t>
            </a:r>
            <a:r>
              <a:rPr lang="en-US" sz="1500" dirty="0"/>
              <a:t> Dial Int. 1990;10:63-6. </a:t>
            </a:r>
          </a:p>
          <a:p>
            <a:pPr marL="0" indent="0">
              <a:buNone/>
            </a:pPr>
            <a:r>
              <a:rPr lang="en-US" sz="1500" dirty="0"/>
              <a:t>Ouyang CJ, Huang FX, Yang QQ, Jiang ZP, Chen W, </a:t>
            </a:r>
            <a:r>
              <a:rPr lang="en-US" sz="1500" dirty="0" err="1"/>
              <a:t>Qiu</a:t>
            </a:r>
            <a:r>
              <a:rPr lang="en-US" sz="1500" dirty="0"/>
              <a:t> Y, et al. Comparing the incidence of catheter-related complications with straight and coiled </a:t>
            </a:r>
            <a:r>
              <a:rPr lang="en-US" sz="1500" dirty="0" err="1"/>
              <a:t>Tenckhoff</a:t>
            </a:r>
            <a:r>
              <a:rPr lang="en-US" sz="1500" dirty="0"/>
              <a:t> catheters in peritoneal dialysis patients—a single-center prospective randomized trial. </a:t>
            </a:r>
            <a:r>
              <a:rPr lang="en-US" sz="1500" dirty="0" err="1"/>
              <a:t>Perit</a:t>
            </a:r>
            <a:r>
              <a:rPr lang="en-US" sz="1500" dirty="0"/>
              <a:t> Dial Int. 2015;35:443-9. </a:t>
            </a:r>
          </a:p>
          <a:p>
            <a:endParaRPr lang="en-US" sz="1500" dirty="0"/>
          </a:p>
          <a:p>
            <a:endParaRPr lang="en-US" dirty="0"/>
          </a:p>
          <a:p>
            <a:endParaRPr lang="en-US" dirty="0"/>
          </a:p>
        </p:txBody>
      </p:sp>
    </p:spTree>
    <p:extLst>
      <p:ext uri="{BB962C8B-B14F-4D97-AF65-F5344CB8AC3E}">
        <p14:creationId xmlns:p14="http://schemas.microsoft.com/office/powerpoint/2010/main" val="307560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962984"/>
            <a:ext cx="10515600" cy="5688431"/>
          </a:xfrm>
        </p:spPr>
        <p:txBody>
          <a:bodyPr vert="horz" lIns="91440" tIns="45720" rIns="91440" bIns="45720" rtlCol="0" anchor="t">
            <a:normAutofit lnSpcReduction="10000"/>
          </a:bodyPr>
          <a:lstStyle/>
          <a:p>
            <a:r>
              <a:rPr lang="en-US" u="sng" dirty="0"/>
              <a:t>Advantages of Coiled-tip catheters</a:t>
            </a:r>
            <a:r>
              <a:rPr lang="en-US" dirty="0"/>
              <a:t>: </a:t>
            </a:r>
          </a:p>
          <a:p>
            <a:pPr marL="0" indent="0">
              <a:buNone/>
            </a:pPr>
            <a:r>
              <a:rPr lang="en-US" dirty="0"/>
              <a:t>provide for better dispersion of the dialysate during inflow </a:t>
            </a:r>
            <a:r>
              <a:rPr lang="en-US" dirty="0">
                <a:sym typeface="Wingdings"/>
              </a:rPr>
              <a:t> </a:t>
            </a:r>
            <a:r>
              <a:rPr lang="en-US" dirty="0"/>
              <a:t>remains speculative. </a:t>
            </a:r>
          </a:p>
          <a:p>
            <a:pPr marL="0" indent="0">
              <a:buNone/>
            </a:pPr>
            <a:endParaRPr lang="en-US" dirty="0"/>
          </a:p>
          <a:p>
            <a:pPr marL="0" indent="0">
              <a:buNone/>
            </a:pPr>
            <a:r>
              <a:rPr lang="en-US" dirty="0"/>
              <a:t>Shape of curled hold visceral peritoneal surface away from side holes</a:t>
            </a:r>
            <a:r>
              <a:rPr lang="en-US" dirty="0">
                <a:sym typeface="Wingdings"/>
              </a:rPr>
              <a:t> </a:t>
            </a:r>
            <a:r>
              <a:rPr lang="en-US" dirty="0"/>
              <a:t>Better patency and outflow</a:t>
            </a:r>
          </a:p>
          <a:p>
            <a:pPr marL="0" indent="0">
              <a:buNone/>
            </a:pPr>
            <a:endParaRPr lang="en-US" dirty="0"/>
          </a:p>
          <a:p>
            <a:pPr marL="0" indent="0">
              <a:buNone/>
            </a:pPr>
            <a:r>
              <a:rPr lang="en-US" dirty="0"/>
              <a:t>Does not impinge on rectum</a:t>
            </a:r>
            <a:r>
              <a:rPr lang="en-US" dirty="0">
                <a:sym typeface="Wingdings"/>
              </a:rPr>
              <a:t> no rectal discomfort </a:t>
            </a:r>
            <a:r>
              <a:rPr lang="en-US" dirty="0"/>
              <a:t>  </a:t>
            </a:r>
            <a:endParaRPr lang="en-US" dirty="0">
              <a:cs typeface="Calibri"/>
            </a:endParaRPr>
          </a:p>
          <a:p>
            <a:pPr marL="0" indent="0">
              <a:buNone/>
            </a:pPr>
            <a:endParaRPr lang="en-US" dirty="0">
              <a:cs typeface="Calibri"/>
            </a:endParaRPr>
          </a:p>
          <a:p>
            <a:pPr marL="0" indent="0">
              <a:buNone/>
            </a:pPr>
            <a:r>
              <a:rPr lang="en-US" dirty="0"/>
              <a:t>Catheters equipped with two cuffs provide better immobilization of the tubing within the abdominal wall </a:t>
            </a:r>
          </a:p>
          <a:p>
            <a:endParaRPr lang="en-US" dirty="0"/>
          </a:p>
          <a:p>
            <a:pPr marL="0" indent="0">
              <a:buNone/>
            </a:pPr>
            <a:r>
              <a:rPr lang="en-US" dirty="0" smtClean="0">
                <a:sym typeface="Wingdings" panose="05000000000000000000" pitchFamily="2" charset="2"/>
              </a:rPr>
              <a:t></a:t>
            </a:r>
            <a:r>
              <a:rPr lang="en-US" dirty="0" smtClean="0"/>
              <a:t>Most utilized: </a:t>
            </a:r>
            <a:r>
              <a:rPr lang="en-US" dirty="0"/>
              <a:t>double cuff with coiled tip.</a:t>
            </a:r>
          </a:p>
          <a:p>
            <a:pPr marL="0" indent="0">
              <a:buNone/>
            </a:pPr>
            <a:endParaRPr lang="en-US" dirty="0"/>
          </a:p>
        </p:txBody>
      </p:sp>
    </p:spTree>
    <p:extLst>
      <p:ext uri="{BB962C8B-B14F-4D97-AF65-F5344CB8AC3E}">
        <p14:creationId xmlns:p14="http://schemas.microsoft.com/office/powerpoint/2010/main" val="1684908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CHOOSING PD CATHETER SIZE</a:t>
            </a:r>
          </a:p>
        </p:txBody>
      </p:sp>
      <p:pic>
        <p:nvPicPr>
          <p:cNvPr id="7" name="Content Placeholder 6"/>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27513"/>
          <a:stretch/>
        </p:blipFill>
        <p:spPr>
          <a:xfrm>
            <a:off x="3135777" y="1573967"/>
            <a:ext cx="4809009" cy="4751881"/>
          </a:xfrm>
        </p:spPr>
      </p:pic>
      <p:sp>
        <p:nvSpPr>
          <p:cNvPr id="6" name="Content Placeholder 5"/>
          <p:cNvSpPr>
            <a:spLocks noGrp="1"/>
          </p:cNvSpPr>
          <p:nvPr>
            <p:ph sz="half" idx="2"/>
          </p:nvPr>
        </p:nvSpPr>
        <p:spPr/>
        <p:txBody>
          <a:bodyPr>
            <a:normAutofit/>
          </a:bodyPr>
          <a:lstStyle/>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94245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PD CATHETER INSERTION</a:t>
            </a: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412613" y="2489928"/>
            <a:ext cx="3781425" cy="4114800"/>
          </a:xfrm>
        </p:spPr>
      </p:pic>
      <p:pic>
        <p:nvPicPr>
          <p:cNvPr id="7" name="Content Placeholder 5"/>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t="45285"/>
          <a:stretch/>
        </p:blipFill>
        <p:spPr>
          <a:xfrm>
            <a:off x="6712526" y="365125"/>
            <a:ext cx="5181600" cy="2124803"/>
          </a:xfrm>
        </p:spPr>
      </p:pic>
      <p:sp>
        <p:nvSpPr>
          <p:cNvPr id="9" name="Rectangle 8"/>
          <p:cNvSpPr/>
          <p:nvPr/>
        </p:nvSpPr>
        <p:spPr>
          <a:xfrm>
            <a:off x="0" y="1690688"/>
            <a:ext cx="6459415" cy="4524315"/>
          </a:xfrm>
          <a:prstGeom prst="rect">
            <a:avLst/>
          </a:prstGeom>
        </p:spPr>
        <p:txBody>
          <a:bodyPr wrap="square" anchor="t">
            <a:spAutoFit/>
          </a:bodyPr>
          <a:lstStyle/>
          <a:p>
            <a:pPr marL="342900" indent="-342900">
              <a:buFont typeface="Arial" charset="0"/>
              <a:buChar char="•"/>
            </a:pPr>
            <a:r>
              <a:rPr lang="en-US" sz="2400" dirty="0"/>
              <a:t>The deep cuff is best implanted between the posterior sheath and fascia transversalis </a:t>
            </a:r>
            <a:endParaRPr lang="en-US" dirty="0"/>
          </a:p>
          <a:p>
            <a:pPr marL="342900" indent="-342900">
              <a:buFont typeface="Arial" charset="0"/>
              <a:buChar char="•"/>
            </a:pPr>
            <a:endParaRPr lang="en-US" sz="2400" dirty="0">
              <a:cs typeface="Calibri"/>
            </a:endParaRPr>
          </a:p>
          <a:p>
            <a:pPr marL="342900" indent="-342900">
              <a:buFont typeface="Arial" charset="0"/>
              <a:buChar char="•"/>
            </a:pPr>
            <a:r>
              <a:rPr lang="en-US" sz="2400" dirty="0"/>
              <a:t>The superficial cuff is positioned in the subcutaneous tissues 2 to 4 cm from the exit site </a:t>
            </a:r>
            <a:r>
              <a:rPr lang="en-US" sz="2400" dirty="0">
                <a:sym typeface="Wingdings"/>
              </a:rPr>
              <a:t> to prevent </a:t>
            </a:r>
            <a:r>
              <a:rPr lang="en-US" sz="2400" dirty="0"/>
              <a:t>debris and bacteria </a:t>
            </a:r>
          </a:p>
          <a:p>
            <a:pPr marL="342900" indent="-342900">
              <a:buFont typeface="Arial" charset="0"/>
              <a:buChar char="•"/>
            </a:pPr>
            <a:endParaRPr lang="en-US" sz="2400" dirty="0"/>
          </a:p>
          <a:p>
            <a:pPr marL="342900" indent="-342900">
              <a:buFont typeface="Arial" charset="0"/>
              <a:buChar char="•"/>
            </a:pPr>
            <a:r>
              <a:rPr lang="en-US" sz="2400" dirty="0"/>
              <a:t>Upwardly directed exit sites should be avoided to prevent pooling of cutaneous bacteria and debris, perspiration, and shower water in the exit sinus, predisposing the patient to exit site and tunnel infections</a:t>
            </a:r>
          </a:p>
        </p:txBody>
      </p:sp>
      <p:cxnSp>
        <p:nvCxnSpPr>
          <p:cNvPr id="3" name="Straight Arrow Connector 2"/>
          <p:cNvCxnSpPr/>
          <p:nvPr/>
        </p:nvCxnSpPr>
        <p:spPr>
          <a:xfrm flipH="1">
            <a:off x="8458200" y="1333500"/>
            <a:ext cx="762000" cy="838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303326" y="1027906"/>
            <a:ext cx="1347805" cy="369332"/>
          </a:xfrm>
          <a:prstGeom prst="rect">
            <a:avLst/>
          </a:prstGeom>
          <a:noFill/>
        </p:spPr>
        <p:txBody>
          <a:bodyPr wrap="none" rtlCol="0">
            <a:spAutoFit/>
          </a:bodyPr>
          <a:lstStyle/>
          <a:p>
            <a:r>
              <a:rPr lang="en-US" dirty="0">
                <a:solidFill>
                  <a:srgbClr val="FF0000"/>
                </a:solidFill>
              </a:rPr>
              <a:t>Peritoneum</a:t>
            </a:r>
            <a:r>
              <a:rPr lang="en-US" dirty="0"/>
              <a:t> </a:t>
            </a:r>
          </a:p>
        </p:txBody>
      </p:sp>
    </p:spTree>
    <p:extLst>
      <p:ext uri="{BB962C8B-B14F-4D97-AF65-F5344CB8AC3E}">
        <p14:creationId xmlns:p14="http://schemas.microsoft.com/office/powerpoint/2010/main" val="806463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PD CATHETER INSERTION PROCEDURES </a:t>
            </a:r>
            <a:r>
              <a:rPr lang="en-US" dirty="0" smtClean="0"/>
              <a:t>(3)</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dirty="0"/>
              <a:t>Percutaneous Needle-Guidewire Technique</a:t>
            </a:r>
          </a:p>
          <a:p>
            <a:endParaRPr lang="en-US" dirty="0"/>
          </a:p>
          <a:p>
            <a:r>
              <a:rPr lang="en-US" dirty="0"/>
              <a:t>Open Surgical Dissection </a:t>
            </a:r>
          </a:p>
          <a:p>
            <a:pPr marL="0" indent="0">
              <a:buNone/>
            </a:pPr>
            <a:r>
              <a:rPr lang="en-US" dirty="0"/>
              <a:t> </a:t>
            </a:r>
            <a:endParaRPr lang="en-US" dirty="0">
              <a:cs typeface="Calibri" panose="020F0502020204030204"/>
            </a:endParaRPr>
          </a:p>
          <a:p>
            <a:r>
              <a:rPr lang="en-US" dirty="0"/>
              <a:t>Surgical Laparoscopy </a:t>
            </a:r>
          </a:p>
        </p:txBody>
      </p:sp>
    </p:spTree>
    <p:extLst>
      <p:ext uri="{BB962C8B-B14F-4D97-AF65-F5344CB8AC3E}">
        <p14:creationId xmlns:p14="http://schemas.microsoft.com/office/powerpoint/2010/main" val="976269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Open Surgical Dissection</a:t>
            </a:r>
            <a:r>
              <a:rPr lang="en-US" dirty="0"/>
              <a:t> </a:t>
            </a:r>
          </a:p>
        </p:txBody>
      </p:sp>
      <p:sp>
        <p:nvSpPr>
          <p:cNvPr id="3" name="Content Placeholder 2"/>
          <p:cNvSpPr>
            <a:spLocks noGrp="1"/>
          </p:cNvSpPr>
          <p:nvPr>
            <p:ph idx="1"/>
          </p:nvPr>
        </p:nvSpPr>
        <p:spPr/>
        <p:txBody>
          <a:bodyPr>
            <a:normAutofit/>
          </a:bodyPr>
          <a:lstStyle/>
          <a:p>
            <a:r>
              <a:rPr lang="en-US" dirty="0" err="1"/>
              <a:t>Omentectomy</a:t>
            </a:r>
            <a:r>
              <a:rPr lang="en-US" dirty="0"/>
              <a:t> is performed systematically </a:t>
            </a:r>
          </a:p>
          <a:p>
            <a:endParaRPr lang="en-US" dirty="0"/>
          </a:p>
          <a:p>
            <a:r>
              <a:rPr lang="en-US" dirty="0"/>
              <a:t>The peritoneum and posterior rectus sheath are closed with the internal cuff secured in between</a:t>
            </a:r>
          </a:p>
          <a:p>
            <a:pPr marL="0" indent="0">
              <a:buNone/>
            </a:pPr>
            <a:r>
              <a:rPr lang="en-US" dirty="0"/>
              <a:t> </a:t>
            </a:r>
          </a:p>
          <a:p>
            <a:r>
              <a:rPr lang="en-US" dirty="0"/>
              <a:t>The catheter then is directed to the desired skin exit site placed </a:t>
            </a:r>
            <a:r>
              <a:rPr lang="en-US" dirty="0" err="1"/>
              <a:t>subfascia</a:t>
            </a:r>
            <a:r>
              <a:rPr lang="en-US" dirty="0"/>
              <a:t>.</a:t>
            </a:r>
          </a:p>
          <a:p>
            <a:endParaRPr lang="en-US" dirty="0"/>
          </a:p>
        </p:txBody>
      </p:sp>
    </p:spTree>
    <p:extLst>
      <p:ext uri="{BB962C8B-B14F-4D97-AF65-F5344CB8AC3E}">
        <p14:creationId xmlns:p14="http://schemas.microsoft.com/office/powerpoint/2010/main" val="390919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5049</TotalTime>
  <Words>288</Words>
  <Application>Microsoft Office PowerPoint</Application>
  <PresentationFormat>Widescreen</PresentationFormat>
  <Paragraphs>105</Paragraphs>
  <Slides>27</Slides>
  <Notes>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Wingdings</vt:lpstr>
      <vt:lpstr>Office Theme</vt:lpstr>
      <vt:lpstr>PD catheter placement techniques  </vt:lpstr>
      <vt:lpstr>Introduction</vt:lpstr>
      <vt:lpstr>CATHETER TYPES </vt:lpstr>
      <vt:lpstr>PowerPoint Presentation</vt:lpstr>
      <vt:lpstr>PowerPoint Presentation</vt:lpstr>
      <vt:lpstr>CHOOSING PD CATHETER SIZE</vt:lpstr>
      <vt:lpstr>PD CATHETER INSERTION</vt:lpstr>
      <vt:lpstr>PD CATHETER INSERTION PROCEDURES (3)</vt:lpstr>
      <vt:lpstr>Open Surgical Dissection </vt:lpstr>
      <vt:lpstr>Surgical Laparoscopy </vt:lpstr>
      <vt:lpstr>Open vs Laparoscopic </vt:lpstr>
      <vt:lpstr>Open vs Laparoscopic </vt:lpstr>
      <vt:lpstr>Open vs Laparoscopic </vt:lpstr>
      <vt:lpstr>                   Open vs Laparoscopic </vt:lpstr>
      <vt:lpstr>Mechanical Flow Dysfunction secondary to: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PDAHER</cp:lastModifiedBy>
  <cp:revision>115</cp:revision>
  <dcterms:created xsi:type="dcterms:W3CDTF">2019-03-19T10:39:20Z</dcterms:created>
  <dcterms:modified xsi:type="dcterms:W3CDTF">2019-06-12T09:17:32Z</dcterms:modified>
</cp:coreProperties>
</file>