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85" r:id="rId6"/>
    <p:sldId id="259" r:id="rId7"/>
    <p:sldId id="280" r:id="rId8"/>
    <p:sldId id="283" r:id="rId9"/>
    <p:sldId id="272" r:id="rId10"/>
    <p:sldId id="274" r:id="rId11"/>
    <p:sldId id="284" r:id="rId12"/>
    <p:sldId id="281" r:id="rId13"/>
    <p:sldId id="275" r:id="rId14"/>
    <p:sldId id="278" r:id="rId15"/>
    <p:sldId id="276" r:id="rId16"/>
    <p:sldId id="261" r:id="rId17"/>
    <p:sldId id="263" r:id="rId18"/>
    <p:sldId id="265" r:id="rId19"/>
    <p:sldId id="266" r:id="rId20"/>
    <p:sldId id="277" r:id="rId21"/>
    <p:sldId id="262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3575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Peritoneal Dialysis for Acute Kidney Injury in the intensive care unit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705600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Mohamed B A </a:t>
            </a:r>
            <a:r>
              <a:rPr lang="en-US" sz="2800" b="1" dirty="0" err="1" smtClean="0">
                <a:solidFill>
                  <a:schemeClr val="bg1"/>
                </a:solidFill>
              </a:rPr>
              <a:t>Elfakky</a:t>
            </a:r>
            <a:r>
              <a:rPr lang="en-US" sz="2800" b="1" dirty="0" smtClean="0">
                <a:solidFill>
                  <a:schemeClr val="bg1"/>
                </a:solidFill>
              </a:rPr>
              <a:t>, MD, FRCP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Consultant Pediatric Nephrology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Al </a:t>
            </a:r>
            <a:r>
              <a:rPr lang="en-US" sz="2800" b="1" dirty="0" err="1" smtClean="0">
                <a:solidFill>
                  <a:schemeClr val="bg1"/>
                </a:solidFill>
              </a:rPr>
              <a:t>Qassimi</a:t>
            </a:r>
            <a:r>
              <a:rPr lang="en-US" sz="2800" b="1" dirty="0" smtClean="0">
                <a:solidFill>
                  <a:schemeClr val="bg1"/>
                </a:solidFill>
              </a:rPr>
              <a:t> Women and Child </a:t>
            </a:r>
            <a:r>
              <a:rPr lang="en-US" sz="2800" b="1" dirty="0" err="1" smtClean="0">
                <a:solidFill>
                  <a:schemeClr val="bg1"/>
                </a:solidFill>
              </a:rPr>
              <a:t>Hoispital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Sharjah</a:t>
            </a:r>
            <a:r>
              <a:rPr lang="en-US" sz="2800" b="1" dirty="0" smtClean="0">
                <a:solidFill>
                  <a:schemeClr val="bg1"/>
                </a:solidFill>
              </a:rPr>
              <a:t> – UAE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0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Timing of Dialysis in AKI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1828800" y="1676400"/>
            <a:ext cx="5181600" cy="685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Patients with AKI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1143000" y="3352800"/>
            <a:ext cx="21336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Early Dialysis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5638800" y="3352800"/>
            <a:ext cx="1905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Late Dialysis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3276600" y="5486400"/>
            <a:ext cx="2209800" cy="533400"/>
          </a:xfrm>
          <a:prstGeom prst="leftRightArrow">
            <a:avLst>
              <a:gd name="adj1" fmla="val 50000"/>
              <a:gd name="adj2" fmla="val 82857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191000" y="2438400"/>
            <a:ext cx="381000" cy="3200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6172200" y="24384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057400" y="24384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5715000" y="5334000"/>
            <a:ext cx="22098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6600"/>
              </a:gs>
              <a:gs pos="100000">
                <a:srgbClr val="940202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Die</a:t>
            </a:r>
          </a:p>
          <a:p>
            <a:pPr algn="ctr"/>
            <a:r>
              <a:rPr lang="en-US"/>
              <a:t>without Dialysis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1219200" y="5181600"/>
            <a:ext cx="19050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Recover without </a:t>
            </a:r>
          </a:p>
          <a:p>
            <a:pPr algn="ctr"/>
            <a:r>
              <a:rPr lang="en-US"/>
              <a:t>Dialysis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1"/>
            <a:ext cx="8610599" cy="4572000"/>
          </a:xfrm>
        </p:spPr>
        <p:txBody>
          <a:bodyPr/>
          <a:lstStyle/>
          <a:p>
            <a:r>
              <a:rPr lang="en-US" dirty="0" smtClean="0"/>
              <a:t>RRT was required in 11.4 % of children with AKI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the AWARE study 1.5% of AKI children require RRT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Pediatric patients requiring RRT in the UK was 2.9% and may reach up to 8.6% in some centers 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PD is the most widely available form of RRT specially in neonates and smaller babies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RRT for AKI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6096000"/>
            <a:ext cx="678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Safder</a:t>
            </a:r>
            <a:r>
              <a:rPr lang="en-US" sz="1200" dirty="0" smtClean="0"/>
              <a:t> O, BMC </a:t>
            </a:r>
            <a:r>
              <a:rPr lang="en-US" sz="1200" dirty="0" err="1" smtClean="0"/>
              <a:t>Nephrol</a:t>
            </a:r>
            <a:r>
              <a:rPr lang="en-US" sz="1200" dirty="0" smtClean="0"/>
              <a:t> 2019, </a:t>
            </a:r>
            <a:r>
              <a:rPr lang="en-US" sz="1200" dirty="0" err="1" smtClean="0"/>
              <a:t>Kaddourah</a:t>
            </a:r>
            <a:r>
              <a:rPr lang="en-US" sz="1200" dirty="0" smtClean="0"/>
              <a:t> A, </a:t>
            </a:r>
            <a:r>
              <a:rPr lang="en-US" sz="1200" dirty="0" err="1" smtClean="0"/>
              <a:t>Engl</a:t>
            </a:r>
            <a:r>
              <a:rPr lang="en-US" sz="1200" dirty="0" smtClean="0"/>
              <a:t> J Med 2017, </a:t>
            </a:r>
            <a:r>
              <a:rPr lang="en-US" sz="1200" dirty="0" err="1" smtClean="0"/>
              <a:t>Westrope</a:t>
            </a:r>
            <a:r>
              <a:rPr lang="en-US" sz="1200" dirty="0" smtClean="0"/>
              <a:t> CA, </a:t>
            </a:r>
            <a:r>
              <a:rPr lang="en-US" sz="1200" dirty="0" err="1" smtClean="0"/>
              <a:t>Peaitr</a:t>
            </a:r>
            <a:r>
              <a:rPr lang="en-US" sz="1200" dirty="0" smtClean="0"/>
              <a:t> </a:t>
            </a:r>
            <a:r>
              <a:rPr lang="en-US" sz="1200" dirty="0" err="1" smtClean="0"/>
              <a:t>Crit</a:t>
            </a:r>
            <a:r>
              <a:rPr lang="en-US" sz="1200" dirty="0" smtClean="0"/>
              <a:t> care Med 2018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381999" cy="4144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 of RRT in the PICU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52" y="1447800"/>
            <a:ext cx="868384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799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PD modality is commonly used in small babies (neonates)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Its relatively low cost, simplicity, no need for anticoagulation, Can be done manually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Placement of central venous catheter and tolerance in </a:t>
            </a:r>
            <a:r>
              <a:rPr lang="en-US" dirty="0" err="1" smtClean="0"/>
              <a:t>hemodynamically</a:t>
            </a:r>
            <a:r>
              <a:rPr lang="en-US" dirty="0" smtClean="0"/>
              <a:t> unstable patients</a:t>
            </a:r>
          </a:p>
          <a:p>
            <a:endParaRPr lang="en-US" dirty="0" smtClean="0"/>
          </a:p>
          <a:p>
            <a:r>
              <a:rPr lang="en-US" dirty="0" smtClean="0"/>
              <a:t>No need for large extracorporeal circuit </a:t>
            </a:r>
          </a:p>
          <a:p>
            <a:endParaRPr lang="en-US" dirty="0" smtClean="0"/>
          </a:p>
          <a:p>
            <a:r>
              <a:rPr lang="en-US" dirty="0" smtClean="0"/>
              <a:t>After cardiac surgery (After cardiopulmonary bypass surgery)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PD for AKI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61061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Rajiit</a:t>
            </a:r>
            <a:r>
              <a:rPr lang="en-US" sz="1400" dirty="0" smtClean="0"/>
              <a:t> </a:t>
            </a:r>
            <a:r>
              <a:rPr lang="en-US" sz="1400" dirty="0" err="1" smtClean="0"/>
              <a:t>Basu</a:t>
            </a:r>
            <a:r>
              <a:rPr lang="en-US" sz="1400" dirty="0" smtClean="0"/>
              <a:t>, </a:t>
            </a:r>
            <a:r>
              <a:rPr lang="en-US" sz="1400" dirty="0" err="1" smtClean="0"/>
              <a:t>Int</a:t>
            </a:r>
            <a:r>
              <a:rPr lang="en-US" sz="1400" dirty="0" smtClean="0"/>
              <a:t> J of Nephrology 2011 </a:t>
            </a:r>
          </a:p>
          <a:p>
            <a:r>
              <a:rPr lang="en-US" sz="1400" dirty="0" smtClean="0"/>
              <a:t>J. M. </a:t>
            </a:r>
            <a:r>
              <a:rPr lang="en-US" sz="1400" dirty="0" err="1" smtClean="0"/>
              <a:t>Sorof</a:t>
            </a:r>
            <a:r>
              <a:rPr lang="en-US" sz="1400" dirty="0" smtClean="0"/>
              <a:t>, Pediatric </a:t>
            </a:r>
            <a:r>
              <a:rPr lang="en-US" sz="1400" dirty="0" err="1" smtClean="0"/>
              <a:t>Neph</a:t>
            </a:r>
            <a:r>
              <a:rPr lang="en-US" sz="1400" dirty="0" smtClean="0"/>
              <a:t>, 1999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0"/>
            <a:ext cx="8534399" cy="4343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Not well suited in acute intoxication, sever metabolic disturbances (</a:t>
            </a:r>
            <a:r>
              <a:rPr lang="en-US" dirty="0" err="1" smtClean="0"/>
              <a:t>hypercatabolic</a:t>
            </a:r>
            <a:r>
              <a:rPr lang="en-US" dirty="0" smtClean="0"/>
              <a:t> status and MOF) and severe fluid overload.  </a:t>
            </a:r>
          </a:p>
          <a:p>
            <a:pPr lvl="1"/>
            <a:r>
              <a:rPr lang="en-US" dirty="0" smtClean="0"/>
              <a:t>Major abdominal surgery or trauma </a:t>
            </a:r>
          </a:p>
          <a:p>
            <a:pPr lvl="1"/>
            <a:r>
              <a:rPr lang="en-US" dirty="0" smtClean="0"/>
              <a:t>Congenital abdominal malformations</a:t>
            </a:r>
          </a:p>
          <a:p>
            <a:pPr lvl="1"/>
            <a:r>
              <a:rPr lang="en-US" dirty="0" smtClean="0"/>
              <a:t>The UF cannot be accurately controlled (Specially when nutritional support is needed OR a need for extra-medications) </a:t>
            </a:r>
          </a:p>
          <a:p>
            <a:pPr lvl="1"/>
            <a:r>
              <a:rPr lang="en-US" dirty="0" smtClean="0"/>
              <a:t>Small solute clearance may not be optimal </a:t>
            </a:r>
          </a:p>
          <a:p>
            <a:pPr lvl="1"/>
            <a:r>
              <a:rPr lang="en-US" dirty="0" smtClean="0"/>
              <a:t>The presence of  </a:t>
            </a:r>
            <a:r>
              <a:rPr lang="en-US" dirty="0" err="1" smtClean="0"/>
              <a:t>dialysate</a:t>
            </a:r>
            <a:r>
              <a:rPr lang="en-US" dirty="0" smtClean="0"/>
              <a:t> in the PD cavity (Splinting but supporting studies)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PD in AKI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172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Rajiit</a:t>
            </a:r>
            <a:r>
              <a:rPr lang="en-US" sz="1400" dirty="0" smtClean="0"/>
              <a:t> </a:t>
            </a:r>
            <a:r>
              <a:rPr lang="en-US" sz="1400" dirty="0" err="1" smtClean="0"/>
              <a:t>Basu</a:t>
            </a:r>
            <a:r>
              <a:rPr lang="en-US" sz="1400" dirty="0" smtClean="0"/>
              <a:t>, </a:t>
            </a:r>
            <a:r>
              <a:rPr lang="en-US" sz="1400" dirty="0" err="1" smtClean="0"/>
              <a:t>Int</a:t>
            </a:r>
            <a:r>
              <a:rPr lang="en-US" sz="1400" dirty="0" smtClean="0"/>
              <a:t> J of Nephrology 2011 </a:t>
            </a:r>
          </a:p>
          <a:p>
            <a:r>
              <a:rPr lang="en-US" sz="1400" dirty="0" smtClean="0"/>
              <a:t>J. M. </a:t>
            </a:r>
            <a:r>
              <a:rPr lang="en-US" sz="1400" dirty="0" err="1" smtClean="0"/>
              <a:t>Sorof</a:t>
            </a:r>
            <a:r>
              <a:rPr lang="en-US" sz="1400" dirty="0" smtClean="0"/>
              <a:t>, Pediatric </a:t>
            </a:r>
            <a:r>
              <a:rPr lang="en-US" sz="1400" dirty="0" err="1" smtClean="0"/>
              <a:t>Neph</a:t>
            </a:r>
            <a:r>
              <a:rPr lang="en-US" sz="1400" dirty="0" smtClean="0"/>
              <a:t>, 1999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686799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In a study of RRT in PICU across the UK showed:</a:t>
            </a:r>
          </a:p>
          <a:p>
            <a:pPr lvl="1"/>
            <a:r>
              <a:rPr lang="en-US" dirty="0" smtClean="0"/>
              <a:t>PD was used in 65% of neonates </a:t>
            </a:r>
            <a:r>
              <a:rPr lang="en-US" dirty="0" err="1" smtClean="0"/>
              <a:t>vs</a:t>
            </a:r>
            <a:r>
              <a:rPr lang="en-US" dirty="0" smtClean="0"/>
              <a:t> 35% CRRT and HD</a:t>
            </a:r>
          </a:p>
          <a:p>
            <a:pPr lvl="1"/>
            <a:r>
              <a:rPr lang="en-US" dirty="0" smtClean="0"/>
              <a:t>PD used commonly post cardiac surgery (81%)</a:t>
            </a:r>
          </a:p>
          <a:p>
            <a:pPr lvl="1"/>
            <a:r>
              <a:rPr lang="en-US" dirty="0" smtClean="0"/>
              <a:t>In older age group CRRT represent 80% </a:t>
            </a:r>
          </a:p>
          <a:p>
            <a:pPr lvl="1"/>
            <a:r>
              <a:rPr lang="en-US" dirty="0" smtClean="0"/>
              <a:t>CRRT used commonly is children diagnosed with sepsis</a:t>
            </a:r>
          </a:p>
          <a:p>
            <a:pPr lvl="1"/>
            <a:r>
              <a:rPr lang="en-US" dirty="0" smtClean="0"/>
              <a:t>Survival was higher in the PD group 80% ??</a:t>
            </a:r>
          </a:p>
          <a:p>
            <a:pPr lvl="1"/>
            <a:r>
              <a:rPr lang="en-US" dirty="0" smtClean="0"/>
              <a:t>Older children receiving CRRT had the highest survival </a:t>
            </a:r>
          </a:p>
          <a:p>
            <a:r>
              <a:rPr lang="en-US" dirty="0" smtClean="0"/>
              <a:t>A study from Saudi, most common RRT modality was PD (70 %), CRRT (17.2 %), and HD (8.6 %). The majority of their patients AKI patients were less than 5 years old (Neonates excluded)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in AKI in ICU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605926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Westrope</a:t>
            </a:r>
            <a:r>
              <a:rPr lang="en-US" sz="1400" dirty="0" smtClean="0"/>
              <a:t> CA, </a:t>
            </a:r>
            <a:r>
              <a:rPr lang="en-US" sz="1400" dirty="0" err="1" smtClean="0"/>
              <a:t>Peaitr</a:t>
            </a:r>
            <a:r>
              <a:rPr lang="en-US" sz="1400" dirty="0" smtClean="0"/>
              <a:t> </a:t>
            </a:r>
            <a:r>
              <a:rPr lang="en-US" sz="1400" dirty="0" err="1" smtClean="0"/>
              <a:t>Crit</a:t>
            </a:r>
            <a:r>
              <a:rPr lang="en-US" sz="1400" dirty="0" smtClean="0"/>
              <a:t> care Med 2018</a:t>
            </a:r>
          </a:p>
          <a:p>
            <a:r>
              <a:rPr lang="en-US" sz="1400" dirty="0" err="1" smtClean="0"/>
              <a:t>Safder</a:t>
            </a:r>
            <a:r>
              <a:rPr lang="en-US" sz="1400" dirty="0" smtClean="0"/>
              <a:t> O, BMC </a:t>
            </a:r>
            <a:r>
              <a:rPr lang="en-US" sz="1400" dirty="0" err="1" smtClean="0"/>
              <a:t>Nephrol</a:t>
            </a:r>
            <a:r>
              <a:rPr lang="en-US" sz="1400" dirty="0" smtClean="0"/>
              <a:t> 2019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51037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 prospective pediatric studies evaluated the impact of dialysis modality in the outcome of children with AKI in the ICU</a:t>
            </a:r>
          </a:p>
          <a:p>
            <a:r>
              <a:rPr lang="en-US" dirty="0" smtClean="0"/>
              <a:t>An adult study compared CVVHF with Continues PD</a:t>
            </a:r>
          </a:p>
          <a:p>
            <a:pPr lvl="1"/>
            <a:r>
              <a:rPr lang="en-US" dirty="0" smtClean="0"/>
              <a:t>HF provided higher urea and creatinine clearances with faster correction of fluid overload </a:t>
            </a:r>
          </a:p>
          <a:p>
            <a:pPr lvl="1"/>
            <a:r>
              <a:rPr lang="en-US" dirty="0" smtClean="0"/>
              <a:t>However, there was no difference in mortality or hemodynamic stability   </a:t>
            </a:r>
          </a:p>
          <a:p>
            <a:r>
              <a:rPr lang="en-US" dirty="0" smtClean="0"/>
              <a:t>In most pediatric studies; hemodynamic instability at the start of RRT, hypotension, use of </a:t>
            </a:r>
            <a:r>
              <a:rPr lang="en-US" dirty="0" err="1" smtClean="0"/>
              <a:t>inotropes</a:t>
            </a:r>
            <a:r>
              <a:rPr lang="en-US" dirty="0" smtClean="0"/>
              <a:t>, presence of MOF, use of ECMO were all associated with increased risk of mortality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107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Georje</a:t>
            </a:r>
            <a:r>
              <a:rPr lang="en-US" dirty="0" smtClean="0"/>
              <a:t> J, </a:t>
            </a:r>
            <a:r>
              <a:rPr lang="en-US" dirty="0" err="1" smtClean="0"/>
              <a:t>Perit</a:t>
            </a:r>
            <a:r>
              <a:rPr lang="en-US" dirty="0" smtClean="0"/>
              <a:t> Dial </a:t>
            </a:r>
            <a:r>
              <a:rPr lang="en-US" dirty="0" err="1" smtClean="0"/>
              <a:t>Int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57401"/>
            <a:ext cx="8610600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PD is less effective in severe acute illness of pulmonary </a:t>
            </a:r>
            <a:r>
              <a:rPr lang="en-US" dirty="0" err="1" smtClean="0"/>
              <a:t>oedema</a:t>
            </a:r>
            <a:r>
              <a:rPr lang="en-US" dirty="0" smtClean="0"/>
              <a:t>, poisoning, drug overdose and hyper catabolic states</a:t>
            </a:r>
          </a:p>
          <a:p>
            <a:r>
              <a:rPr lang="en-US" dirty="0" smtClean="0"/>
              <a:t>Small solute clearance in lower in PD </a:t>
            </a:r>
          </a:p>
          <a:p>
            <a:r>
              <a:rPr lang="en-US" dirty="0" smtClean="0"/>
              <a:t>Clearance of high molecular weight solutes is higher with continuous PD than with HD </a:t>
            </a:r>
          </a:p>
          <a:p>
            <a:r>
              <a:rPr lang="en-US" dirty="0" smtClean="0"/>
              <a:t>UF is maximum at the beginning of PD exchange (Glucose is high), when glucose is absorbed UF drops </a:t>
            </a:r>
          </a:p>
          <a:p>
            <a:r>
              <a:rPr lang="en-US" dirty="0" smtClean="0"/>
              <a:t>Tidal PD (Can provide better clearance but ??)</a:t>
            </a:r>
          </a:p>
          <a:p>
            <a:r>
              <a:rPr lang="en-US" dirty="0" smtClean="0"/>
              <a:t>The large peritoneal surface area in infants (is an advantage)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in AKI, TIPs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34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06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0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r>
              <a:rPr lang="en-US" dirty="0" smtClean="0"/>
              <a:t>No conflict of interest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0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610599" cy="3886200"/>
          </a:xfrm>
        </p:spPr>
        <p:txBody>
          <a:bodyPr/>
          <a:lstStyle/>
          <a:p>
            <a:r>
              <a:rPr lang="en-US" dirty="0" smtClean="0"/>
              <a:t>Patients is considered receiving adequate dialysis if:</a:t>
            </a:r>
          </a:p>
          <a:p>
            <a:pPr lvl="1"/>
            <a:r>
              <a:rPr lang="en-US" dirty="0" smtClean="0"/>
              <a:t>The need of </a:t>
            </a:r>
            <a:r>
              <a:rPr lang="en-US" dirty="0" err="1" smtClean="0"/>
              <a:t>inotropic</a:t>
            </a:r>
            <a:r>
              <a:rPr lang="en-US" dirty="0" smtClean="0"/>
              <a:t> support  decreased </a:t>
            </a:r>
          </a:p>
          <a:p>
            <a:pPr lvl="1"/>
            <a:r>
              <a:rPr lang="en-US" dirty="0" smtClean="0"/>
              <a:t>Oedema resolved </a:t>
            </a:r>
          </a:p>
          <a:p>
            <a:pPr lvl="1"/>
            <a:r>
              <a:rPr lang="en-US" dirty="0" smtClean="0"/>
              <a:t>UF obtained is sufficient for nutrition support </a:t>
            </a:r>
          </a:p>
          <a:p>
            <a:pPr lvl="1"/>
            <a:r>
              <a:rPr lang="en-US" dirty="0" smtClean="0"/>
              <a:t>Metabolic parameters is improving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 principal: adequate dialysis is defined as RRT that makes patient clinical condition improve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Finally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610599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Controversy exist regarding the use of PD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PD is an important form of RRT and has its own indications</a:t>
            </a:r>
          </a:p>
          <a:p>
            <a:pPr>
              <a:buNone/>
            </a:pPr>
            <a:endParaRPr lang="en-US" dirty="0" smtClean="0"/>
          </a:p>
          <a:p>
            <a:pPr marL="274320" lvl="1"/>
            <a:r>
              <a:rPr lang="en-US" dirty="0" smtClean="0"/>
              <a:t>PD for AKI markedly decreased in favor of CRRT in developed countries (Different reasons) With the decreased usage of PD, clinical experience will also decrease due to lack of exposure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Decision about dialysis modality is based on:</a:t>
            </a:r>
          </a:p>
          <a:p>
            <a:pPr lvl="1"/>
            <a:r>
              <a:rPr lang="en-US" dirty="0" smtClean="0"/>
              <a:t>Local expertise, resources available and clinical status   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PD is very attractive in developing countries and life saving </a:t>
            </a:r>
          </a:p>
          <a:p>
            <a:endParaRPr lang="en-US" dirty="0" smtClean="0"/>
          </a:p>
          <a:p>
            <a:r>
              <a:rPr lang="en-US" dirty="0" smtClean="0"/>
              <a:t>ISN/IPNA and the 0 by 25 initiative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03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8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over view of AKI in the intensive care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Choice of dialysis modality in the ICU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PD in the ICU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Outcome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3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AKI 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228600" y="2438400"/>
            <a:ext cx="86868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Definition of AKI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AKI reflects an entire spectrum of this process</a:t>
            </a:r>
          </a:p>
          <a:p>
            <a:pPr lvl="2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There are different causative factors for AKI in the ICU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r>
              <a:rPr lang="en-US" dirty="0" smtClean="0"/>
              <a:t>Classification of AKI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80" y="1676400"/>
            <a:ext cx="85134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8458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37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534399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AKI is a common complication in  PICU and NICU </a:t>
            </a:r>
          </a:p>
          <a:p>
            <a:r>
              <a:rPr lang="en-US" dirty="0" smtClean="0"/>
              <a:t>About 30% of patients admitted to ICUs develop hemodynamic instability, </a:t>
            </a:r>
            <a:r>
              <a:rPr lang="en-US" dirty="0" err="1" smtClean="0"/>
              <a:t>cardiorenal</a:t>
            </a:r>
            <a:r>
              <a:rPr lang="en-US" dirty="0" smtClean="0"/>
              <a:t> syndrome, and/or sepsis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AWARE</a:t>
            </a:r>
            <a:r>
              <a:rPr lang="en-US" dirty="0" smtClean="0"/>
              <a:t> study revealed AKI in 26.9% of children admitted to the intensive care unit (PICU)</a:t>
            </a:r>
          </a:p>
          <a:p>
            <a:r>
              <a:rPr lang="en-US" dirty="0" smtClean="0"/>
              <a:t>It is associated with  mortality  between 20 - 30% &amp; is much higher in children with MOF requiring mechanical ventilation</a:t>
            </a:r>
          </a:p>
          <a:p>
            <a:r>
              <a:rPr lang="en-US" dirty="0" smtClean="0"/>
              <a:t>Infectious causes are common in developing countries while ischemic injuries is common in developed countries  </a:t>
            </a:r>
          </a:p>
          <a:p>
            <a:r>
              <a:rPr lang="en-US" dirty="0" smtClean="0"/>
              <a:t>Epidemiological data from developing countries is lacking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Kidney Injury in the ICU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397823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Mishra</a:t>
            </a:r>
            <a:r>
              <a:rPr lang="en-US" sz="1400" dirty="0" smtClean="0"/>
              <a:t> OP, PDI 2012, </a:t>
            </a:r>
            <a:r>
              <a:rPr lang="en-US" sz="1400" dirty="0" err="1" smtClean="0"/>
              <a:t>Kaddourah</a:t>
            </a:r>
            <a:r>
              <a:rPr lang="en-US" sz="1400" dirty="0" smtClean="0"/>
              <a:t> A, </a:t>
            </a:r>
            <a:r>
              <a:rPr lang="en-US" sz="1400" dirty="0" err="1" smtClean="0"/>
              <a:t>Nengl</a:t>
            </a:r>
            <a:r>
              <a:rPr lang="en-US" sz="1400" dirty="0" smtClean="0"/>
              <a:t> J Med, 2017, </a:t>
            </a:r>
            <a:r>
              <a:rPr lang="en-US" sz="1400" dirty="0" err="1" smtClean="0"/>
              <a:t>Hui</a:t>
            </a:r>
            <a:r>
              <a:rPr lang="en-US" sz="1400" dirty="0" smtClean="0"/>
              <a:t>-Stickle, Am </a:t>
            </a:r>
            <a:r>
              <a:rPr lang="en-US" sz="1400" dirty="0" err="1" smtClean="0"/>
              <a:t>Jkidney</a:t>
            </a:r>
            <a:r>
              <a:rPr lang="en-US" sz="1400" dirty="0" smtClean="0"/>
              <a:t> </a:t>
            </a:r>
            <a:r>
              <a:rPr lang="en-US" sz="1400" dirty="0" err="1" smtClean="0"/>
              <a:t>Dis</a:t>
            </a:r>
            <a:r>
              <a:rPr lang="en-US" sz="1400" dirty="0" smtClean="0"/>
              <a:t> 2005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8096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610599" cy="4343400"/>
          </a:xfrm>
        </p:spPr>
        <p:txBody>
          <a:bodyPr/>
          <a:lstStyle/>
          <a:p>
            <a:r>
              <a:rPr lang="en-US" dirty="0" smtClean="0"/>
              <a:t>In a study of 3,396 PICU admissions, 5.7% of patients had some degree of AKI. 10% developed AKI during their stay </a:t>
            </a:r>
          </a:p>
          <a:p>
            <a:r>
              <a:rPr lang="en-US" dirty="0" smtClean="0"/>
              <a:t>Any AKI at admission or worsening AKI was associated with increased mortality (Mortality increase with increase grade)</a:t>
            </a:r>
          </a:p>
          <a:p>
            <a:r>
              <a:rPr lang="en-US" dirty="0" smtClean="0"/>
              <a:t>Children with AKI had double the length of stay</a:t>
            </a:r>
          </a:p>
          <a:p>
            <a:r>
              <a:rPr lang="en-US" dirty="0" smtClean="0"/>
              <a:t>Those who develop AKI in the ICU had fourfold increase length of stay in the PICU </a:t>
            </a:r>
          </a:p>
          <a:p>
            <a:r>
              <a:rPr lang="en-US" dirty="0" err="1" smtClean="0"/>
              <a:t>Intubated</a:t>
            </a:r>
            <a:r>
              <a:rPr lang="en-US" dirty="0" smtClean="0"/>
              <a:t> children and those on BP support medications  &gt;80% develop AKI and those with AKI has the worse prognosis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AKI in the ICU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Akcan-Arikan</a:t>
            </a:r>
            <a:r>
              <a:rPr lang="en-US" dirty="0" smtClean="0"/>
              <a:t> A, Kidney </a:t>
            </a:r>
            <a:r>
              <a:rPr lang="en-US" dirty="0" err="1" smtClean="0"/>
              <a:t>Int</a:t>
            </a:r>
            <a:r>
              <a:rPr lang="en-US" dirty="0" smtClean="0"/>
              <a:t>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27237"/>
            <a:ext cx="8686799" cy="3687763"/>
          </a:xfrm>
        </p:spPr>
        <p:txBody>
          <a:bodyPr/>
          <a:lstStyle/>
          <a:p>
            <a:r>
              <a:rPr lang="en-US" dirty="0" smtClean="0"/>
              <a:t>AKI was observed in in 37.4% of critically ill children in a multicentre from Saudi Arabia using the KDIGO definition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from centers in India showed comparable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incidence was higher in children receiving ECMO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AKI in the ICU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1722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Kari JA, </a:t>
            </a:r>
            <a:r>
              <a:rPr lang="en-US" dirty="0" err="1" smtClean="0"/>
              <a:t>Pediatr</a:t>
            </a:r>
            <a:r>
              <a:rPr lang="en-US" dirty="0" smtClean="0"/>
              <a:t> </a:t>
            </a:r>
            <a:r>
              <a:rPr lang="en-US" dirty="0" err="1" smtClean="0"/>
              <a:t>Nephrol</a:t>
            </a:r>
            <a:r>
              <a:rPr lang="en-US" dirty="0" smtClean="0"/>
              <a:t>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610599" cy="4419600"/>
          </a:xfrm>
        </p:spPr>
        <p:txBody>
          <a:bodyPr/>
          <a:lstStyle/>
          <a:p>
            <a:r>
              <a:rPr lang="en-US" dirty="0" smtClean="0"/>
              <a:t>RRT is frequently needed in children in whom supportive therapy is not enough to satisfy their metabolic demands or to be able to provide adequate nutrition</a:t>
            </a:r>
          </a:p>
          <a:p>
            <a:endParaRPr lang="en-US" dirty="0" smtClean="0"/>
          </a:p>
          <a:p>
            <a:r>
              <a:rPr lang="en-US" dirty="0" smtClean="0"/>
              <a:t>Choices of dialysis is variable and depend on:</a:t>
            </a:r>
          </a:p>
          <a:p>
            <a:pPr lvl="1"/>
            <a:r>
              <a:rPr lang="en-US" dirty="0" smtClean="0"/>
              <a:t>Patient criteria </a:t>
            </a:r>
          </a:p>
          <a:p>
            <a:pPr lvl="1"/>
            <a:r>
              <a:rPr lang="en-US" dirty="0" smtClean="0"/>
              <a:t>Centre specific criteria</a:t>
            </a:r>
          </a:p>
          <a:p>
            <a:r>
              <a:rPr lang="en-US" dirty="0" smtClean="0"/>
              <a:t>Decision to initiate dialysis is complex and related to Patient hemodynamic instability </a:t>
            </a:r>
          </a:p>
          <a:p>
            <a:r>
              <a:rPr lang="en-US" dirty="0" smtClean="0"/>
              <a:t>Clear cut consensus is lacking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959</TotalTime>
  <Words>1122</Words>
  <Application>Microsoft Office PowerPoint</Application>
  <PresentationFormat>On-screen Show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Peritoneal Dialysis for Acute Kidney Injury in the intensive care unit </vt:lpstr>
      <vt:lpstr>Disclosure </vt:lpstr>
      <vt:lpstr>Objectives </vt:lpstr>
      <vt:lpstr>AKI </vt:lpstr>
      <vt:lpstr>Classification of AKI</vt:lpstr>
      <vt:lpstr>Acute Kidney Injury in the ICU </vt:lpstr>
      <vt:lpstr>AKI in the ICU</vt:lpstr>
      <vt:lpstr>AKI in the ICU</vt:lpstr>
      <vt:lpstr>RRT</vt:lpstr>
      <vt:lpstr>Timing of Dialysis in AKI</vt:lpstr>
      <vt:lpstr>RRT for AKI </vt:lpstr>
      <vt:lpstr>Choices of RRT in the PICU</vt:lpstr>
      <vt:lpstr>Advantages of PD for AKI </vt:lpstr>
      <vt:lpstr>Disadvantages of PD in AKI</vt:lpstr>
      <vt:lpstr>PD in AKI in ICU</vt:lpstr>
      <vt:lpstr>Outcomes </vt:lpstr>
      <vt:lpstr>PD in AKI, TIPs </vt:lpstr>
      <vt:lpstr>Slide 18</vt:lpstr>
      <vt:lpstr>Slide 19</vt:lpstr>
      <vt:lpstr>Finally</vt:lpstr>
      <vt:lpstr>In conclusion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 for AKI in the intensive care unit </dc:title>
  <dc:creator>Mohamed Babikir ElFakky</dc:creator>
  <cp:lastModifiedBy>Mohamed</cp:lastModifiedBy>
  <cp:revision>35</cp:revision>
  <dcterms:created xsi:type="dcterms:W3CDTF">2006-08-16T00:00:00Z</dcterms:created>
  <dcterms:modified xsi:type="dcterms:W3CDTF">2019-06-13T02:51:47Z</dcterms:modified>
</cp:coreProperties>
</file>