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5"/>
  </p:notesMasterIdLst>
  <p:sldIdLst>
    <p:sldId id="256" r:id="rId2"/>
    <p:sldId id="263" r:id="rId3"/>
    <p:sldId id="257" r:id="rId4"/>
    <p:sldId id="259" r:id="rId5"/>
    <p:sldId id="258" r:id="rId6"/>
    <p:sldId id="291" r:id="rId7"/>
    <p:sldId id="262" r:id="rId8"/>
    <p:sldId id="260" r:id="rId9"/>
    <p:sldId id="261" r:id="rId10"/>
    <p:sldId id="293" r:id="rId11"/>
    <p:sldId id="266" r:id="rId12"/>
    <p:sldId id="264" r:id="rId13"/>
    <p:sldId id="268" r:id="rId14"/>
    <p:sldId id="269" r:id="rId15"/>
    <p:sldId id="270" r:id="rId16"/>
    <p:sldId id="287" r:id="rId17"/>
    <p:sldId id="271" r:id="rId18"/>
    <p:sldId id="289" r:id="rId19"/>
    <p:sldId id="272" r:id="rId20"/>
    <p:sldId id="273" r:id="rId21"/>
    <p:sldId id="274" r:id="rId22"/>
    <p:sldId id="275" r:id="rId23"/>
    <p:sldId id="276" r:id="rId24"/>
    <p:sldId id="278" r:id="rId25"/>
    <p:sldId id="292" r:id="rId26"/>
    <p:sldId id="290" r:id="rId27"/>
    <p:sldId id="279" r:id="rId28"/>
    <p:sldId id="281" r:id="rId29"/>
    <p:sldId id="282" r:id="rId30"/>
    <p:sldId id="283" r:id="rId31"/>
    <p:sldId id="285" r:id="rId32"/>
    <p:sldId id="286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8" autoAdjust="0"/>
  </p:normalViewPr>
  <p:slideViewPr>
    <p:cSldViewPr snapToGrid="0">
      <p:cViewPr varScale="1">
        <p:scale>
          <a:sx n="106" d="100"/>
          <a:sy n="106" d="100"/>
        </p:scale>
        <p:origin x="-7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59F2-A6E6-479D-B425-4C3ABFFAD59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01AC7-34B2-4A20-8569-BFDAC6A5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3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tein" TargetMode="External"/><Relationship Id="rId3" Type="http://schemas.openxmlformats.org/officeDocument/2006/relationships/hyperlink" Target="https://en.wikipedia.org/wiki/Mutation" TargetMode="External"/><Relationship Id="rId7" Type="http://schemas.openxmlformats.org/officeDocument/2006/relationships/hyperlink" Target="https://en.wikipedia.org/wiki/Uromoduli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romosome_16_(human)" TargetMode="External"/><Relationship Id="rId5" Type="http://schemas.openxmlformats.org/officeDocument/2006/relationships/hyperlink" Target="https://en.wikipedia.org/wiki/Gene" TargetMode="External"/><Relationship Id="rId4" Type="http://schemas.openxmlformats.org/officeDocument/2006/relationships/hyperlink" Target="https://en.wikipedia.org/wiki/Chromosome_1_(human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 9.3 [12-16]</a:t>
            </a:r>
          </a:p>
          <a:p>
            <a:r>
              <a:rPr lang="en-US" dirty="0" err="1"/>
              <a:t>Hct</a:t>
            </a:r>
            <a:r>
              <a:rPr lang="en-US" dirty="0"/>
              <a:t> 30% [37-46]</a:t>
            </a:r>
          </a:p>
          <a:p>
            <a:r>
              <a:rPr lang="en-US" dirty="0"/>
              <a:t>MCV 82 [80-94]</a:t>
            </a:r>
          </a:p>
          <a:p>
            <a:r>
              <a:rPr lang="en-US" dirty="0"/>
              <a:t>Uric acid 5.5 mg/dL [2.5-6.6]</a:t>
            </a:r>
          </a:p>
          <a:p>
            <a:r>
              <a:rPr lang="en-US" dirty="0"/>
              <a:t>Sodium 139 [135-145]   140</a:t>
            </a:r>
          </a:p>
          <a:p>
            <a:r>
              <a:rPr lang="en-US" dirty="0"/>
              <a:t>Potassium 5.2 [3.5-5.1]    4</a:t>
            </a:r>
          </a:p>
          <a:p>
            <a:r>
              <a:rPr lang="en-US" dirty="0"/>
              <a:t>Chloride 103 [98-109]      104</a:t>
            </a:r>
          </a:p>
          <a:p>
            <a:r>
              <a:rPr lang="en-US" dirty="0"/>
              <a:t>Carbon dioxide 20 [24-30]    23</a:t>
            </a:r>
          </a:p>
          <a:p>
            <a:r>
              <a:rPr lang="en-US" dirty="0" err="1"/>
              <a:t>Calicum</a:t>
            </a:r>
            <a:r>
              <a:rPr lang="en-US" dirty="0"/>
              <a:t> 8.3 [8.5-10.5]         </a:t>
            </a:r>
            <a:r>
              <a:rPr lang="en-US" b="1" dirty="0"/>
              <a:t>6.1</a:t>
            </a:r>
          </a:p>
          <a:p>
            <a:r>
              <a:rPr lang="en-US" dirty="0"/>
              <a:t>Phosphate, inorganic 3.6 [2.7-5.1]    3.9</a:t>
            </a:r>
          </a:p>
          <a:p>
            <a:r>
              <a:rPr lang="en-US" dirty="0">
                <a:effectLst/>
              </a:rPr>
              <a:t>PROTEIN (URINE) 0.07g/L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&lt;0.14 </a:t>
            </a:r>
            <a:r>
              <a:rPr lang="en-US" dirty="0">
                <a:effectLst/>
              </a:rPr>
              <a:t>(12/Oct/18)</a:t>
            </a:r>
          </a:p>
          <a:p>
            <a:r>
              <a:rPr lang="en-US" dirty="0">
                <a:effectLst/>
              </a:rPr>
              <a:t>CREATININE (URINE) 15.40mg/dL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20.00 - 300.00</a:t>
            </a:r>
            <a:r>
              <a:rPr lang="en-US" dirty="0">
                <a:effectLst/>
              </a:rPr>
              <a:t>*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PROTEIN/CREATININE 455mg/g</a:t>
            </a:r>
            <a:r>
              <a:rPr lang="en-US" dirty="0">
                <a:effectLst/>
              </a:rPr>
              <a:t> Cr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to Mildly Increased:&lt;150.0; Moderately Increased: 150.0-500.0; Severely Increased: &gt;500.0</a:t>
            </a:r>
            <a:r>
              <a:rPr lang="en-US" dirty="0">
                <a:effectLst/>
              </a:rPr>
              <a:t>*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ALBUMINURIA (URINE) 16.2mg/L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&lt;20.0</a:t>
            </a:r>
            <a:r>
              <a:rPr lang="en-US" dirty="0">
                <a:effectLst/>
              </a:rPr>
              <a:t>*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CREATININE (URINE) 15.40mg/dL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20.00 - 300.00</a:t>
            </a:r>
            <a:r>
              <a:rPr lang="en-US" dirty="0">
                <a:effectLst/>
              </a:rPr>
              <a:t>*</a:t>
            </a:r>
          </a:p>
          <a:p>
            <a:r>
              <a:rPr lang="en-US" dirty="0">
                <a:effectLst/>
              </a:rPr>
              <a:t>ALBUMIN/CREATININE 105.2mg/g Cr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to Mildly Increased:&lt;30.0; Moderately Increased: 30.0-300.0; Severely Increased: &gt;300.0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7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effectLst/>
              </a:rPr>
              <a:t>Osteodystrophy, secondary hyperparathyroidism &amp; anemia must also be managed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have cysts located predominantly at…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MRI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Ultrasound scan features of nephronophthisis. Renal ultrasound scan demonstrating corticomedullary cysts, some of which are arrowed.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Virtually all patients with nephronophthisis progress to ESRD by age 25. </a:t>
            </a:r>
            <a:r>
              <a:rPr lang="en-US" b="1" dirty="0" err="1"/>
              <a:t>Bcz</a:t>
            </a:r>
            <a:r>
              <a:rPr lang="en-US" b="1" dirty="0"/>
              <a:t> of the absence of edema &amp; HTN, the renal disease is often not recognized until there is advanced renal failure. </a:t>
            </a:r>
            <a:r>
              <a:rPr lang="en-US" dirty="0"/>
              <a:t>Patients with medullary cystic disease usually do not </a:t>
            </a:r>
            <a:r>
              <a:rPr lang="en-US" dirty="0" err="1"/>
              <a:t>dvp</a:t>
            </a:r>
            <a:r>
              <a:rPr lang="en-US" dirty="0"/>
              <a:t> ESRD until the 3</a:t>
            </a:r>
            <a:r>
              <a:rPr lang="en-US" baseline="30000" dirty="0"/>
              <a:t>rd</a:t>
            </a:r>
            <a:r>
              <a:rPr lang="en-US" dirty="0"/>
              <a:t> decade of life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effectLst/>
              </a:rPr>
              <a:t>Surface variably granular</a:t>
            </a:r>
          </a:p>
          <a:p>
            <a:r>
              <a:rPr lang="en-US" b="1" dirty="0"/>
              <a:t>Depending on the extent of chronic tubulointerstitial injury, the surface is… with advanced disease, the kidneys are shrunken and fibrotic.</a:t>
            </a:r>
          </a:p>
          <a:p>
            <a:r>
              <a:rPr lang="en-US" b="1" dirty="0"/>
              <a:t>These grossly discernible cysts are larger…</a:t>
            </a:r>
          </a:p>
          <a:p>
            <a:r>
              <a:rPr lang="en-US" b="1" dirty="0"/>
              <a:t>Not all patients have identifiable cysts…</a:t>
            </a:r>
          </a:p>
          <a:p>
            <a:r>
              <a:rPr lang="en-US" dirty="0"/>
              <a:t>Medullary cysts in normal-sized kidneys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but somewhat non-specific histologic finding is… in half or more of the tubules. </a:t>
            </a:r>
          </a:p>
          <a:p>
            <a:r>
              <a:rPr lang="en-US" dirty="0"/>
              <a:t>This BM thickening often affects half or more of tubules. The thickened BMs may have a loose woven appearance (puff pastry in cross section)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Dilated &amp; tortuous tubules are seen most often at…</a:t>
            </a:r>
          </a:p>
          <a:p>
            <a:r>
              <a:rPr lang="en-US" dirty="0"/>
              <a:t>Cyst formation is most frequent in distal tubules. Cysts are lined by a single layer of flat to cuboidal epithelium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tubular basement membrane abnormalities are apparent by 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appear to be the common final pathway of injury caused by the different genetic defects that produce the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cplx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Defects in multiple genes can cause nephronophthisis or MCKD.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effectLst/>
              </a:rPr>
              <a:t>The specific gene involved can influence the clinical phenotype </a:t>
            </a:r>
            <a:r>
              <a:rPr lang="en-US" b="0" dirty="0"/>
              <a:t>Mutations in NPHP2 cause early onset of disease in infancy, NPHP1 and NPHP4 cause disease with onset in childhood &amp; NPHP3 cause disease with onset in adolescence.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Mucin-1 kidney disease (MKD) is due 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utation"/>
              </a:rPr>
              <a:t>mutation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within the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gene, which is located on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hromosome 1 (human)"/>
              </a:rPr>
              <a:t>chromosome 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mucin-1 protein is involved in the creation of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mucus-like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that coats the surface of different small tubules in the body, it is expressed on distal tubular cells in the kidney.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Medullary cystic kidney disease type 2 is due to mutations in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ene"/>
              </a:rPr>
              <a:t>gene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named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romosome 16 (human)"/>
              </a:rPr>
              <a:t>chromosome 16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encodes a protein called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uromodulin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physiologically present in urine. When this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rotein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concentrated at low pH, it forms a gel. Uromodulin may act as a constitutive inhibitor of calcium crystallization in renal fluids.</a:t>
            </a:r>
            <a:endParaRPr lang="en-US" b="1" dirty="0"/>
          </a:p>
          <a:p>
            <a:r>
              <a:rPr lang="en-US" b="1" dirty="0"/>
              <a:t>There is evidence that </a:t>
            </a:r>
            <a:r>
              <a:rPr lang="en-US" dirty="0"/>
              <a:t>the genetic abnormalities may cause… that results 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01AC7-34B2-4A20-8569-BFDAC6A5BD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0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6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8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155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26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04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03CA-2760-4BF6-8015-0E0D8E97F26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9E27-C25D-434B-AAA2-1C7400B7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E1574-1F65-4D1E-9BA3-7D6B32C97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689" y="1865313"/>
            <a:ext cx="9001462" cy="2387600"/>
          </a:xfrm>
          <a:effectLst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+mn-lt"/>
              </a:rPr>
              <a:t>Case</a:t>
            </a:r>
            <a:r>
              <a:rPr lang="en-US" dirty="0">
                <a:solidFill>
                  <a:schemeClr val="bg1"/>
                </a:solidFill>
                <a:effectLst/>
              </a:rPr>
              <a:t> of 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r>
              <a:rPr lang="en-US" dirty="0">
                <a:solidFill>
                  <a:schemeClr val="bg1"/>
                </a:solidFill>
                <a:effectLst/>
              </a:rPr>
              <a:t>a 14-year old </a:t>
            </a:r>
            <a:br>
              <a:rPr lang="en-US" dirty="0">
                <a:solidFill>
                  <a:schemeClr val="bg1"/>
                </a:solidFill>
                <a:effectLst/>
              </a:rPr>
            </a:br>
            <a:r>
              <a:rPr lang="en-US" dirty="0">
                <a:solidFill>
                  <a:schemeClr val="bg1"/>
                </a:solidFill>
                <a:effectLst/>
              </a:rPr>
              <a:t>girl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9DCDE9-9041-473B-9609-3A5F5BC82D51}"/>
              </a:ext>
            </a:extLst>
          </p:cNvPr>
          <p:cNvSpPr txBox="1"/>
          <p:nvPr/>
        </p:nvSpPr>
        <p:spPr>
          <a:xfrm>
            <a:off x="7962901" y="5408397"/>
            <a:ext cx="4229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Rayan Rammal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PGY-III, Anatomic Pathology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AUBMC</a:t>
            </a:r>
          </a:p>
        </p:txBody>
      </p:sp>
      <p:pic>
        <p:nvPicPr>
          <p:cNvPr id="5" name="Picture 2" descr="Image result for little girl anemia cartoon">
            <a:extLst>
              <a:ext uri="{FF2B5EF4-FFF2-40B4-BE49-F238E27FC236}">
                <a16:creationId xmlns="" xmlns:a16="http://schemas.microsoft.com/office/drawing/2014/main" id="{D37E36EB-1288-4942-B6F4-A7B034AF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740">
            <a:off x="1460095" y="909411"/>
            <a:ext cx="2605908" cy="50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50A0E5-324D-4D25-9626-D33A1CE1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/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/>
              </a:rPr>
              <a:t>Immunofluorescence 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7101" y="1452283"/>
            <a:ext cx="8896025" cy="4821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IgA: Negative.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IgG: </a:t>
            </a:r>
            <a:r>
              <a:rPr lang="en-US" sz="2600" dirty="0">
                <a:solidFill>
                  <a:schemeClr val="bg1"/>
                </a:solidFill>
              </a:rPr>
              <a:t>Negative.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IgM: Non-specific uptake in sclerotic glomeruli.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C3: </a:t>
            </a:r>
            <a:r>
              <a:rPr lang="en-US" sz="2600" dirty="0">
                <a:solidFill>
                  <a:schemeClr val="bg1"/>
                </a:solidFill>
              </a:rPr>
              <a:t>Non-specific uptake in sclerotic glomeruli.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C1q: Negative. </a:t>
            </a: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Kappa: </a:t>
            </a:r>
            <a:r>
              <a:rPr lang="en-US" sz="2600" dirty="0">
                <a:solidFill>
                  <a:schemeClr val="bg1"/>
                </a:solidFill>
              </a:rPr>
              <a:t>Non-specific uptake in sclerotic glomeruli.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Lambda: </a:t>
            </a:r>
            <a:r>
              <a:rPr lang="en-US" sz="2600" dirty="0">
                <a:solidFill>
                  <a:schemeClr val="bg1"/>
                </a:solidFill>
              </a:rPr>
              <a:t>Negative.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Fibrinogen: </a:t>
            </a:r>
            <a:r>
              <a:rPr lang="en-US" sz="2600" dirty="0">
                <a:solidFill>
                  <a:schemeClr val="bg1"/>
                </a:solidFill>
              </a:rPr>
              <a:t>Non-specific uptake in sclerotic glomeruli. </a:t>
            </a:r>
          </a:p>
        </p:txBody>
      </p:sp>
    </p:spTree>
    <p:extLst>
      <p:ext uri="{BB962C8B-B14F-4D97-AF65-F5344CB8AC3E}">
        <p14:creationId xmlns:p14="http://schemas.microsoft.com/office/powerpoint/2010/main" val="6942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FF6729EE-220A-492E-A7A4-73028224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0" y="431800"/>
            <a:ext cx="5579533" cy="737553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Electron microscopy</a:t>
            </a:r>
          </a:p>
        </p:txBody>
      </p:sp>
      <p:pic>
        <p:nvPicPr>
          <p:cNvPr id="7" name="Picture 6" descr="A picture containing snow, tree, outdoor&#10;&#10;Description automatically generated">
            <a:extLst>
              <a:ext uri="{FF2B5EF4-FFF2-40B4-BE49-F238E27FC236}">
                <a16:creationId xmlns="" xmlns:a16="http://schemas.microsoft.com/office/drawing/2014/main" id="{BAE8EC33-D69E-427A-8D61-EA755D55B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17" y="366395"/>
            <a:ext cx="6372013" cy="6372013"/>
          </a:xfrm>
          <a:prstGeom prst="rect">
            <a:avLst/>
          </a:prstGeom>
          <a:effectLst>
            <a:glow rad="12700">
              <a:schemeClr val="tx1">
                <a:lumMod val="75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10673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437795-C046-4428-807F-F992D4ABE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59" y="119459"/>
            <a:ext cx="6619082" cy="6619082"/>
          </a:xfrm>
          <a:effectLst>
            <a:glow rad="12700">
              <a:schemeClr val="tx1">
                <a:lumMod val="75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92358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B3C5A3-D7ED-41C9-8137-C586D78F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20144"/>
            <a:ext cx="10353762" cy="3695136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effectLst/>
              </a:rPr>
              <a:t>Diagnosis?</a:t>
            </a:r>
          </a:p>
        </p:txBody>
      </p:sp>
    </p:spTree>
    <p:extLst>
      <p:ext uri="{BB962C8B-B14F-4D97-AF65-F5344CB8AC3E}">
        <p14:creationId xmlns:p14="http://schemas.microsoft.com/office/powerpoint/2010/main" val="225619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ECD741-C80D-467B-A8FE-DEB33242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809890"/>
            <a:ext cx="10353762" cy="36951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effectLst/>
              </a:rPr>
              <a:t>Nephronophthisis</a:t>
            </a:r>
          </a:p>
        </p:txBody>
      </p:sp>
    </p:spTree>
    <p:extLst>
      <p:ext uri="{BB962C8B-B14F-4D97-AF65-F5344CB8AC3E}">
        <p14:creationId xmlns:p14="http://schemas.microsoft.com/office/powerpoint/2010/main" val="339118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85E52-5951-445E-8117-E4F3DA2D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62467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781334-3875-4573-B40C-30276B2E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3865"/>
            <a:ext cx="11065934" cy="4769908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bg2">
                    <a:lumMod val="75000"/>
                  </a:schemeClr>
                </a:solidFill>
                <a:effectLst/>
              </a:rPr>
              <a:t>Nephronophthisis-medullary cystic disease complex </a:t>
            </a:r>
            <a:r>
              <a:rPr lang="en-US" sz="2800" dirty="0">
                <a:solidFill>
                  <a:schemeClr val="bg1"/>
                </a:solidFill>
                <a:effectLst/>
              </a:rPr>
              <a:t>is a group of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familial chronic tubulointerstitial renal diseases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Cysts at the corticomedullary junction</a:t>
            </a:r>
          </a:p>
          <a:p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Figure 1">
            <a:extLst>
              <a:ext uri="{FF2B5EF4-FFF2-40B4-BE49-F238E27FC236}">
                <a16:creationId xmlns="" xmlns:a16="http://schemas.microsoft.com/office/drawing/2014/main" id="{EDD5693F-D5F5-4782-B1A5-A4FBD32DF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25838" r="10742" b="-1"/>
          <a:stretch/>
        </p:blipFill>
        <p:spPr bwMode="auto">
          <a:xfrm>
            <a:off x="6736079" y="3654644"/>
            <a:ext cx="4546283" cy="294088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ysts corticomedullary junction nephronophthisis ct scan">
            <a:extLst>
              <a:ext uri="{FF2B5EF4-FFF2-40B4-BE49-F238E27FC236}">
                <a16:creationId xmlns="" xmlns:a16="http://schemas.microsoft.com/office/drawing/2014/main" id="{302461DE-F05C-4793-A237-22FFB74F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7" y="3654645"/>
            <a:ext cx="4379366" cy="294088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6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519112-5162-428F-B338-47347534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63133"/>
            <a:ext cx="10575472" cy="4428067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Nephronophthisis</a:t>
            </a:r>
            <a:r>
              <a:rPr lang="en-US" sz="2800" dirty="0">
                <a:solidFill>
                  <a:schemeClr val="bg1"/>
                </a:solidFill>
                <a:effectLst/>
              </a:rPr>
              <a:t>: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autosomal recessive </a:t>
            </a: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early-onset renal failure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 vs.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Medullary cystic disease: autosomal dominant  late-onset        renal failure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Overlapping pathological and clinical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3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2186AF-B0C3-49F7-B9C6-0B1457E7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4913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527DF5-7180-4574-AFB1-39D1A7C7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91264"/>
            <a:ext cx="10353761" cy="436569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Incidence: 1 in 50,000-100,000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</a:rPr>
              <a:t>10-25% of ESRD in children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Polyuria, polydipsia, anemia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  &amp; insidious onset of renal failure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Nephronophthisis: ESRD by age 25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  Vs.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  Medullary cystic disease: ESRD by 3</a:t>
            </a:r>
            <a:r>
              <a:rPr lang="en-US" sz="2800" baseline="30000" dirty="0">
                <a:solidFill>
                  <a:schemeClr val="bg1"/>
                </a:solidFill>
                <a:effectLst/>
              </a:rPr>
              <a:t>rd</a:t>
            </a:r>
            <a:r>
              <a:rPr lang="en-US" sz="2800" dirty="0">
                <a:solidFill>
                  <a:schemeClr val="bg1"/>
                </a:solidFill>
                <a:effectLst/>
              </a:rPr>
              <a:t> decade of life</a:t>
            </a:r>
          </a:p>
        </p:txBody>
      </p:sp>
    </p:spTree>
    <p:extLst>
      <p:ext uri="{BB962C8B-B14F-4D97-AF65-F5344CB8AC3E}">
        <p14:creationId xmlns:p14="http://schemas.microsoft.com/office/powerpoint/2010/main" val="139887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E5C533-1014-49AB-A293-CB95B48C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1" y="599440"/>
            <a:ext cx="8239760" cy="6096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Nephronophthisis is associated with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extrarenal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abnormalities</a:t>
            </a:r>
            <a:r>
              <a:rPr lang="en-US" sz="2800" dirty="0">
                <a:solidFill>
                  <a:schemeClr val="bg1"/>
                </a:solidFill>
                <a:effectLst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retinitis pigmentosa (Senior-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Loken</a:t>
            </a:r>
            <a:r>
              <a:rPr lang="en-US" sz="2800" dirty="0">
                <a:solidFill>
                  <a:schemeClr val="bg1"/>
                </a:solidFill>
                <a:effectLst/>
              </a:rPr>
              <a:t> syndrome)</a:t>
            </a:r>
          </a:p>
          <a:p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skeletal defects (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Jeune</a:t>
            </a:r>
            <a:r>
              <a:rPr lang="en-US" sz="2800" dirty="0">
                <a:solidFill>
                  <a:schemeClr val="bg1"/>
                </a:solidFill>
                <a:effectLst/>
              </a:rPr>
              <a:t> syndrome/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   asphyxiating thoracic dystrophy)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hepatic fibrosis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cerebellar vermis aplasia (Joubert syndrome)</a:t>
            </a:r>
          </a:p>
          <a:p>
            <a:endParaRPr lang="en-US" dirty="0"/>
          </a:p>
        </p:txBody>
      </p:sp>
      <p:pic>
        <p:nvPicPr>
          <p:cNvPr id="1026" name="Picture 2" descr="Image result for senior loken syndrome retinitis pigmentosa">
            <a:extLst>
              <a:ext uri="{FF2B5EF4-FFF2-40B4-BE49-F238E27FC236}">
                <a16:creationId xmlns="" xmlns:a16="http://schemas.microsoft.com/office/drawing/2014/main" id="{2E241147-8EBC-4942-9B30-77AB2C7D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-1947"/>
          <a:stretch/>
        </p:blipFill>
        <p:spPr bwMode="auto">
          <a:xfrm>
            <a:off x="9731349" y="-59267"/>
            <a:ext cx="2207214" cy="1710267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7D83DF-00D6-476F-96A7-49C7923F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00" t="12444" r="13613" b="31305"/>
          <a:stretch/>
        </p:blipFill>
        <p:spPr>
          <a:xfrm>
            <a:off x="9731349" y="4164248"/>
            <a:ext cx="2207214" cy="269779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" name="Picture 2" descr="JeunessyndromeAP.png">
            <a:extLst>
              <a:ext uri="{FF2B5EF4-FFF2-40B4-BE49-F238E27FC236}">
                <a16:creationId xmlns="" xmlns:a16="http://schemas.microsoft.com/office/drawing/2014/main" id="{FD022347-EB70-4153-BE19-8164D7033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10421"/>
          <a:stretch/>
        </p:blipFill>
        <p:spPr bwMode="auto">
          <a:xfrm>
            <a:off x="9731349" y="1651000"/>
            <a:ext cx="2207214" cy="251324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1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D7625-824F-4DA8-910B-7047FAAF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094"/>
            <a:ext cx="6462193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Gross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6F08A2-611D-4975-BB54-B5BC51EE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40" y="1362815"/>
            <a:ext cx="6722533" cy="430646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Kidney size normal +/- decreased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Multiple 1-15 mm cysts predominantly at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corticomedullary junction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May be found in the deeper medulla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Larger &amp; more frequent later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B3214DBA-138E-49CE-A556-F0E33CAC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7" y="903575"/>
            <a:ext cx="4521693" cy="435793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9DE2FA-CA2C-4DE4-AF7E-7CD251CAAB4B}"/>
              </a:ext>
            </a:extLst>
          </p:cNvPr>
          <p:cNvSpPr txBox="1"/>
          <p:nvPr/>
        </p:nvSpPr>
        <p:spPr>
          <a:xfrm>
            <a:off x="878840" y="5488800"/>
            <a:ext cx="11617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</a:rPr>
              <a:t>Cysts are not required for a pathological diagnosis of nephronophthisis-medullary cystic disease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870F72-2333-4DA2-A695-C3444869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685800"/>
            <a:ext cx="10795000" cy="5648960"/>
          </a:xfrm>
          <a:effectLst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14 year 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old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cs typeface="Calibri" panose="020F0502020204030204" pitchFamily="34" charset="0"/>
              </a:rPr>
              <a:t>girl</a:t>
            </a:r>
          </a:p>
          <a:p>
            <a:endParaRPr lang="en-US" sz="2800" b="1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Polydipsia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polyuria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BUN: 43 mg/dL 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[nl:8-25]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Cr: 4.8 mg/dL 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[</a:t>
            </a:r>
            <a:r>
              <a:rPr lang="en-US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nl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: 0.5-1]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Protein (spot urine): 0.07 g/L [</a:t>
            </a:r>
            <a:r>
              <a:rPr lang="en-US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nl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&lt;0.14]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C3 &amp; C4: </a:t>
            </a:r>
            <a:r>
              <a:rPr lang="en-US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nl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(1 g/L [0.9-1.8]; 0.2 g/L [0.1-0.4])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ANA &amp; anti-DsDNA: negative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Anemia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(Hb: 9.3)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First degree consanguinity </a:t>
            </a:r>
            <a:r>
              <a:rPr lang="en-US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in parents</a:t>
            </a:r>
          </a:p>
        </p:txBody>
      </p:sp>
    </p:spTree>
    <p:extLst>
      <p:ext uri="{BB962C8B-B14F-4D97-AF65-F5344CB8AC3E}">
        <p14:creationId xmlns:p14="http://schemas.microsoft.com/office/powerpoint/2010/main" val="3205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0173A5-2C0A-4554-8267-39DD90A4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75" y="33528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Light microscopic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0233C8-7D70-4732-B600-15E0B602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932765" cy="442665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Marked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focal thickening &amp; replication of basement membranes </a:t>
            </a:r>
            <a:r>
              <a:rPr lang="en-US" sz="2800" dirty="0">
                <a:solidFill>
                  <a:schemeClr val="bg1"/>
                </a:solidFill>
                <a:effectLst/>
              </a:rPr>
              <a:t>(BMs) in </a:t>
            </a:r>
            <a:r>
              <a:rPr lang="en-US" sz="2800" b="1" i="1" dirty="0">
                <a:solidFill>
                  <a:schemeClr val="bg1"/>
                </a:solidFill>
                <a:effectLst/>
              </a:rPr>
              <a:t>non-atrophic tubules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BMs may have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loose woven appearance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Remaining tubules have normal or thinned BMs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Longitudinal sections may show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alternating foci </a:t>
            </a:r>
            <a:r>
              <a:rPr lang="en-US" sz="2800" dirty="0">
                <a:solidFill>
                  <a:schemeClr val="bg1"/>
                </a:solidFill>
                <a:effectLst/>
              </a:rPr>
              <a:t>of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thickened</a:t>
            </a:r>
            <a:r>
              <a:rPr lang="en-US" sz="2800" dirty="0">
                <a:solidFill>
                  <a:schemeClr val="bg1"/>
                </a:solidFill>
                <a:effectLst/>
              </a:rPr>
              <a:t> &amp;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thinned</a:t>
            </a:r>
            <a:r>
              <a:rPr lang="en-US" sz="2800" dirty="0">
                <a:solidFill>
                  <a:schemeClr val="bg1"/>
                </a:solidFill>
                <a:effectLst/>
              </a:rPr>
              <a:t> BMs</a:t>
            </a:r>
          </a:p>
        </p:txBody>
      </p:sp>
    </p:spTree>
    <p:extLst>
      <p:ext uri="{BB962C8B-B14F-4D97-AF65-F5344CB8AC3E}">
        <p14:creationId xmlns:p14="http://schemas.microsoft.com/office/powerpoint/2010/main" val="211190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57890-C18D-4193-BA84-ACE55B84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04503"/>
            <a:ext cx="10353761" cy="13263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+mn-lt"/>
              </a:rPr>
              <a:t>With progressive chronic disease,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71EADB-3585-490B-84F9-4961EF47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3" y="1430824"/>
            <a:ext cx="10720857" cy="36951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Interstitial fibrosis, tubular atrophy &amp; chronic inflammation increase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   &amp; </a:t>
            </a:r>
            <a:r>
              <a:rPr lang="en-US" sz="2800" b="1" i="1" dirty="0">
                <a:solidFill>
                  <a:schemeClr val="bg1"/>
                </a:solidFill>
                <a:effectLst/>
              </a:rPr>
              <a:t>all atrophic tubules have thickened BMs </a:t>
            </a:r>
            <a:r>
              <a:rPr lang="en-US" sz="2800" b="1" i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non-specific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Islands of Tamm-Horsfall protein may be found in interstitium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Dilated &amp; tortuous tubules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 at corticomedullary junction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Cyst formation in distal tubules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https://jasn.asnjournals.org/content/jnephrol/18/6/1855/F1.large.jpg?width=800&amp;height=600&amp;carousel=1">
            <a:extLst>
              <a:ext uri="{FF2B5EF4-FFF2-40B4-BE49-F238E27FC236}">
                <a16:creationId xmlns="" xmlns:a16="http://schemas.microsoft.com/office/drawing/2014/main" id="{EEE25EA4-2275-4921-97D9-A4A4D4470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9" t="54118" r="4710" b="4247"/>
          <a:stretch/>
        </p:blipFill>
        <p:spPr bwMode="auto">
          <a:xfrm>
            <a:off x="7999037" y="4021585"/>
            <a:ext cx="4192963" cy="283641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B3FC65-4814-4D5A-A983-5B989BEF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4838"/>
            <a:ext cx="10353761" cy="13263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+mn-lt"/>
              </a:rPr>
              <a:t>With advanced disease,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C8FDE-7915-4EA6-8A2D-D5556ED4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7" y="1472057"/>
            <a:ext cx="11133425" cy="491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Varying numbers of glomeruli with: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ffectLst/>
              </a:rPr>
              <a:t>segmental or global sclerosis</a:t>
            </a:r>
          </a:p>
          <a:p>
            <a:pPr lvl="1"/>
            <a:endParaRPr lang="en-US" sz="2800" dirty="0">
              <a:solidFill>
                <a:schemeClr val="bg1"/>
              </a:solidFill>
              <a:effectLst/>
            </a:endParaRPr>
          </a:p>
          <a:p>
            <a:pPr lvl="1"/>
            <a:endParaRPr lang="en-US" sz="2800" dirty="0">
              <a:solidFill>
                <a:schemeClr val="bg1"/>
              </a:solidFill>
              <a:effectLst/>
            </a:endParaRPr>
          </a:p>
          <a:p>
            <a:pPr lvl="1"/>
            <a:endParaRPr lang="en-US" sz="2800" dirty="0">
              <a:solidFill>
                <a:schemeClr val="bg1"/>
              </a:solidFill>
              <a:effectLst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pPr lvl="1"/>
            <a:endParaRPr lang="en-US" sz="2800" dirty="0">
              <a:solidFill>
                <a:schemeClr val="bg1"/>
              </a:solidFill>
              <a:effectLst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effectLst/>
              </a:rPr>
              <a:t>periglomerular fibrosis</a:t>
            </a:r>
          </a:p>
        </p:txBody>
      </p:sp>
      <p:pic>
        <p:nvPicPr>
          <p:cNvPr id="4098" name="Picture 2" descr="Image result for segmental sclerosis glomeruli">
            <a:extLst>
              <a:ext uri="{FF2B5EF4-FFF2-40B4-BE49-F238E27FC236}">
                <a16:creationId xmlns="" xmlns:a16="http://schemas.microsoft.com/office/drawing/2014/main" id="{EC8206ED-1775-4902-8516-A43DFAFC4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86" y="2872902"/>
            <a:ext cx="3220766" cy="21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lobal sclerosis glomeruli">
            <a:extLst>
              <a:ext uri="{FF2B5EF4-FFF2-40B4-BE49-F238E27FC236}">
                <a16:creationId xmlns="" xmlns:a16="http://schemas.microsoft.com/office/drawing/2014/main" id="{69CE823D-496D-4F37-BC11-F179DACB9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9329" r="13103" b="15471"/>
          <a:stretch/>
        </p:blipFill>
        <p:spPr bwMode="auto">
          <a:xfrm>
            <a:off x="4868507" y="2872901"/>
            <a:ext cx="3234643" cy="21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1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5A2E8-239C-47E0-9BF3-723B43CF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48387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Electron microscopic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D88FE1-9E13-4141-9EB2-6C500562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Marked</a:t>
            </a:r>
            <a:r>
              <a:rPr lang="en-US" sz="2800" dirty="0">
                <a:solidFill>
                  <a:schemeClr val="bg1"/>
                </a:solidFill>
                <a:effectLst/>
              </a:rPr>
              <a:t> focal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thickening</a:t>
            </a:r>
            <a:r>
              <a:rPr lang="en-US" sz="2800" dirty="0">
                <a:solidFill>
                  <a:schemeClr val="bg1"/>
                </a:solidFill>
                <a:effectLst/>
              </a:rPr>
              <a:t> and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lamination</a:t>
            </a:r>
            <a:r>
              <a:rPr lang="en-US" sz="2800" dirty="0">
                <a:solidFill>
                  <a:schemeClr val="bg1"/>
                </a:solidFill>
                <a:effectLst/>
              </a:rPr>
              <a:t> of some tubular BMs &amp;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thinning of others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</a:rPr>
              <a:t>Abrupt transitions </a:t>
            </a:r>
            <a:r>
              <a:rPr lang="en-US" sz="2800" dirty="0">
                <a:solidFill>
                  <a:schemeClr val="bg1"/>
                </a:solidFill>
                <a:effectLst/>
              </a:rPr>
              <a:t>between thick and thin segments may be observed</a:t>
            </a:r>
          </a:p>
          <a:p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b="1" i="1" dirty="0">
                <a:solidFill>
                  <a:schemeClr val="bg1"/>
                </a:solidFill>
                <a:effectLst/>
              </a:rPr>
              <a:t>These changes are qualitatively similar to ones seen in other chronic renal diseases, but are more extensive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B3FB0-64D9-4CD7-8830-7AE7C0A4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6576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Etiology and 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F3961-764D-4C09-89DB-B7F41D70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98613"/>
            <a:ext cx="10092268" cy="52254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Structural and functional abnormalities in tubules,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espec</a:t>
            </a:r>
            <a:r>
              <a:rPr lang="en-US" sz="2800" dirty="0">
                <a:solidFill>
                  <a:schemeClr val="bg1"/>
                </a:solidFill>
                <a:effectLst/>
              </a:rPr>
              <a:t>. distal nephron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Different genetic defects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/>
              </a:rPr>
              <a:t> autosomal recessive nephronophthisis: 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nephrocystins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(e.g.,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NPHP1-4</a:t>
            </a:r>
            <a:r>
              <a:rPr lang="en-US" sz="2800" dirty="0">
                <a:solidFill>
                  <a:schemeClr val="bg1"/>
                </a:solidFill>
                <a:effectLst/>
              </a:rPr>
              <a:t> on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Xsomes</a:t>
            </a:r>
            <a:r>
              <a:rPr lang="en-US" sz="2800" dirty="0">
                <a:solidFill>
                  <a:schemeClr val="bg1"/>
                </a:solidFill>
                <a:effectLst/>
              </a:rPr>
              <a:t> 2, 9, 3 &amp; 1) </a:t>
            </a: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ciliopathy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87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edullary cystic kidney disease genes and proteins">
            <a:extLst>
              <a:ext uri="{FF2B5EF4-FFF2-40B4-BE49-F238E27FC236}">
                <a16:creationId xmlns="" xmlns:a16="http://schemas.microsoft.com/office/drawing/2014/main" id="{45000D5E-BFC3-4CD8-AC7A-446A5CAC7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"/>
          <a:stretch/>
        </p:blipFill>
        <p:spPr bwMode="auto">
          <a:xfrm>
            <a:off x="1198485" y="257452"/>
            <a:ext cx="10112785" cy="643136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3F61116-19DF-4F77-8139-1B9A1A1893D5}"/>
              </a:ext>
            </a:extLst>
          </p:cNvPr>
          <p:cNvSpPr/>
          <p:nvPr/>
        </p:nvSpPr>
        <p:spPr>
          <a:xfrm>
            <a:off x="7008118" y="2638867"/>
            <a:ext cx="1105988" cy="3222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5EB78-DF28-45F8-8615-197CDA5E1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89" y="574766"/>
            <a:ext cx="10885714" cy="6008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Autosomal dominant Medullary Cystic Kidney Disease:</a:t>
            </a:r>
            <a:endParaRPr lang="en-US" sz="2800" b="1" dirty="0"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MCKD type 1: </a:t>
            </a:r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MUC1</a:t>
            </a: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gene  mucin-1 protein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MCKD type 2: </a:t>
            </a:r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UMOD</a:t>
            </a: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 gene  uromodulin</a:t>
            </a:r>
            <a:endParaRPr lang="en-US" sz="2800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The genetic abnormalities may cause a defect in the interaction of tubular epithelial cells with BM matrix </a:t>
            </a:r>
            <a:r>
              <a:rPr lang="en-US" sz="280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degenerative changes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DC8ECF-E78A-4B78-9988-7C95F627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Treatment and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AEE8AC-75C3-4005-B270-DA9F377F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8308"/>
            <a:ext cx="10353761" cy="399401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No treatment for the primary abnormality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Tx directed at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managing consequences of injury </a:t>
            </a:r>
            <a:r>
              <a:rPr lang="en-US" sz="2800" dirty="0">
                <a:solidFill>
                  <a:schemeClr val="bg1"/>
                </a:solidFill>
                <a:effectLst/>
              </a:rPr>
              <a:t>(e- abnormalities, acid-base &amp; water balance)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All patients eventually require </a:t>
            </a:r>
            <a:r>
              <a:rPr lang="en-US" sz="2800" b="1" dirty="0">
                <a:solidFill>
                  <a:schemeClr val="bg1"/>
                </a:solidFill>
                <a:effectLst/>
              </a:rPr>
              <a:t>renal replacement therapy 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The disease does not recur in renal transplants</a:t>
            </a:r>
          </a:p>
        </p:txBody>
      </p:sp>
    </p:spTree>
    <p:extLst>
      <p:ext uri="{BB962C8B-B14F-4D97-AF65-F5344CB8AC3E}">
        <p14:creationId xmlns:p14="http://schemas.microsoft.com/office/powerpoint/2010/main" val="3172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child kidney disease">
            <a:extLst>
              <a:ext uri="{FF2B5EF4-FFF2-40B4-BE49-F238E27FC236}">
                <a16:creationId xmlns="" xmlns:a16="http://schemas.microsoft.com/office/drawing/2014/main" id="{05B5E2F1-BB85-4F09-9A8D-A535219E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90593"/>
            <a:ext cx="7283796" cy="66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B7964-1393-4024-8016-2A98FF257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862384"/>
            <a:ext cx="10353762" cy="3695136"/>
          </a:xfrm>
        </p:spPr>
        <p:txBody>
          <a:bodyPr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effectLst/>
              </a:rPr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855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0AE110-777A-4A4E-AD1F-8D00CB54D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2593" r="7593" b="18519"/>
          <a:stretch/>
        </p:blipFill>
        <p:spPr>
          <a:xfrm>
            <a:off x="1286935" y="971313"/>
            <a:ext cx="10066866" cy="5797019"/>
          </a:xfrm>
          <a:prstGeom prst="rect">
            <a:avLst/>
          </a:prstGeom>
          <a:effectLst>
            <a:glow rad="12700">
              <a:schemeClr val="bg2">
                <a:lumMod val="40000"/>
                <a:lumOff val="60000"/>
              </a:schemeClr>
            </a:glow>
            <a:softEdge rad="76200"/>
          </a:effectLst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D850A0E5-324D-4D25-9626-D33A1CE1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/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effectLst/>
              </a:rPr>
              <a:t>Histology</a:t>
            </a:r>
          </a:p>
        </p:txBody>
      </p:sp>
    </p:spTree>
    <p:extLst>
      <p:ext uri="{BB962C8B-B14F-4D97-AF65-F5344CB8AC3E}">
        <p14:creationId xmlns:p14="http://schemas.microsoft.com/office/powerpoint/2010/main" val="20463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641850-0680-4485-A32D-5D3FFC7E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55" y="1056640"/>
            <a:ext cx="11085166" cy="5161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/>
              </a:rPr>
              <a:t>Which of the following is the most characteristic histologic feature of nephronophthisis?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effectLst/>
              </a:rPr>
              <a:t>Dilated &amp; tortuous tubules at the corticomedullary junction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effectLst/>
              </a:rPr>
              <a:t>Cyst formation in distal tubules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effectLst/>
              </a:rPr>
              <a:t>Marked thickening of tubular basement membrane (TBM) in either atrophic or non-atrophic tubules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chemeClr val="bg1"/>
                </a:solidFill>
                <a:effectLst/>
              </a:rPr>
              <a:t>Marked thickening of tubular basement membrane (TBM) in non-atrophic tubules with or without thinning of TBM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EF2F8AD-56B8-4D73-9F9C-1B7B446DFBCF}"/>
              </a:ext>
            </a:extLst>
          </p:cNvPr>
          <p:cNvSpPr/>
          <p:nvPr/>
        </p:nvSpPr>
        <p:spPr>
          <a:xfrm>
            <a:off x="335279" y="4754880"/>
            <a:ext cx="11714481" cy="15748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1DBDD-B5F4-4298-AE9C-094EEBF8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+mn-lt"/>
              </a:rPr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B7667E-5A07-4BB6-B8D1-3FAA73785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The finding of both thickening AND thinning of basement membrane in a tubule, no matter the extent, is seen in nephronophthisis-medullary cystic disease complex but NOT in other chronic renal diseases.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  <a:effectLst/>
              </a:rPr>
              <a:t>FALSE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0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301EA-F896-4D9C-9EEB-0236817E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+mn-lt"/>
              </a:rPr>
              <a:t>True or false?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9D337A-434F-4EEC-8B78-E9106E411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/>
              </a:rPr>
              <a:t>A pathological diagnosis of nephronophthisis-medullary cystic disease complex can be made without the presence of cysts.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1"/>
                </a:solidFill>
                <a:effectLst/>
              </a:rPr>
              <a:t>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C72D30-25EB-4B74-AA08-EA813DA0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06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255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3E483BC-D0FA-4C0C-BF65-965BF7C8A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36" y="82549"/>
            <a:ext cx="8908132" cy="6681100"/>
          </a:xfrm>
          <a:effectLst>
            <a:glow rad="12700">
              <a:schemeClr val="bg2">
                <a:lumMod val="40000"/>
                <a:lumOff val="6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805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D20B68C-D779-4EC1-8B33-B57325845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1" y="76952"/>
            <a:ext cx="8938797" cy="6704096"/>
          </a:xfrm>
          <a:prstGeom prst="rect">
            <a:avLst/>
          </a:prstGeom>
          <a:effectLst>
            <a:glow rad="12700">
              <a:schemeClr val="bg2">
                <a:lumMod val="40000"/>
                <a:lumOff val="6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21779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87A69CCB-8B88-4F2D-BCE1-5F719916F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9" y="90994"/>
            <a:ext cx="8910221" cy="6682667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">
              <a:schemeClr val="bg2">
                <a:lumMod val="40000"/>
                <a:lumOff val="60000"/>
              </a:schemeClr>
            </a:glow>
            <a:outerShdw blurRad="50800" dist="50800" dir="2160000" sx="45000" sy="45000" algn="ctr" rotWithShape="0">
              <a:schemeClr val="tx1"/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77289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F0004C39-5676-447A-A9D7-FE3055615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2533" y="88900"/>
            <a:ext cx="8906934" cy="6680200"/>
          </a:xfrm>
          <a:effectLst>
            <a:glow rad="12700">
              <a:schemeClr val="bg2">
                <a:lumMod val="40000"/>
                <a:lumOff val="60000"/>
              </a:schemeClr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4134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E3E2617-0120-4463-83DE-11B58A116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58" y="2095500"/>
            <a:ext cx="2935358" cy="3695700"/>
          </a:xfr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2EDC9978-D05F-454C-AAB9-091FDA8B6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71845"/>
            <a:ext cx="8952412" cy="6714309"/>
          </a:xfrm>
          <a:prstGeom prst="rect">
            <a:avLst/>
          </a:prstGeom>
          <a:effectLst>
            <a:glow rad="12700">
              <a:schemeClr val="bg2">
                <a:lumMod val="40000"/>
                <a:lumOff val="6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26591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4AD9BD1-6A3F-4F9D-B429-773702AE5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73" y="189359"/>
            <a:ext cx="5146254" cy="6479282"/>
          </a:xfrm>
          <a:effectLst>
            <a:glow rad="12700">
              <a:schemeClr val="bg2">
                <a:lumMod val="40000"/>
                <a:lumOff val="60000"/>
              </a:schemeClr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13489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1152</TotalTime>
  <Words>1065</Words>
  <Application>Microsoft Office PowerPoint</Application>
  <PresentationFormat>Custom</PresentationFormat>
  <Paragraphs>169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Damask</vt:lpstr>
      <vt:lpstr>Case of  a 14-year old  girl</vt:lpstr>
      <vt:lpstr>PowerPoint Presentation</vt:lpstr>
      <vt:lpstr>Histology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Immunofluorescence </vt:lpstr>
      <vt:lpstr>Electron microscopy</vt:lpstr>
      <vt:lpstr>PowerPoint Presentation</vt:lpstr>
      <vt:lpstr>PowerPoint Presentation</vt:lpstr>
      <vt:lpstr>PowerPoint Presentation</vt:lpstr>
      <vt:lpstr>Definition</vt:lpstr>
      <vt:lpstr>PowerPoint Presentation</vt:lpstr>
      <vt:lpstr>Clinical features</vt:lpstr>
      <vt:lpstr>PowerPoint Presentation</vt:lpstr>
      <vt:lpstr>Gross findings</vt:lpstr>
      <vt:lpstr>Light microscopic findings</vt:lpstr>
      <vt:lpstr>With progressive chronic disease,</vt:lpstr>
      <vt:lpstr>With advanced disease,</vt:lpstr>
      <vt:lpstr>Electron microscopic findings</vt:lpstr>
      <vt:lpstr>Etiology and pathogenesis</vt:lpstr>
      <vt:lpstr>PowerPoint Presentation</vt:lpstr>
      <vt:lpstr>PowerPoint Presentation</vt:lpstr>
      <vt:lpstr>Treatment and prognosis</vt:lpstr>
      <vt:lpstr>PowerPoint Presentation</vt:lpstr>
      <vt:lpstr>PowerPoint Presentation</vt:lpstr>
      <vt:lpstr>PowerPoint Presentation</vt:lpstr>
      <vt:lpstr>True or false?</vt:lpstr>
      <vt:lpstr>True or false?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</dc:title>
  <dc:creator>Rayan Rammal</dc:creator>
  <cp:lastModifiedBy>Bassel Zein Sabatto</cp:lastModifiedBy>
  <cp:revision>76</cp:revision>
  <dcterms:created xsi:type="dcterms:W3CDTF">2019-05-13T19:47:15Z</dcterms:created>
  <dcterms:modified xsi:type="dcterms:W3CDTF">2019-06-12T15:07:16Z</dcterms:modified>
</cp:coreProperties>
</file>