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59" r:id="rId4"/>
    <p:sldId id="261" r:id="rId5"/>
    <p:sldId id="262" r:id="rId6"/>
    <p:sldId id="263" r:id="rId7"/>
    <p:sldId id="264" r:id="rId8"/>
    <p:sldId id="265" r:id="rId9"/>
    <p:sldId id="266" r:id="rId10"/>
    <p:sldId id="286" r:id="rId11"/>
    <p:sldId id="267" r:id="rId12"/>
    <p:sldId id="268" r:id="rId13"/>
    <p:sldId id="269" r:id="rId14"/>
    <p:sldId id="270" r:id="rId15"/>
    <p:sldId id="271" r:id="rId16"/>
    <p:sldId id="272" r:id="rId17"/>
    <p:sldId id="273" r:id="rId18"/>
    <p:sldId id="287" r:id="rId19"/>
    <p:sldId id="274" r:id="rId20"/>
    <p:sldId id="275" r:id="rId21"/>
    <p:sldId id="288" r:id="rId22"/>
    <p:sldId id="276" r:id="rId23"/>
    <p:sldId id="277" r:id="rId24"/>
    <p:sldId id="290" r:id="rId25"/>
    <p:sldId id="278" r:id="rId26"/>
    <p:sldId id="279" r:id="rId27"/>
    <p:sldId id="291" r:id="rId28"/>
    <p:sldId id="280" r:id="rId29"/>
    <p:sldId id="281" r:id="rId30"/>
    <p:sldId id="293" r:id="rId31"/>
    <p:sldId id="294" r:id="rId32"/>
    <p:sldId id="295" r:id="rId33"/>
    <p:sldId id="282" r:id="rId34"/>
    <p:sldId id="283" r:id="rId35"/>
    <p:sldId id="284" r:id="rId36"/>
    <p:sldId id="285"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loop="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3" d="100"/>
          <a:sy n="93" d="100"/>
        </p:scale>
        <p:origin x="-688"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eaLnBrk="0" fontAlgn="base" hangingPunct="0">
              <a:spcBef>
                <a:spcPct val="0"/>
              </a:spcBef>
              <a:spcAft>
                <a:spcPct val="0"/>
              </a:spcAft>
              <a:defRPr/>
            </a:pPr>
            <a:fld id="{CFAA07A0-EACD-4DA6-8505-80C3042F8D88}" type="datetimeFigureOut">
              <a:rPr 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6/15/19</a:t>
            </a:fld>
            <a:endParaRPr lang="en-US">
              <a:solidFill>
                <a:prstClr val="black">
                  <a:tint val="75000"/>
                </a:prstClr>
              </a:solidFill>
              <a:latin typeface="Times New Roman" panose="02020603050405020304" pitchFamily="18" charset="0"/>
            </a:endParaRPr>
          </a:p>
        </p:txBody>
      </p:sp>
      <p:sp>
        <p:nvSpPr>
          <p:cNvPr id="5" name="Footer Placeholder 4"/>
          <p:cNvSpPr>
            <a:spLocks noGrp="1"/>
          </p:cNvSpPr>
          <p:nvPr>
            <p:ph type="ftr" sz="quarter" idx="11"/>
          </p:nvPr>
        </p:nvSpPr>
        <p:spPr/>
        <p:txBody>
          <a:bodyPr/>
          <a:lstStyle>
            <a:lvl1pPr>
              <a:defRPr/>
            </a:lvl1pPr>
          </a:lstStyle>
          <a:p>
            <a:pPr eaLnBrk="0" fontAlgn="base" hangingPunct="0">
              <a:spcBef>
                <a:spcPct val="0"/>
              </a:spcBef>
              <a:spcAft>
                <a:spcPct val="0"/>
              </a:spcAft>
              <a:defRPr/>
            </a:pPr>
            <a:endParaRPr lang="en-US">
              <a:solidFill>
                <a:prstClr val="black">
                  <a:tint val="75000"/>
                </a:prstClr>
              </a:solidFill>
              <a:latin typeface="Times New Roman" panose="02020603050405020304" pitchFamily="18" charset="0"/>
            </a:endParaRPr>
          </a:p>
        </p:txBody>
      </p:sp>
      <p:sp>
        <p:nvSpPr>
          <p:cNvPr id="6" name="Slide Number Placeholder 5"/>
          <p:cNvSpPr>
            <a:spLocks noGrp="1"/>
          </p:cNvSpPr>
          <p:nvPr>
            <p:ph type="sldNum" sz="quarter" idx="12"/>
          </p:nvPr>
        </p:nvSpPr>
        <p:spPr/>
        <p:txBody>
          <a:bodyPr/>
          <a:lstStyle>
            <a:lvl1pPr>
              <a:defRPr/>
            </a:lvl1pPr>
          </a:lstStyle>
          <a:p>
            <a:pPr eaLnBrk="0" fontAlgn="base" hangingPunct="0">
              <a:spcBef>
                <a:spcPct val="0"/>
              </a:spcBef>
              <a:spcAft>
                <a:spcPct val="0"/>
              </a:spcAft>
              <a:defRPr/>
            </a:pPr>
            <a:fld id="{8AAFBC89-21FD-4DB1-9B78-A7180BAF1D5B}" type="slidenum">
              <a:rPr 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a:t>
            </a:fld>
            <a:endParaRPr lang="en-US">
              <a:solidFill>
                <a:prstClr val="black">
                  <a:tint val="75000"/>
                </a:prstClr>
              </a:solidFill>
              <a:latin typeface="Times New Roman" panose="02020603050405020304" pitchFamily="18" charset="0"/>
            </a:endParaRPr>
          </a:p>
        </p:txBody>
      </p:sp>
    </p:spTree>
    <p:extLst>
      <p:ext uri="{BB962C8B-B14F-4D97-AF65-F5344CB8AC3E}">
        <p14:creationId xmlns:p14="http://schemas.microsoft.com/office/powerpoint/2010/main" val="1742494751"/>
      </p:ext>
    </p:extLst>
  </p:cSld>
  <p:clrMapOvr>
    <a:masterClrMapping/>
  </p:clrMapOvr>
  <p:transition xmlns:p14="http://schemas.microsoft.com/office/powerpoint/2010/mai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eaLnBrk="0" fontAlgn="base" hangingPunct="0">
              <a:spcBef>
                <a:spcPct val="0"/>
              </a:spcBef>
              <a:spcAft>
                <a:spcPct val="0"/>
              </a:spcAft>
              <a:defRPr/>
            </a:pPr>
            <a:fld id="{8A61C857-C90E-439F-B4CA-F547C90B5F6B}" type="datetimeFigureOut">
              <a:rPr 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6/15/19</a:t>
            </a:fld>
            <a:endParaRPr lang="en-US">
              <a:solidFill>
                <a:prstClr val="black">
                  <a:tint val="75000"/>
                </a:prstClr>
              </a:solidFill>
              <a:latin typeface="Times New Roman" panose="02020603050405020304" pitchFamily="18" charset="0"/>
            </a:endParaRPr>
          </a:p>
        </p:txBody>
      </p:sp>
      <p:sp>
        <p:nvSpPr>
          <p:cNvPr id="5" name="Footer Placeholder 4"/>
          <p:cNvSpPr>
            <a:spLocks noGrp="1"/>
          </p:cNvSpPr>
          <p:nvPr>
            <p:ph type="ftr" sz="quarter" idx="11"/>
          </p:nvPr>
        </p:nvSpPr>
        <p:spPr/>
        <p:txBody>
          <a:bodyPr/>
          <a:lstStyle>
            <a:lvl1pPr>
              <a:defRPr/>
            </a:lvl1pPr>
          </a:lstStyle>
          <a:p>
            <a:pPr eaLnBrk="0" fontAlgn="base" hangingPunct="0">
              <a:spcBef>
                <a:spcPct val="0"/>
              </a:spcBef>
              <a:spcAft>
                <a:spcPct val="0"/>
              </a:spcAft>
              <a:defRPr/>
            </a:pPr>
            <a:endParaRPr lang="en-US">
              <a:solidFill>
                <a:prstClr val="black">
                  <a:tint val="75000"/>
                </a:prstClr>
              </a:solidFill>
              <a:latin typeface="Times New Roman" panose="02020603050405020304" pitchFamily="18" charset="0"/>
            </a:endParaRPr>
          </a:p>
        </p:txBody>
      </p:sp>
      <p:sp>
        <p:nvSpPr>
          <p:cNvPr id="6" name="Slide Number Placeholder 5"/>
          <p:cNvSpPr>
            <a:spLocks noGrp="1"/>
          </p:cNvSpPr>
          <p:nvPr>
            <p:ph type="sldNum" sz="quarter" idx="12"/>
          </p:nvPr>
        </p:nvSpPr>
        <p:spPr/>
        <p:txBody>
          <a:bodyPr/>
          <a:lstStyle>
            <a:lvl1pPr>
              <a:defRPr/>
            </a:lvl1pPr>
          </a:lstStyle>
          <a:p>
            <a:pPr eaLnBrk="0" fontAlgn="base" hangingPunct="0">
              <a:spcBef>
                <a:spcPct val="0"/>
              </a:spcBef>
              <a:spcAft>
                <a:spcPct val="0"/>
              </a:spcAft>
              <a:defRPr/>
            </a:pPr>
            <a:fld id="{F8B2CEDD-A0F5-46B5-BE3D-DCA6BA90EE2E}" type="slidenum">
              <a:rPr 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a:t>
            </a:fld>
            <a:endParaRPr lang="en-US">
              <a:solidFill>
                <a:prstClr val="black">
                  <a:tint val="75000"/>
                </a:prstClr>
              </a:solidFill>
              <a:latin typeface="Times New Roman" panose="02020603050405020304" pitchFamily="18" charset="0"/>
            </a:endParaRPr>
          </a:p>
        </p:txBody>
      </p:sp>
    </p:spTree>
    <p:extLst>
      <p:ext uri="{BB962C8B-B14F-4D97-AF65-F5344CB8AC3E}">
        <p14:creationId xmlns:p14="http://schemas.microsoft.com/office/powerpoint/2010/main" val="652940532"/>
      </p:ext>
    </p:extLst>
  </p:cSld>
  <p:clrMapOvr>
    <a:masterClrMapping/>
  </p:clrMapOvr>
  <p:transition xmlns:p14="http://schemas.microsoft.com/office/powerpoint/2010/mai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eaLnBrk="0" fontAlgn="base" hangingPunct="0">
              <a:spcBef>
                <a:spcPct val="0"/>
              </a:spcBef>
              <a:spcAft>
                <a:spcPct val="0"/>
              </a:spcAft>
              <a:defRPr/>
            </a:pPr>
            <a:fld id="{C2C1D248-EDBD-4823-B764-EE043892F850}" type="datetimeFigureOut">
              <a:rPr 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6/15/19</a:t>
            </a:fld>
            <a:endParaRPr lang="en-US">
              <a:solidFill>
                <a:prstClr val="black">
                  <a:tint val="75000"/>
                </a:prstClr>
              </a:solidFill>
              <a:latin typeface="Times New Roman" panose="02020603050405020304" pitchFamily="18" charset="0"/>
            </a:endParaRPr>
          </a:p>
        </p:txBody>
      </p:sp>
      <p:sp>
        <p:nvSpPr>
          <p:cNvPr id="5" name="Footer Placeholder 4"/>
          <p:cNvSpPr>
            <a:spLocks noGrp="1"/>
          </p:cNvSpPr>
          <p:nvPr>
            <p:ph type="ftr" sz="quarter" idx="11"/>
          </p:nvPr>
        </p:nvSpPr>
        <p:spPr/>
        <p:txBody>
          <a:bodyPr/>
          <a:lstStyle>
            <a:lvl1pPr>
              <a:defRPr/>
            </a:lvl1pPr>
          </a:lstStyle>
          <a:p>
            <a:pPr eaLnBrk="0" fontAlgn="base" hangingPunct="0">
              <a:spcBef>
                <a:spcPct val="0"/>
              </a:spcBef>
              <a:spcAft>
                <a:spcPct val="0"/>
              </a:spcAft>
              <a:defRPr/>
            </a:pPr>
            <a:endParaRPr lang="en-US">
              <a:solidFill>
                <a:prstClr val="black">
                  <a:tint val="75000"/>
                </a:prstClr>
              </a:solidFill>
              <a:latin typeface="Times New Roman" panose="02020603050405020304" pitchFamily="18" charset="0"/>
            </a:endParaRPr>
          </a:p>
        </p:txBody>
      </p:sp>
      <p:sp>
        <p:nvSpPr>
          <p:cNvPr id="6" name="Slide Number Placeholder 5"/>
          <p:cNvSpPr>
            <a:spLocks noGrp="1"/>
          </p:cNvSpPr>
          <p:nvPr>
            <p:ph type="sldNum" sz="quarter" idx="12"/>
          </p:nvPr>
        </p:nvSpPr>
        <p:spPr/>
        <p:txBody>
          <a:bodyPr/>
          <a:lstStyle>
            <a:lvl1pPr>
              <a:defRPr/>
            </a:lvl1pPr>
          </a:lstStyle>
          <a:p>
            <a:pPr eaLnBrk="0" fontAlgn="base" hangingPunct="0">
              <a:spcBef>
                <a:spcPct val="0"/>
              </a:spcBef>
              <a:spcAft>
                <a:spcPct val="0"/>
              </a:spcAft>
              <a:defRPr/>
            </a:pPr>
            <a:fld id="{BA4282D0-F488-43AF-B565-691F2C3A2D03}" type="slidenum">
              <a:rPr 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a:t>
            </a:fld>
            <a:endParaRPr lang="en-US">
              <a:solidFill>
                <a:prstClr val="black">
                  <a:tint val="75000"/>
                </a:prstClr>
              </a:solidFill>
              <a:latin typeface="Times New Roman" panose="02020603050405020304" pitchFamily="18" charset="0"/>
            </a:endParaRPr>
          </a:p>
        </p:txBody>
      </p:sp>
    </p:spTree>
    <p:extLst>
      <p:ext uri="{BB962C8B-B14F-4D97-AF65-F5344CB8AC3E}">
        <p14:creationId xmlns:p14="http://schemas.microsoft.com/office/powerpoint/2010/main" val="3557914157"/>
      </p:ext>
    </p:extLst>
  </p:cSld>
  <p:clrMapOvr>
    <a:masterClrMapping/>
  </p:clrMapOvr>
  <p:transition xmlns:p14="http://schemas.microsoft.com/office/powerpoint/2010/mai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Picture slide">
    <p:spTree>
      <p:nvGrpSpPr>
        <p:cNvPr id="1" name=""/>
        <p:cNvGrpSpPr/>
        <p:nvPr/>
      </p:nvGrpSpPr>
      <p:grpSpPr>
        <a:xfrm>
          <a:off x="0" y="0"/>
          <a:ext cx="0" cy="0"/>
          <a:chOff x="0" y="0"/>
          <a:chExt cx="0" cy="0"/>
        </a:xfrm>
      </p:grpSpPr>
      <p:sp>
        <p:nvSpPr>
          <p:cNvPr id="2" name="bk object 16"/>
          <p:cNvSpPr/>
          <p:nvPr userDrawn="1"/>
        </p:nvSpPr>
        <p:spPr>
          <a:xfrm>
            <a:off x="0" y="0"/>
            <a:ext cx="12192000" cy="6858000"/>
          </a:xfrm>
          <a:custGeom>
            <a:avLst/>
            <a:gdLst/>
            <a:ahLst/>
            <a:cxnLst/>
            <a:rect l="l" t="t" r="r" b="b"/>
            <a:pathLst>
              <a:path w="8178800" h="6108700">
                <a:moveTo>
                  <a:pt x="0" y="6108700"/>
                </a:moveTo>
                <a:lnTo>
                  <a:pt x="8178800" y="6108700"/>
                </a:lnTo>
                <a:lnTo>
                  <a:pt x="8178800" y="0"/>
                </a:lnTo>
                <a:lnTo>
                  <a:pt x="0" y="0"/>
                </a:lnTo>
                <a:lnTo>
                  <a:pt x="0" y="6108700"/>
                </a:lnTo>
                <a:close/>
              </a:path>
            </a:pathLst>
          </a:custGeom>
          <a:solidFill>
            <a:srgbClr val="00B9E3"/>
          </a:solidFill>
        </p:spPr>
        <p:txBody>
          <a:bodyPr lIns="0" tIns="0" rIns="0" bIns="0"/>
          <a:lstStyle/>
          <a:p>
            <a:pPr marL="0" marR="0" lvl="0" indent="0" algn="l" defTabSz="1022299" rtl="0" eaLnBrk="1" fontAlgn="auto" latinLnBrk="0" hangingPunct="1">
              <a:lnSpc>
                <a:spcPct val="100000"/>
              </a:lnSpc>
              <a:spcBef>
                <a:spcPts val="0"/>
              </a:spcBef>
              <a:spcAft>
                <a:spcPts val="0"/>
              </a:spcAft>
              <a:buClrTx/>
              <a:buSzTx/>
              <a:buFontTx/>
              <a:buNone/>
              <a:tabLst/>
              <a:defRPr/>
            </a:pPr>
            <a:endParaRPr kumimoji="0" sz="2012" b="0" i="0" u="none" strike="noStrike" kern="1200" cap="none" spc="0" normalizeH="0" baseline="0" noProof="0">
              <a:ln>
                <a:noFill/>
              </a:ln>
              <a:solidFill>
                <a:prstClr val="black"/>
              </a:solidFill>
              <a:effectLst/>
              <a:uLnTx/>
              <a:uFillTx/>
              <a:latin typeface="Calibri"/>
              <a:ea typeface="+mn-ea"/>
              <a:cs typeface="+mn-cs"/>
            </a:endParaRPr>
          </a:p>
        </p:txBody>
      </p:sp>
      <p:pic>
        <p:nvPicPr>
          <p:cNvPr id="3"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6451" y="6656388"/>
            <a:ext cx="11385549"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5381397"/>
      </p:ext>
    </p:extLst>
  </p:cSld>
  <p:clrMapOvr>
    <a:masterClrMapping/>
  </p:clrMapOvr>
  <p:transition xmlns:p14="http://schemas.microsoft.com/office/powerpoint/2010/mai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slide">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6451" y="6656388"/>
            <a:ext cx="11385549"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83685" y="6248400"/>
            <a:ext cx="3661833"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4376481"/>
      </p:ext>
    </p:extLst>
  </p:cSld>
  <p:clrMapOvr>
    <a:masterClrMapping/>
  </p:clrMapOvr>
  <p:transition xmlns:p14="http://schemas.microsoft.com/office/powerpoint/2010/mai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eaLnBrk="0" fontAlgn="base" hangingPunct="0">
              <a:spcBef>
                <a:spcPct val="0"/>
              </a:spcBef>
              <a:spcAft>
                <a:spcPct val="0"/>
              </a:spcAft>
              <a:defRPr/>
            </a:pPr>
            <a:fld id="{D9B090CD-D678-45F6-BA24-272C44DFB649}" type="datetimeFigureOut">
              <a:rPr 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6/15/19</a:t>
            </a:fld>
            <a:endParaRPr lang="en-US">
              <a:solidFill>
                <a:prstClr val="black">
                  <a:tint val="75000"/>
                </a:prstClr>
              </a:solidFill>
              <a:latin typeface="Times New Roman" panose="02020603050405020304" pitchFamily="18" charset="0"/>
            </a:endParaRPr>
          </a:p>
        </p:txBody>
      </p:sp>
      <p:sp>
        <p:nvSpPr>
          <p:cNvPr id="5" name="Footer Placeholder 4"/>
          <p:cNvSpPr>
            <a:spLocks noGrp="1"/>
          </p:cNvSpPr>
          <p:nvPr>
            <p:ph type="ftr" sz="quarter" idx="11"/>
          </p:nvPr>
        </p:nvSpPr>
        <p:spPr/>
        <p:txBody>
          <a:bodyPr/>
          <a:lstStyle>
            <a:lvl1pPr>
              <a:defRPr/>
            </a:lvl1pPr>
          </a:lstStyle>
          <a:p>
            <a:pPr eaLnBrk="0" fontAlgn="base" hangingPunct="0">
              <a:spcBef>
                <a:spcPct val="0"/>
              </a:spcBef>
              <a:spcAft>
                <a:spcPct val="0"/>
              </a:spcAft>
              <a:defRPr/>
            </a:pPr>
            <a:endParaRPr lang="en-US">
              <a:solidFill>
                <a:prstClr val="black">
                  <a:tint val="75000"/>
                </a:prstClr>
              </a:solidFill>
              <a:latin typeface="Times New Roman" panose="02020603050405020304" pitchFamily="18" charset="0"/>
            </a:endParaRPr>
          </a:p>
        </p:txBody>
      </p:sp>
      <p:sp>
        <p:nvSpPr>
          <p:cNvPr id="6" name="Slide Number Placeholder 5"/>
          <p:cNvSpPr>
            <a:spLocks noGrp="1"/>
          </p:cNvSpPr>
          <p:nvPr>
            <p:ph type="sldNum" sz="quarter" idx="12"/>
          </p:nvPr>
        </p:nvSpPr>
        <p:spPr/>
        <p:txBody>
          <a:bodyPr/>
          <a:lstStyle>
            <a:lvl1pPr>
              <a:defRPr/>
            </a:lvl1pPr>
          </a:lstStyle>
          <a:p>
            <a:pPr eaLnBrk="0" fontAlgn="base" hangingPunct="0">
              <a:spcBef>
                <a:spcPct val="0"/>
              </a:spcBef>
              <a:spcAft>
                <a:spcPct val="0"/>
              </a:spcAft>
              <a:defRPr/>
            </a:pPr>
            <a:fld id="{785914B0-2AB6-4402-85A8-A90E02861730}" type="slidenum">
              <a:rPr 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a:t>
            </a:fld>
            <a:endParaRPr lang="en-US">
              <a:solidFill>
                <a:prstClr val="black">
                  <a:tint val="75000"/>
                </a:prstClr>
              </a:solidFill>
              <a:latin typeface="Times New Roman" panose="02020603050405020304" pitchFamily="18" charset="0"/>
            </a:endParaRPr>
          </a:p>
        </p:txBody>
      </p:sp>
    </p:spTree>
    <p:extLst>
      <p:ext uri="{BB962C8B-B14F-4D97-AF65-F5344CB8AC3E}">
        <p14:creationId xmlns:p14="http://schemas.microsoft.com/office/powerpoint/2010/main" val="3812643584"/>
      </p:ext>
    </p:extLst>
  </p:cSld>
  <p:clrMapOvr>
    <a:masterClrMapping/>
  </p:clrMapOvr>
  <p:transition xmlns:p14="http://schemas.microsoft.com/office/powerpoint/2010/mai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eaLnBrk="0" fontAlgn="base" hangingPunct="0">
              <a:spcBef>
                <a:spcPct val="0"/>
              </a:spcBef>
              <a:spcAft>
                <a:spcPct val="0"/>
              </a:spcAft>
              <a:defRPr/>
            </a:pPr>
            <a:fld id="{1A0ED219-9921-4886-A6F1-E7AB98053765}" type="datetimeFigureOut">
              <a:rPr 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6/15/19</a:t>
            </a:fld>
            <a:endParaRPr lang="en-US">
              <a:solidFill>
                <a:prstClr val="black">
                  <a:tint val="75000"/>
                </a:prstClr>
              </a:solidFill>
              <a:latin typeface="Times New Roman" panose="02020603050405020304" pitchFamily="18" charset="0"/>
            </a:endParaRPr>
          </a:p>
        </p:txBody>
      </p:sp>
      <p:sp>
        <p:nvSpPr>
          <p:cNvPr id="5" name="Footer Placeholder 4"/>
          <p:cNvSpPr>
            <a:spLocks noGrp="1"/>
          </p:cNvSpPr>
          <p:nvPr>
            <p:ph type="ftr" sz="quarter" idx="11"/>
          </p:nvPr>
        </p:nvSpPr>
        <p:spPr/>
        <p:txBody>
          <a:bodyPr/>
          <a:lstStyle>
            <a:lvl1pPr>
              <a:defRPr/>
            </a:lvl1pPr>
          </a:lstStyle>
          <a:p>
            <a:pPr eaLnBrk="0" fontAlgn="base" hangingPunct="0">
              <a:spcBef>
                <a:spcPct val="0"/>
              </a:spcBef>
              <a:spcAft>
                <a:spcPct val="0"/>
              </a:spcAft>
              <a:defRPr/>
            </a:pPr>
            <a:endParaRPr lang="en-US">
              <a:solidFill>
                <a:prstClr val="black">
                  <a:tint val="75000"/>
                </a:prstClr>
              </a:solidFill>
              <a:latin typeface="Times New Roman" panose="02020603050405020304" pitchFamily="18" charset="0"/>
            </a:endParaRPr>
          </a:p>
        </p:txBody>
      </p:sp>
      <p:sp>
        <p:nvSpPr>
          <p:cNvPr id="6" name="Slide Number Placeholder 5"/>
          <p:cNvSpPr>
            <a:spLocks noGrp="1"/>
          </p:cNvSpPr>
          <p:nvPr>
            <p:ph type="sldNum" sz="quarter" idx="12"/>
          </p:nvPr>
        </p:nvSpPr>
        <p:spPr/>
        <p:txBody>
          <a:bodyPr/>
          <a:lstStyle>
            <a:lvl1pPr>
              <a:defRPr/>
            </a:lvl1pPr>
          </a:lstStyle>
          <a:p>
            <a:pPr eaLnBrk="0" fontAlgn="base" hangingPunct="0">
              <a:spcBef>
                <a:spcPct val="0"/>
              </a:spcBef>
              <a:spcAft>
                <a:spcPct val="0"/>
              </a:spcAft>
              <a:defRPr/>
            </a:pPr>
            <a:fld id="{0A8C9657-DFC6-400B-8E39-3F7CBB140538}" type="slidenum">
              <a:rPr 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a:t>
            </a:fld>
            <a:endParaRPr lang="en-US">
              <a:solidFill>
                <a:prstClr val="black">
                  <a:tint val="75000"/>
                </a:prstClr>
              </a:solidFill>
              <a:latin typeface="Times New Roman" panose="02020603050405020304" pitchFamily="18" charset="0"/>
            </a:endParaRPr>
          </a:p>
        </p:txBody>
      </p:sp>
    </p:spTree>
    <p:extLst>
      <p:ext uri="{BB962C8B-B14F-4D97-AF65-F5344CB8AC3E}">
        <p14:creationId xmlns:p14="http://schemas.microsoft.com/office/powerpoint/2010/main" val="3578059503"/>
      </p:ext>
    </p:extLst>
  </p:cSld>
  <p:clrMapOvr>
    <a:masterClrMapping/>
  </p:clrMapOvr>
  <p:transition xmlns:p14="http://schemas.microsoft.com/office/powerpoint/2010/mai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eaLnBrk="0" fontAlgn="base" hangingPunct="0">
              <a:spcBef>
                <a:spcPct val="0"/>
              </a:spcBef>
              <a:spcAft>
                <a:spcPct val="0"/>
              </a:spcAft>
              <a:defRPr/>
            </a:pPr>
            <a:fld id="{B12CA55B-92F4-4D5E-B881-6D6F76CA418B}" type="datetimeFigureOut">
              <a:rPr 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6/15/19</a:t>
            </a:fld>
            <a:endParaRPr lang="en-US">
              <a:solidFill>
                <a:prstClr val="black">
                  <a:tint val="75000"/>
                </a:prstClr>
              </a:solidFill>
              <a:latin typeface="Times New Roman" panose="02020603050405020304" pitchFamily="18" charset="0"/>
            </a:endParaRPr>
          </a:p>
        </p:txBody>
      </p:sp>
      <p:sp>
        <p:nvSpPr>
          <p:cNvPr id="6" name="Footer Placeholder 4"/>
          <p:cNvSpPr>
            <a:spLocks noGrp="1"/>
          </p:cNvSpPr>
          <p:nvPr>
            <p:ph type="ftr" sz="quarter" idx="11"/>
          </p:nvPr>
        </p:nvSpPr>
        <p:spPr/>
        <p:txBody>
          <a:bodyPr/>
          <a:lstStyle>
            <a:lvl1pPr>
              <a:defRPr/>
            </a:lvl1pPr>
          </a:lstStyle>
          <a:p>
            <a:pPr eaLnBrk="0" fontAlgn="base" hangingPunct="0">
              <a:spcBef>
                <a:spcPct val="0"/>
              </a:spcBef>
              <a:spcAft>
                <a:spcPct val="0"/>
              </a:spcAft>
              <a:defRPr/>
            </a:pPr>
            <a:endParaRPr lang="en-US">
              <a:solidFill>
                <a:prstClr val="black">
                  <a:tint val="75000"/>
                </a:prstClr>
              </a:solidFill>
              <a:latin typeface="Times New Roman" panose="02020603050405020304" pitchFamily="18" charset="0"/>
            </a:endParaRPr>
          </a:p>
        </p:txBody>
      </p:sp>
      <p:sp>
        <p:nvSpPr>
          <p:cNvPr id="7" name="Slide Number Placeholder 5"/>
          <p:cNvSpPr>
            <a:spLocks noGrp="1"/>
          </p:cNvSpPr>
          <p:nvPr>
            <p:ph type="sldNum" sz="quarter" idx="12"/>
          </p:nvPr>
        </p:nvSpPr>
        <p:spPr/>
        <p:txBody>
          <a:bodyPr/>
          <a:lstStyle>
            <a:lvl1pPr>
              <a:defRPr/>
            </a:lvl1pPr>
          </a:lstStyle>
          <a:p>
            <a:pPr eaLnBrk="0" fontAlgn="base" hangingPunct="0">
              <a:spcBef>
                <a:spcPct val="0"/>
              </a:spcBef>
              <a:spcAft>
                <a:spcPct val="0"/>
              </a:spcAft>
              <a:defRPr/>
            </a:pPr>
            <a:fld id="{FB0A3640-F99B-4AB5-B03D-E3D7FC03A12C}" type="slidenum">
              <a:rPr 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a:t>
            </a:fld>
            <a:endParaRPr lang="en-US">
              <a:solidFill>
                <a:prstClr val="black">
                  <a:tint val="75000"/>
                </a:prstClr>
              </a:solidFill>
              <a:latin typeface="Times New Roman" panose="02020603050405020304" pitchFamily="18" charset="0"/>
            </a:endParaRPr>
          </a:p>
        </p:txBody>
      </p:sp>
    </p:spTree>
    <p:extLst>
      <p:ext uri="{BB962C8B-B14F-4D97-AF65-F5344CB8AC3E}">
        <p14:creationId xmlns:p14="http://schemas.microsoft.com/office/powerpoint/2010/main" val="784415089"/>
      </p:ext>
    </p:extLst>
  </p:cSld>
  <p:clrMapOvr>
    <a:masterClrMapping/>
  </p:clrMapOvr>
  <p:transition xmlns:p14="http://schemas.microsoft.com/office/powerpoint/2010/mai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eaLnBrk="0" fontAlgn="base" hangingPunct="0">
              <a:spcBef>
                <a:spcPct val="0"/>
              </a:spcBef>
              <a:spcAft>
                <a:spcPct val="0"/>
              </a:spcAft>
              <a:defRPr/>
            </a:pPr>
            <a:fld id="{D739424B-7F14-4275-AE8D-94E5079AF02C}" type="datetimeFigureOut">
              <a:rPr 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6/15/19</a:t>
            </a:fld>
            <a:endParaRPr lang="en-US">
              <a:solidFill>
                <a:prstClr val="black">
                  <a:tint val="75000"/>
                </a:prstClr>
              </a:solidFill>
              <a:latin typeface="Times New Roman" panose="02020603050405020304" pitchFamily="18" charset="0"/>
            </a:endParaRPr>
          </a:p>
        </p:txBody>
      </p:sp>
      <p:sp>
        <p:nvSpPr>
          <p:cNvPr id="8" name="Footer Placeholder 4"/>
          <p:cNvSpPr>
            <a:spLocks noGrp="1"/>
          </p:cNvSpPr>
          <p:nvPr>
            <p:ph type="ftr" sz="quarter" idx="11"/>
          </p:nvPr>
        </p:nvSpPr>
        <p:spPr/>
        <p:txBody>
          <a:bodyPr/>
          <a:lstStyle>
            <a:lvl1pPr>
              <a:defRPr/>
            </a:lvl1pPr>
          </a:lstStyle>
          <a:p>
            <a:pPr eaLnBrk="0" fontAlgn="base" hangingPunct="0">
              <a:spcBef>
                <a:spcPct val="0"/>
              </a:spcBef>
              <a:spcAft>
                <a:spcPct val="0"/>
              </a:spcAft>
              <a:defRPr/>
            </a:pPr>
            <a:endParaRPr lang="en-US">
              <a:solidFill>
                <a:prstClr val="black">
                  <a:tint val="75000"/>
                </a:prstClr>
              </a:solidFill>
              <a:latin typeface="Times New Roman" panose="02020603050405020304" pitchFamily="18" charset="0"/>
            </a:endParaRPr>
          </a:p>
        </p:txBody>
      </p:sp>
      <p:sp>
        <p:nvSpPr>
          <p:cNvPr id="9" name="Slide Number Placeholder 5"/>
          <p:cNvSpPr>
            <a:spLocks noGrp="1"/>
          </p:cNvSpPr>
          <p:nvPr>
            <p:ph type="sldNum" sz="quarter" idx="12"/>
          </p:nvPr>
        </p:nvSpPr>
        <p:spPr/>
        <p:txBody>
          <a:bodyPr/>
          <a:lstStyle>
            <a:lvl1pPr>
              <a:defRPr/>
            </a:lvl1pPr>
          </a:lstStyle>
          <a:p>
            <a:pPr eaLnBrk="0" fontAlgn="base" hangingPunct="0">
              <a:spcBef>
                <a:spcPct val="0"/>
              </a:spcBef>
              <a:spcAft>
                <a:spcPct val="0"/>
              </a:spcAft>
              <a:defRPr/>
            </a:pPr>
            <a:fld id="{56E482ED-2393-4589-8D39-8BB7B0E7E9C8}" type="slidenum">
              <a:rPr 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a:t>
            </a:fld>
            <a:endParaRPr lang="en-US">
              <a:solidFill>
                <a:prstClr val="black">
                  <a:tint val="75000"/>
                </a:prstClr>
              </a:solidFill>
              <a:latin typeface="Times New Roman" panose="02020603050405020304" pitchFamily="18" charset="0"/>
            </a:endParaRPr>
          </a:p>
        </p:txBody>
      </p:sp>
    </p:spTree>
    <p:extLst>
      <p:ext uri="{BB962C8B-B14F-4D97-AF65-F5344CB8AC3E}">
        <p14:creationId xmlns:p14="http://schemas.microsoft.com/office/powerpoint/2010/main" val="3255545538"/>
      </p:ext>
    </p:extLst>
  </p:cSld>
  <p:clrMapOvr>
    <a:masterClrMapping/>
  </p:clrMapOvr>
  <p:transition xmlns:p14="http://schemas.microsoft.com/office/powerpoint/2010/mai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eaLnBrk="0" fontAlgn="base" hangingPunct="0">
              <a:spcBef>
                <a:spcPct val="0"/>
              </a:spcBef>
              <a:spcAft>
                <a:spcPct val="0"/>
              </a:spcAft>
              <a:defRPr/>
            </a:pPr>
            <a:fld id="{21C34DA1-8ED4-4E3E-A4A7-C6F88FD499C1}" type="datetimeFigureOut">
              <a:rPr 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6/15/19</a:t>
            </a:fld>
            <a:endParaRPr lang="en-US">
              <a:solidFill>
                <a:prstClr val="black">
                  <a:tint val="75000"/>
                </a:prstClr>
              </a:solidFill>
              <a:latin typeface="Times New Roman" panose="02020603050405020304" pitchFamily="18" charset="0"/>
            </a:endParaRPr>
          </a:p>
        </p:txBody>
      </p:sp>
      <p:sp>
        <p:nvSpPr>
          <p:cNvPr id="4" name="Footer Placeholder 4"/>
          <p:cNvSpPr>
            <a:spLocks noGrp="1"/>
          </p:cNvSpPr>
          <p:nvPr>
            <p:ph type="ftr" sz="quarter" idx="11"/>
          </p:nvPr>
        </p:nvSpPr>
        <p:spPr/>
        <p:txBody>
          <a:bodyPr/>
          <a:lstStyle>
            <a:lvl1pPr>
              <a:defRPr/>
            </a:lvl1pPr>
          </a:lstStyle>
          <a:p>
            <a:pPr eaLnBrk="0" fontAlgn="base" hangingPunct="0">
              <a:spcBef>
                <a:spcPct val="0"/>
              </a:spcBef>
              <a:spcAft>
                <a:spcPct val="0"/>
              </a:spcAft>
              <a:defRPr/>
            </a:pPr>
            <a:endParaRPr lang="en-US">
              <a:solidFill>
                <a:prstClr val="black">
                  <a:tint val="75000"/>
                </a:prstClr>
              </a:solidFill>
              <a:latin typeface="Times New Roman" panose="02020603050405020304" pitchFamily="18" charset="0"/>
            </a:endParaRPr>
          </a:p>
        </p:txBody>
      </p:sp>
      <p:sp>
        <p:nvSpPr>
          <p:cNvPr id="5" name="Slide Number Placeholder 5"/>
          <p:cNvSpPr>
            <a:spLocks noGrp="1"/>
          </p:cNvSpPr>
          <p:nvPr>
            <p:ph type="sldNum" sz="quarter" idx="12"/>
          </p:nvPr>
        </p:nvSpPr>
        <p:spPr/>
        <p:txBody>
          <a:bodyPr/>
          <a:lstStyle>
            <a:lvl1pPr>
              <a:defRPr/>
            </a:lvl1pPr>
          </a:lstStyle>
          <a:p>
            <a:pPr eaLnBrk="0" fontAlgn="base" hangingPunct="0">
              <a:spcBef>
                <a:spcPct val="0"/>
              </a:spcBef>
              <a:spcAft>
                <a:spcPct val="0"/>
              </a:spcAft>
              <a:defRPr/>
            </a:pPr>
            <a:fld id="{B61ACA80-9DE1-4CD4-99AD-03AC28135531}" type="slidenum">
              <a:rPr 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a:t>
            </a:fld>
            <a:endParaRPr lang="en-US">
              <a:solidFill>
                <a:prstClr val="black">
                  <a:tint val="75000"/>
                </a:prstClr>
              </a:solidFill>
              <a:latin typeface="Times New Roman" panose="02020603050405020304" pitchFamily="18" charset="0"/>
            </a:endParaRPr>
          </a:p>
        </p:txBody>
      </p:sp>
    </p:spTree>
    <p:extLst>
      <p:ext uri="{BB962C8B-B14F-4D97-AF65-F5344CB8AC3E}">
        <p14:creationId xmlns:p14="http://schemas.microsoft.com/office/powerpoint/2010/main" val="1974520239"/>
      </p:ext>
    </p:extLst>
  </p:cSld>
  <p:clrMapOvr>
    <a:masterClrMapping/>
  </p:clrMapOvr>
  <p:transition xmlns:p14="http://schemas.microsoft.com/office/powerpoint/2010/mai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eaLnBrk="0" fontAlgn="base" hangingPunct="0">
              <a:spcBef>
                <a:spcPct val="0"/>
              </a:spcBef>
              <a:spcAft>
                <a:spcPct val="0"/>
              </a:spcAft>
              <a:defRPr/>
            </a:pPr>
            <a:fld id="{37763AD3-45E0-4B33-8189-EB583CEE824A}" type="datetimeFigureOut">
              <a:rPr 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6/15/19</a:t>
            </a:fld>
            <a:endParaRPr lang="en-US">
              <a:solidFill>
                <a:prstClr val="black">
                  <a:tint val="75000"/>
                </a:prstClr>
              </a:solidFill>
              <a:latin typeface="Times New Roman" panose="02020603050405020304" pitchFamily="18" charset="0"/>
            </a:endParaRPr>
          </a:p>
        </p:txBody>
      </p:sp>
      <p:sp>
        <p:nvSpPr>
          <p:cNvPr id="3" name="Footer Placeholder 4"/>
          <p:cNvSpPr>
            <a:spLocks noGrp="1"/>
          </p:cNvSpPr>
          <p:nvPr>
            <p:ph type="ftr" sz="quarter" idx="11"/>
          </p:nvPr>
        </p:nvSpPr>
        <p:spPr/>
        <p:txBody>
          <a:bodyPr/>
          <a:lstStyle>
            <a:lvl1pPr>
              <a:defRPr/>
            </a:lvl1pPr>
          </a:lstStyle>
          <a:p>
            <a:pPr eaLnBrk="0" fontAlgn="base" hangingPunct="0">
              <a:spcBef>
                <a:spcPct val="0"/>
              </a:spcBef>
              <a:spcAft>
                <a:spcPct val="0"/>
              </a:spcAft>
              <a:defRPr/>
            </a:pPr>
            <a:endParaRPr lang="en-US">
              <a:solidFill>
                <a:prstClr val="black">
                  <a:tint val="75000"/>
                </a:prstClr>
              </a:solidFill>
              <a:latin typeface="Times New Roman" panose="02020603050405020304" pitchFamily="18" charset="0"/>
            </a:endParaRPr>
          </a:p>
        </p:txBody>
      </p:sp>
      <p:sp>
        <p:nvSpPr>
          <p:cNvPr id="4" name="Slide Number Placeholder 5"/>
          <p:cNvSpPr>
            <a:spLocks noGrp="1"/>
          </p:cNvSpPr>
          <p:nvPr>
            <p:ph type="sldNum" sz="quarter" idx="12"/>
          </p:nvPr>
        </p:nvSpPr>
        <p:spPr/>
        <p:txBody>
          <a:bodyPr/>
          <a:lstStyle>
            <a:lvl1pPr>
              <a:defRPr/>
            </a:lvl1pPr>
          </a:lstStyle>
          <a:p>
            <a:pPr eaLnBrk="0" fontAlgn="base" hangingPunct="0">
              <a:spcBef>
                <a:spcPct val="0"/>
              </a:spcBef>
              <a:spcAft>
                <a:spcPct val="0"/>
              </a:spcAft>
              <a:defRPr/>
            </a:pPr>
            <a:fld id="{C20F468A-B885-4E27-9190-192A56C09C06}" type="slidenum">
              <a:rPr 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a:t>
            </a:fld>
            <a:endParaRPr lang="en-US">
              <a:solidFill>
                <a:prstClr val="black">
                  <a:tint val="75000"/>
                </a:prstClr>
              </a:solidFill>
              <a:latin typeface="Times New Roman" panose="02020603050405020304" pitchFamily="18" charset="0"/>
            </a:endParaRPr>
          </a:p>
        </p:txBody>
      </p:sp>
    </p:spTree>
    <p:extLst>
      <p:ext uri="{BB962C8B-B14F-4D97-AF65-F5344CB8AC3E}">
        <p14:creationId xmlns:p14="http://schemas.microsoft.com/office/powerpoint/2010/main" val="269190972"/>
      </p:ext>
    </p:extLst>
  </p:cSld>
  <p:clrMapOvr>
    <a:masterClrMapping/>
  </p:clrMapOvr>
  <p:transition xmlns:p14="http://schemas.microsoft.com/office/powerpoint/2010/mai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eaLnBrk="0" fontAlgn="base" hangingPunct="0">
              <a:spcBef>
                <a:spcPct val="0"/>
              </a:spcBef>
              <a:spcAft>
                <a:spcPct val="0"/>
              </a:spcAft>
              <a:defRPr/>
            </a:pPr>
            <a:fld id="{F9D55D76-C332-4207-859E-921235AC9078}" type="datetimeFigureOut">
              <a:rPr 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6/15/19</a:t>
            </a:fld>
            <a:endParaRPr lang="en-US">
              <a:solidFill>
                <a:prstClr val="black">
                  <a:tint val="75000"/>
                </a:prstClr>
              </a:solidFill>
              <a:latin typeface="Times New Roman" panose="02020603050405020304" pitchFamily="18" charset="0"/>
            </a:endParaRPr>
          </a:p>
        </p:txBody>
      </p:sp>
      <p:sp>
        <p:nvSpPr>
          <p:cNvPr id="6" name="Footer Placeholder 4"/>
          <p:cNvSpPr>
            <a:spLocks noGrp="1"/>
          </p:cNvSpPr>
          <p:nvPr>
            <p:ph type="ftr" sz="quarter" idx="11"/>
          </p:nvPr>
        </p:nvSpPr>
        <p:spPr/>
        <p:txBody>
          <a:bodyPr/>
          <a:lstStyle>
            <a:lvl1pPr>
              <a:defRPr/>
            </a:lvl1pPr>
          </a:lstStyle>
          <a:p>
            <a:pPr eaLnBrk="0" fontAlgn="base" hangingPunct="0">
              <a:spcBef>
                <a:spcPct val="0"/>
              </a:spcBef>
              <a:spcAft>
                <a:spcPct val="0"/>
              </a:spcAft>
              <a:defRPr/>
            </a:pPr>
            <a:endParaRPr lang="en-US">
              <a:solidFill>
                <a:prstClr val="black">
                  <a:tint val="75000"/>
                </a:prstClr>
              </a:solidFill>
              <a:latin typeface="Times New Roman" panose="02020603050405020304" pitchFamily="18" charset="0"/>
            </a:endParaRPr>
          </a:p>
        </p:txBody>
      </p:sp>
      <p:sp>
        <p:nvSpPr>
          <p:cNvPr id="7" name="Slide Number Placeholder 5"/>
          <p:cNvSpPr>
            <a:spLocks noGrp="1"/>
          </p:cNvSpPr>
          <p:nvPr>
            <p:ph type="sldNum" sz="quarter" idx="12"/>
          </p:nvPr>
        </p:nvSpPr>
        <p:spPr/>
        <p:txBody>
          <a:bodyPr/>
          <a:lstStyle>
            <a:lvl1pPr>
              <a:defRPr/>
            </a:lvl1pPr>
          </a:lstStyle>
          <a:p>
            <a:pPr eaLnBrk="0" fontAlgn="base" hangingPunct="0">
              <a:spcBef>
                <a:spcPct val="0"/>
              </a:spcBef>
              <a:spcAft>
                <a:spcPct val="0"/>
              </a:spcAft>
              <a:defRPr/>
            </a:pPr>
            <a:fld id="{A2CA5D17-C81C-402C-AE29-C97BB1963882}" type="slidenum">
              <a:rPr 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a:t>
            </a:fld>
            <a:endParaRPr lang="en-US">
              <a:solidFill>
                <a:prstClr val="black">
                  <a:tint val="75000"/>
                </a:prstClr>
              </a:solidFill>
              <a:latin typeface="Times New Roman" panose="02020603050405020304" pitchFamily="18" charset="0"/>
            </a:endParaRPr>
          </a:p>
        </p:txBody>
      </p:sp>
    </p:spTree>
    <p:extLst>
      <p:ext uri="{BB962C8B-B14F-4D97-AF65-F5344CB8AC3E}">
        <p14:creationId xmlns:p14="http://schemas.microsoft.com/office/powerpoint/2010/main" val="2590639306"/>
      </p:ext>
    </p:extLst>
  </p:cSld>
  <p:clrMapOvr>
    <a:masterClrMapping/>
  </p:clrMapOvr>
  <p:transition xmlns:p14="http://schemas.microsoft.com/office/powerpoint/2010/mai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smtClean="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eaLnBrk="0" fontAlgn="base" hangingPunct="0">
              <a:spcBef>
                <a:spcPct val="0"/>
              </a:spcBef>
              <a:spcAft>
                <a:spcPct val="0"/>
              </a:spcAft>
              <a:defRPr/>
            </a:pPr>
            <a:fld id="{C5057EDC-C9E9-40AB-99B3-4F92376735C7}" type="datetimeFigureOut">
              <a:rPr 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6/15/19</a:t>
            </a:fld>
            <a:endParaRPr lang="en-US">
              <a:solidFill>
                <a:prstClr val="black">
                  <a:tint val="75000"/>
                </a:prstClr>
              </a:solidFill>
              <a:latin typeface="Times New Roman" panose="02020603050405020304" pitchFamily="18" charset="0"/>
            </a:endParaRPr>
          </a:p>
        </p:txBody>
      </p:sp>
      <p:sp>
        <p:nvSpPr>
          <p:cNvPr id="6" name="Footer Placeholder 4"/>
          <p:cNvSpPr>
            <a:spLocks noGrp="1"/>
          </p:cNvSpPr>
          <p:nvPr>
            <p:ph type="ftr" sz="quarter" idx="11"/>
          </p:nvPr>
        </p:nvSpPr>
        <p:spPr/>
        <p:txBody>
          <a:bodyPr/>
          <a:lstStyle>
            <a:lvl1pPr>
              <a:defRPr/>
            </a:lvl1pPr>
          </a:lstStyle>
          <a:p>
            <a:pPr eaLnBrk="0" fontAlgn="base" hangingPunct="0">
              <a:spcBef>
                <a:spcPct val="0"/>
              </a:spcBef>
              <a:spcAft>
                <a:spcPct val="0"/>
              </a:spcAft>
              <a:defRPr/>
            </a:pPr>
            <a:endParaRPr lang="en-US">
              <a:solidFill>
                <a:prstClr val="black">
                  <a:tint val="75000"/>
                </a:prstClr>
              </a:solidFill>
              <a:latin typeface="Times New Roman" panose="02020603050405020304" pitchFamily="18" charset="0"/>
            </a:endParaRPr>
          </a:p>
        </p:txBody>
      </p:sp>
      <p:sp>
        <p:nvSpPr>
          <p:cNvPr id="7" name="Slide Number Placeholder 5"/>
          <p:cNvSpPr>
            <a:spLocks noGrp="1"/>
          </p:cNvSpPr>
          <p:nvPr>
            <p:ph type="sldNum" sz="quarter" idx="12"/>
          </p:nvPr>
        </p:nvSpPr>
        <p:spPr/>
        <p:txBody>
          <a:bodyPr/>
          <a:lstStyle>
            <a:lvl1pPr>
              <a:defRPr/>
            </a:lvl1pPr>
          </a:lstStyle>
          <a:p>
            <a:pPr eaLnBrk="0" fontAlgn="base" hangingPunct="0">
              <a:spcBef>
                <a:spcPct val="0"/>
              </a:spcBef>
              <a:spcAft>
                <a:spcPct val="0"/>
              </a:spcAft>
              <a:defRPr/>
            </a:pPr>
            <a:fld id="{3DED7D40-F9CB-4B55-ABF1-F42BB358EE8D}" type="slidenum">
              <a:rPr 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a:t>
            </a:fld>
            <a:endParaRPr lang="en-US">
              <a:solidFill>
                <a:prstClr val="black">
                  <a:tint val="75000"/>
                </a:prstClr>
              </a:solidFill>
              <a:latin typeface="Times New Roman" panose="02020603050405020304" pitchFamily="18" charset="0"/>
            </a:endParaRPr>
          </a:p>
        </p:txBody>
      </p:sp>
    </p:spTree>
    <p:extLst>
      <p:ext uri="{BB962C8B-B14F-4D97-AF65-F5344CB8AC3E}">
        <p14:creationId xmlns:p14="http://schemas.microsoft.com/office/powerpoint/2010/main" val="1273749980"/>
      </p:ext>
    </p:extLst>
  </p:cSld>
  <p:clrMapOvr>
    <a:masterClrMapping/>
  </p:clrMapOvr>
  <p:transition xmlns:p14="http://schemas.microsoft.com/office/powerpoint/2010/main" spd="med">
    <p:pull/>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eaLnBrk="0" fontAlgn="base" hangingPunct="0">
              <a:spcBef>
                <a:spcPct val="0"/>
              </a:spcBef>
              <a:spcAft>
                <a:spcPct val="0"/>
              </a:spcAft>
              <a:defRPr/>
            </a:pPr>
            <a:fld id="{D5151CAF-FDC6-42DB-98FF-BC4475FF12D3}" type="datetimeFigureOut">
              <a:rPr 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6/15/19</a:t>
            </a:fld>
            <a:endParaRPr lang="en-US">
              <a:solidFill>
                <a:prstClr val="black">
                  <a:tint val="75000"/>
                </a:prstClr>
              </a:solidFill>
              <a:latin typeface="Times New Roman" panose="02020603050405020304" pitchFamily="18" charset="0"/>
            </a:endParaRPr>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eaLnBrk="0" fontAlgn="base" hangingPunct="0">
              <a:spcBef>
                <a:spcPct val="0"/>
              </a:spcBef>
              <a:spcAft>
                <a:spcPct val="0"/>
              </a:spcAft>
              <a:defRPr/>
            </a:pPr>
            <a:endParaRPr lang="en-US">
              <a:solidFill>
                <a:prstClr val="black">
                  <a:tint val="75000"/>
                </a:prstClr>
              </a:solidFill>
              <a:latin typeface="Times New Roman" panose="02020603050405020304" pitchFamily="18" charset="0"/>
            </a:endParaRPr>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eaLnBrk="0" fontAlgn="base" hangingPunct="0">
              <a:spcBef>
                <a:spcPct val="0"/>
              </a:spcBef>
              <a:spcAft>
                <a:spcPct val="0"/>
              </a:spcAft>
              <a:defRPr/>
            </a:pPr>
            <a:fld id="{3D3D0942-A87C-40EF-85F6-36C59812E7DB}" type="slidenum">
              <a:rPr 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a:t>
            </a:fld>
            <a:endParaRPr lang="en-US">
              <a:solidFill>
                <a:prstClr val="black">
                  <a:tint val="75000"/>
                </a:prstClr>
              </a:solidFill>
              <a:latin typeface="Times New Roman" panose="02020603050405020304" pitchFamily="18" charset="0"/>
            </a:endParaRPr>
          </a:p>
        </p:txBody>
      </p:sp>
      <p:pic>
        <p:nvPicPr>
          <p:cNvPr id="1031" name="CB1395E6-0C65-45D5-9BCA-417F1A39B331" descr="27CC5465-D839-4028-BA25-41C5E829C281"/>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51842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xmlns:p14="http://schemas.microsoft.com/office/powerpoint/2010/main" spd="med">
    <p:pull/>
  </p:transition>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1386590"/>
            <a:ext cx="11696700" cy="5299960"/>
          </a:xfrm>
          <a:prstGeom prst="round2DiagRect">
            <a:avLst/>
          </a:prstGeom>
        </p:spPr>
        <p:txBody>
          <a:bodyPr>
            <a:prstTxWarp prst="textArchUpPour">
              <a:avLst/>
            </a:prstTxWarp>
          </a:bodyPr>
          <a:lstStyle/>
          <a:p>
            <a:pPr algn="ctr"/>
            <a:r>
              <a:rPr lang="en-US" sz="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RENOVASCULAR HYPERTENSION </a:t>
            </a:r>
            <a:br>
              <a:rPr lang="en-US" sz="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br>
            <a:r>
              <a:rPr lang="en-US" sz="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IN CHILDREN AND ADOLESCENCE</a:t>
            </a:r>
            <a:endParaRPr lang="en-US" sz="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4" name="Title 1"/>
          <p:cNvSpPr txBox="1">
            <a:spLocks/>
          </p:cNvSpPr>
          <p:nvPr/>
        </p:nvSpPr>
        <p:spPr bwMode="auto">
          <a:xfrm>
            <a:off x="789214" y="4895759"/>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a:lstStyle>
          <a:p>
            <a:r>
              <a:rPr lang="en-US" sz="3000" b="1" dirty="0" smtClean="0">
                <a:solidFill>
                  <a:schemeClr val="accent1">
                    <a:lumMod val="50000"/>
                  </a:schemeClr>
                </a:solidFill>
              </a:rPr>
              <a:t>Dr. Mazen </a:t>
            </a:r>
            <a:r>
              <a:rPr lang="en-US" sz="3000" b="1" dirty="0" err="1" smtClean="0">
                <a:solidFill>
                  <a:schemeClr val="accent1">
                    <a:lumMod val="50000"/>
                  </a:schemeClr>
                </a:solidFill>
              </a:rPr>
              <a:t>Abou</a:t>
            </a:r>
            <a:r>
              <a:rPr lang="en-US" sz="3000" b="1" dirty="0" smtClean="0">
                <a:solidFill>
                  <a:schemeClr val="accent1">
                    <a:lumMod val="50000"/>
                  </a:schemeClr>
                </a:solidFill>
              </a:rPr>
              <a:t> Chaaban</a:t>
            </a:r>
          </a:p>
          <a:p>
            <a:r>
              <a:rPr lang="en-US" sz="3000" b="1" i="1" dirty="0" smtClean="0">
                <a:solidFill>
                  <a:schemeClr val="accent1">
                    <a:lumMod val="50000"/>
                  </a:schemeClr>
                </a:solidFill>
              </a:rPr>
              <a:t>Consultant Pediatrics and Pediatric Nephrology</a:t>
            </a:r>
          </a:p>
          <a:p>
            <a:r>
              <a:rPr lang="en-US" sz="3000" b="1" i="1" dirty="0" smtClean="0">
                <a:solidFill>
                  <a:schemeClr val="accent1">
                    <a:lumMod val="50000"/>
                  </a:schemeClr>
                </a:solidFill>
              </a:rPr>
              <a:t>Medical Director</a:t>
            </a:r>
            <a:endParaRPr lang="en-US" sz="3000" b="1" i="1" dirty="0">
              <a:solidFill>
                <a:schemeClr val="accent1">
                  <a:lumMod val="50000"/>
                </a:schemeClr>
              </a:solidFill>
            </a:endParaRPr>
          </a:p>
        </p:txBody>
      </p:sp>
    </p:spTree>
    <p:extLst>
      <p:ext uri="{BB962C8B-B14F-4D97-AF65-F5344CB8AC3E}">
        <p14:creationId xmlns:p14="http://schemas.microsoft.com/office/powerpoint/2010/main" val="138111469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lnSpc>
                <a:spcPct val="150000"/>
              </a:lnSpc>
            </a:pPr>
            <a:r>
              <a:rPr lang="en-US" sz="3000" dirty="0"/>
              <a:t>Progressive deterioration of renal function (bilateral renovascular disease)</a:t>
            </a:r>
          </a:p>
          <a:p>
            <a:pPr algn="just">
              <a:lnSpc>
                <a:spcPct val="150000"/>
              </a:lnSpc>
            </a:pPr>
            <a:r>
              <a:rPr lang="en-US" sz="3000" dirty="0"/>
              <a:t>Suspected fibromuscular disease in a young patient (to avoid need of life-long antihypertensive therapy).</a:t>
            </a:r>
          </a:p>
          <a:p>
            <a:pPr algn="just">
              <a:lnSpc>
                <a:spcPct val="150000"/>
              </a:lnSpc>
            </a:pPr>
            <a:r>
              <a:rPr lang="en-US" sz="3000" dirty="0"/>
              <a:t>Recurrent </a:t>
            </a:r>
            <a:r>
              <a:rPr lang="en-US" sz="3000" dirty="0" smtClean="0"/>
              <a:t>flash </a:t>
            </a:r>
            <a:r>
              <a:rPr lang="en-US" sz="3000" dirty="0"/>
              <a:t>pulmonary edema and/or refractory heart failure.</a:t>
            </a:r>
          </a:p>
          <a:p>
            <a:endParaRPr lang="en-GB" dirty="0"/>
          </a:p>
        </p:txBody>
      </p:sp>
    </p:spTree>
    <p:extLst>
      <p:ext uri="{BB962C8B-B14F-4D97-AF65-F5344CB8AC3E}">
        <p14:creationId xmlns:p14="http://schemas.microsoft.com/office/powerpoint/2010/main" val="3162079214"/>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160" y="2767920"/>
            <a:ext cx="10515600" cy="4351338"/>
          </a:xfrm>
        </p:spPr>
        <p:txBody>
          <a:bodyPr/>
          <a:lstStyle/>
          <a:p>
            <a:r>
              <a:rPr lang="en-US" sz="3000" b="1" dirty="0" smtClean="0"/>
              <a:t>Renal Arteriography </a:t>
            </a:r>
          </a:p>
          <a:p>
            <a:pPr marL="685800" lvl="2" indent="-342900">
              <a:spcBef>
                <a:spcPts val="750"/>
              </a:spcBef>
              <a:buFont typeface="Wingdings" panose="05000000000000000000" pitchFamily="2" charset="2"/>
              <a:buChar char="Ø"/>
            </a:pPr>
            <a:r>
              <a:rPr lang="en-US" sz="2500" i="1" dirty="0"/>
              <a:t>Gold standard of diagnosis (invasive procedure)</a:t>
            </a:r>
          </a:p>
          <a:p>
            <a:pPr lvl="1">
              <a:buFont typeface="Wingdings" panose="05000000000000000000" pitchFamily="2" charset="2"/>
              <a:buChar char="Ø"/>
            </a:pPr>
            <a:endParaRPr lang="en-US" dirty="0"/>
          </a:p>
          <a:p>
            <a:pPr marL="171450" lvl="1">
              <a:spcBef>
                <a:spcPts val="750"/>
              </a:spcBef>
            </a:pPr>
            <a:r>
              <a:rPr lang="en-US" sz="3000" b="1" dirty="0"/>
              <a:t>Non-Invasive alternatives are</a:t>
            </a:r>
            <a:r>
              <a:rPr lang="en-US" sz="3000" b="1" dirty="0" smtClean="0"/>
              <a:t>:</a:t>
            </a:r>
          </a:p>
          <a:p>
            <a:pPr marL="685800" lvl="2" indent="-342900">
              <a:lnSpc>
                <a:spcPct val="100000"/>
              </a:lnSpc>
              <a:spcBef>
                <a:spcPts val="750"/>
              </a:spcBef>
              <a:buFont typeface="Wingdings" panose="05000000000000000000" pitchFamily="2" charset="2"/>
              <a:buChar char="Ø"/>
            </a:pPr>
            <a:r>
              <a:rPr lang="en-US" sz="2500" i="1" dirty="0" smtClean="0"/>
              <a:t>Duplex Doppler ultrasonography</a:t>
            </a:r>
          </a:p>
          <a:p>
            <a:pPr marL="685800" lvl="2" indent="-342900">
              <a:lnSpc>
                <a:spcPct val="100000"/>
              </a:lnSpc>
              <a:spcBef>
                <a:spcPts val="750"/>
              </a:spcBef>
              <a:buFont typeface="Wingdings" panose="05000000000000000000" pitchFamily="2" charset="2"/>
              <a:buChar char="Ø"/>
            </a:pPr>
            <a:r>
              <a:rPr lang="en-US" sz="2500" i="1" dirty="0" smtClean="0"/>
              <a:t>Computed tomographic angiography (CTA)</a:t>
            </a:r>
          </a:p>
          <a:p>
            <a:pPr marL="685800" lvl="2" indent="-342900">
              <a:lnSpc>
                <a:spcPct val="100000"/>
              </a:lnSpc>
              <a:spcBef>
                <a:spcPts val="750"/>
              </a:spcBef>
              <a:buFont typeface="Wingdings" panose="05000000000000000000" pitchFamily="2" charset="2"/>
              <a:buChar char="Ø"/>
            </a:pPr>
            <a:r>
              <a:rPr lang="en-US" sz="2500" i="1" dirty="0" smtClean="0"/>
              <a:t>Spiral CT scan with CT angiography</a:t>
            </a:r>
          </a:p>
          <a:p>
            <a:pPr marL="685800" lvl="2" indent="-342900">
              <a:lnSpc>
                <a:spcPct val="100000"/>
              </a:lnSpc>
              <a:spcBef>
                <a:spcPts val="750"/>
              </a:spcBef>
              <a:buFont typeface="Wingdings" panose="05000000000000000000" pitchFamily="2" charset="2"/>
              <a:buChar char="Ø"/>
            </a:pPr>
            <a:r>
              <a:rPr lang="en-US" sz="2500" i="1" dirty="0" smtClean="0"/>
              <a:t>Magnetic resonance angiography (MRA)</a:t>
            </a:r>
          </a:p>
          <a:p>
            <a:pPr marL="342900" lvl="2" indent="0">
              <a:spcBef>
                <a:spcPts val="750"/>
              </a:spcBef>
              <a:buNone/>
            </a:pPr>
            <a:endParaRPr lang="en-US" sz="2000" dirty="0"/>
          </a:p>
        </p:txBody>
      </p:sp>
      <p:sp>
        <p:nvSpPr>
          <p:cNvPr id="5" name="Title 1"/>
          <p:cNvSpPr>
            <a:spLocks noGrp="1"/>
          </p:cNvSpPr>
          <p:nvPr>
            <p:ph type="title"/>
          </p:nvPr>
        </p:nvSpPr>
        <p:spPr>
          <a:xfrm>
            <a:off x="803626" y="1442357"/>
            <a:ext cx="10611134" cy="1068831"/>
          </a:xfrm>
        </p:spPr>
        <p:style>
          <a:lnRef idx="1">
            <a:schemeClr val="accent5"/>
          </a:lnRef>
          <a:fillRef idx="3">
            <a:schemeClr val="accent5"/>
          </a:fillRef>
          <a:effectRef idx="2">
            <a:schemeClr val="accent5"/>
          </a:effectRef>
          <a:fontRef idx="minor">
            <a:schemeClr val="lt1"/>
          </a:fontRef>
        </p:style>
        <p:txBody>
          <a:bodyPr/>
          <a:lstStyle/>
          <a:p>
            <a:pPr algn="ctr"/>
            <a:r>
              <a:rPr lang="en-US" sz="4000" b="1" dirty="0" smtClean="0"/>
              <a:t>DIAGNOSTIC PROCEDURE OPTIONS</a:t>
            </a:r>
            <a:br>
              <a:rPr lang="en-US" sz="4000" b="1" dirty="0" smtClean="0"/>
            </a:br>
            <a:r>
              <a:rPr lang="en-US" sz="4000" b="1" dirty="0" smtClean="0"/>
              <a:t>Renal Artery Stenosis?</a:t>
            </a:r>
            <a:endParaRPr lang="en-US" sz="4000" b="1" dirty="0"/>
          </a:p>
        </p:txBody>
      </p:sp>
    </p:spTree>
    <p:extLst>
      <p:ext uri="{BB962C8B-B14F-4D97-AF65-F5344CB8AC3E}">
        <p14:creationId xmlns:p14="http://schemas.microsoft.com/office/powerpoint/2010/main" val="537496961"/>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
                                            <p:txEl>
                                              <p:pRg st="0" end="0"/>
                                            </p:txEl>
                                          </p:spTgt>
                                        </p:tgtEl>
                                      </p:cBhvr>
                                    </p:animEffect>
                                  </p:childTnLst>
                                </p:cTn>
                              </p:par>
                              <p:par>
                                <p:cTn id="18" presetID="53" presetClass="entr" presetSubtype="16"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3">
                                            <p:txEl>
                                              <p:pRg st="3" end="3"/>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4" dur="500"/>
                                        <p:tgtEl>
                                          <p:spTgt spid="3">
                                            <p:txEl>
                                              <p:pRg st="4" end="4"/>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9" dur="500"/>
                                        <p:tgtEl>
                                          <p:spTgt spid="3">
                                            <p:txEl>
                                              <p:pRg st="5" end="5"/>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par>
                                <p:cTn id="45" presetID="53" presetClass="entr" presetSubtype="16"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3000" b="1" dirty="0" smtClean="0">
                <a:ln w="17780" cmpd="sng">
                  <a:solidFill>
                    <a:srgbClr val="FFFFFF"/>
                  </a:solidFill>
                  <a:prstDash val="solid"/>
                  <a:miter lim="800000"/>
                </a:ln>
                <a:solidFill>
                  <a:srgbClr val="FF0000"/>
                </a:solidFill>
              </a:rPr>
              <a:t>The choice of the appropriate procedure depends upon: </a:t>
            </a:r>
            <a:endParaRPr lang="en-US" sz="3000" b="1" dirty="0" smtClean="0">
              <a:solidFill>
                <a:srgbClr val="FF0000"/>
              </a:solidFill>
            </a:endParaRPr>
          </a:p>
          <a:p>
            <a:pPr lvl="1">
              <a:lnSpc>
                <a:spcPct val="150000"/>
              </a:lnSpc>
              <a:buFont typeface="Wingdings" panose="05000000000000000000" pitchFamily="2" charset="2"/>
              <a:buChar char="Ø"/>
            </a:pPr>
            <a:r>
              <a:rPr lang="en-US" sz="2500" i="1" dirty="0" smtClean="0"/>
              <a:t>Local availability</a:t>
            </a:r>
          </a:p>
          <a:p>
            <a:pPr lvl="1">
              <a:lnSpc>
                <a:spcPct val="150000"/>
              </a:lnSpc>
              <a:buFont typeface="Wingdings" panose="05000000000000000000" pitchFamily="2" charset="2"/>
              <a:buChar char="Ø"/>
            </a:pPr>
            <a:r>
              <a:rPr lang="en-US" sz="2500" i="1" dirty="0" smtClean="0"/>
              <a:t>Clinical expertise of each technique</a:t>
            </a:r>
          </a:p>
          <a:p>
            <a:pPr lvl="1">
              <a:lnSpc>
                <a:spcPct val="150000"/>
              </a:lnSpc>
              <a:buFont typeface="Wingdings" panose="05000000000000000000" pitchFamily="2" charset="2"/>
              <a:buChar char="Ø"/>
            </a:pPr>
            <a:r>
              <a:rPr lang="en-US" sz="2500" i="1" dirty="0" smtClean="0"/>
              <a:t>Presence or absence of renal impairment</a:t>
            </a:r>
          </a:p>
          <a:p>
            <a:pPr lvl="2">
              <a:buFont typeface="Wingdings" panose="05000000000000000000" pitchFamily="2" charset="2"/>
              <a:buChar char="v"/>
            </a:pPr>
            <a:r>
              <a:rPr lang="en-US" sz="2500" i="1" dirty="0" smtClean="0"/>
              <a:t>Radio contrast media and gadolinium are potentially harmful in patients with stage 4-5 chronic kidney disease.</a:t>
            </a:r>
            <a:endParaRPr lang="en-US" sz="2500" i="1" dirty="0"/>
          </a:p>
        </p:txBody>
      </p:sp>
    </p:spTree>
    <p:extLst>
      <p:ext uri="{BB962C8B-B14F-4D97-AF65-F5344CB8AC3E}">
        <p14:creationId xmlns:p14="http://schemas.microsoft.com/office/powerpoint/2010/main" val="1140873647"/>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16087"/>
            <a:ext cx="10515600" cy="612963"/>
          </a:xfrm>
        </p:spPr>
        <p:style>
          <a:lnRef idx="1">
            <a:schemeClr val="accent5"/>
          </a:lnRef>
          <a:fillRef idx="3">
            <a:schemeClr val="accent5"/>
          </a:fillRef>
          <a:effectRef idx="2">
            <a:schemeClr val="accent5"/>
          </a:effectRef>
          <a:fontRef idx="minor">
            <a:schemeClr val="lt1"/>
          </a:fontRef>
        </p:style>
        <p:txBody>
          <a:bodyPr/>
          <a:lstStyle/>
          <a:p>
            <a:pPr algn="ctr"/>
            <a:r>
              <a:rPr lang="en-US" sz="4000" b="1" dirty="0" smtClean="0"/>
              <a:t>Duplex Doppler Ultrasonography</a:t>
            </a:r>
            <a:endParaRPr lang="en-US" sz="4000" b="1" dirty="0"/>
          </a:p>
        </p:txBody>
      </p:sp>
      <p:sp>
        <p:nvSpPr>
          <p:cNvPr id="3" name="Content Placeholder 2"/>
          <p:cNvSpPr>
            <a:spLocks noGrp="1"/>
          </p:cNvSpPr>
          <p:nvPr>
            <p:ph idx="1"/>
          </p:nvPr>
        </p:nvSpPr>
        <p:spPr>
          <a:xfrm>
            <a:off x="838200" y="2402160"/>
            <a:ext cx="10515600" cy="4216355"/>
          </a:xfrm>
        </p:spPr>
        <p:txBody>
          <a:bodyPr/>
          <a:lstStyle/>
          <a:p>
            <a:pPr marL="0" indent="0">
              <a:buNone/>
            </a:pPr>
            <a:r>
              <a:rPr lang="en-US" sz="3000" b="1" u="sng" dirty="0" smtClean="0">
                <a:ln w="9525">
                  <a:solidFill>
                    <a:schemeClr val="accent2">
                      <a:lumMod val="50000"/>
                    </a:schemeClr>
                  </a:solidFill>
                  <a:prstDash val="solid"/>
                </a:ln>
                <a:solidFill>
                  <a:srgbClr val="C00000"/>
                </a:solidFill>
                <a:effectLst>
                  <a:outerShdw blurRad="12700" dist="38100" dir="2700000" algn="tl" rotWithShape="0">
                    <a:schemeClr val="bg1">
                      <a:lumMod val="50000"/>
                    </a:schemeClr>
                  </a:outerShdw>
                </a:effectLst>
              </a:rPr>
              <a:t>ADVANTAGE</a:t>
            </a:r>
          </a:p>
          <a:p>
            <a:pPr algn="just"/>
            <a:r>
              <a:rPr lang="en-US" sz="3000" dirty="0" smtClean="0"/>
              <a:t>Provides functional assessment of the renal arteries and some anatomic information.</a:t>
            </a:r>
          </a:p>
          <a:p>
            <a:pPr algn="just"/>
            <a:r>
              <a:rPr lang="en-US" sz="3000" dirty="0" smtClean="0"/>
              <a:t>Can detect both unilateral and bilateral disease.</a:t>
            </a:r>
          </a:p>
          <a:p>
            <a:pPr algn="just"/>
            <a:r>
              <a:rPr lang="en-US" sz="3000" dirty="0" smtClean="0"/>
              <a:t>Inexpensive and suitable for serial measurements to determine disease progression.</a:t>
            </a:r>
          </a:p>
          <a:p>
            <a:pPr algn="just"/>
            <a:r>
              <a:rPr lang="en-US" sz="3000" dirty="0" smtClean="0"/>
              <a:t>Can be used to detect recurrent stenosis in patients previously treated with angioplasty or surgery.</a:t>
            </a:r>
          </a:p>
          <a:p>
            <a:pPr marL="0" indent="0">
              <a:buNone/>
            </a:pPr>
            <a:endParaRPr lang="en-US" sz="500" dirty="0"/>
          </a:p>
        </p:txBody>
      </p:sp>
    </p:spTree>
    <p:extLst>
      <p:ext uri="{BB962C8B-B14F-4D97-AF65-F5344CB8AC3E}">
        <p14:creationId xmlns:p14="http://schemas.microsoft.com/office/powerpoint/2010/main" val="938722611"/>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
                                            <p:txEl>
                                              <p:pRg st="0" end="0"/>
                                            </p:txEl>
                                          </p:spTgt>
                                        </p:tgtEl>
                                      </p:cBhvr>
                                    </p:animEffect>
                                  </p:childTnLst>
                                </p:cTn>
                              </p:par>
                            </p:childTnLst>
                          </p:cTn>
                        </p:par>
                        <p:par>
                          <p:cTn id="18" fill="hold">
                            <p:stCondLst>
                              <p:cond delay="500"/>
                            </p:stCondLst>
                            <p:childTnLst>
                              <p:par>
                                <p:cTn id="19" presetID="53" presetClass="entr" presetSubtype="16"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par>
                          <p:cTn id="24" fill="hold">
                            <p:stCondLst>
                              <p:cond delay="1000"/>
                            </p:stCondLst>
                            <p:childTnLst>
                              <p:par>
                                <p:cTn id="25" presetID="53" presetClass="entr" presetSubtype="16" fill="hold"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childTnLst>
                          </p:cTn>
                        </p:par>
                        <p:par>
                          <p:cTn id="30" fill="hold">
                            <p:stCondLst>
                              <p:cond delay="1500"/>
                            </p:stCondLst>
                            <p:childTnLst>
                              <p:par>
                                <p:cTn id="31" presetID="53" presetClass="entr" presetSubtype="16" fill="hold" nodeType="after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
                                            <p:txEl>
                                              <p:pRg st="3" end="3"/>
                                            </p:txEl>
                                          </p:spTgt>
                                        </p:tgtEl>
                                      </p:cBhvr>
                                    </p:animEffect>
                                  </p:childTnLst>
                                </p:cTn>
                              </p:par>
                            </p:childTnLst>
                          </p:cTn>
                        </p:par>
                        <p:par>
                          <p:cTn id="36" fill="hold">
                            <p:stCondLst>
                              <p:cond delay="2000"/>
                            </p:stCondLst>
                            <p:childTnLst>
                              <p:par>
                                <p:cTn id="37" presetID="53" presetClass="entr" presetSubtype="16" fill="hold" nodeType="after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endParaRPr lang="en-US" sz="3000" i="1" dirty="0" smtClean="0">
              <a:solidFill>
                <a:srgbClr val="FF0000"/>
              </a:solidFill>
            </a:endParaRPr>
          </a:p>
          <a:p>
            <a:pPr marL="0" indent="0" algn="just">
              <a:buNone/>
            </a:pPr>
            <a:endParaRPr lang="en-US" sz="3000" i="1" dirty="0">
              <a:solidFill>
                <a:srgbClr val="FF0000"/>
              </a:solidFill>
            </a:endParaRPr>
          </a:p>
          <a:p>
            <a:pPr marL="0" indent="0" algn="just">
              <a:buNone/>
            </a:pPr>
            <a:r>
              <a:rPr lang="en-US" sz="3000" i="1" dirty="0" smtClean="0">
                <a:solidFill>
                  <a:srgbClr val="FF0000"/>
                </a:solidFill>
              </a:rPr>
              <a:t>Stenotic lesions can be detected by comparing the systolic flow velocity in the renal artery to that in the aorta </a:t>
            </a:r>
          </a:p>
          <a:p>
            <a:pPr lvl="1" algn="just">
              <a:lnSpc>
                <a:spcPct val="150000"/>
              </a:lnSpc>
              <a:buFont typeface="Wingdings" panose="05000000000000000000" pitchFamily="2" charset="2"/>
              <a:buChar char="Ø"/>
            </a:pPr>
            <a:r>
              <a:rPr lang="en-US" sz="2500" i="1" dirty="0" smtClean="0"/>
              <a:t>Velocity of the flow increases as an artery narrows </a:t>
            </a:r>
          </a:p>
          <a:p>
            <a:pPr lvl="1" algn="just">
              <a:lnSpc>
                <a:spcPct val="150000"/>
              </a:lnSpc>
              <a:buFont typeface="Wingdings" panose="05000000000000000000" pitchFamily="2" charset="2"/>
              <a:buChar char="Ø"/>
            </a:pPr>
            <a:r>
              <a:rPr lang="en-US" sz="2500" i="1" dirty="0"/>
              <a:t>D</a:t>
            </a:r>
            <a:r>
              <a:rPr lang="en-US" sz="2500" i="1" dirty="0" smtClean="0"/>
              <a:t>iastolic velocity, maybe increased distal to a stenotic lesion</a:t>
            </a:r>
          </a:p>
          <a:p>
            <a:endParaRPr lang="en-US" dirty="0"/>
          </a:p>
        </p:txBody>
      </p:sp>
    </p:spTree>
    <p:extLst>
      <p:ext uri="{BB962C8B-B14F-4D97-AF65-F5344CB8AC3E}">
        <p14:creationId xmlns:p14="http://schemas.microsoft.com/office/powerpoint/2010/main" val="3061331068"/>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91682"/>
            <a:ext cx="10515600" cy="4351338"/>
          </a:xfrm>
        </p:spPr>
        <p:txBody>
          <a:bodyPr/>
          <a:lstStyle/>
          <a:p>
            <a:pPr marL="0" indent="0">
              <a:buNone/>
            </a:pPr>
            <a:r>
              <a:rPr lang="en-US" sz="3000" b="1" u="sng" dirty="0">
                <a:ln w="9525">
                  <a:solidFill>
                    <a:schemeClr val="accent2">
                      <a:lumMod val="50000"/>
                    </a:schemeClr>
                  </a:solidFill>
                  <a:prstDash val="solid"/>
                </a:ln>
                <a:solidFill>
                  <a:srgbClr val="C00000"/>
                </a:solidFill>
                <a:effectLst>
                  <a:outerShdw blurRad="12700" dist="38100" dir="2700000" algn="tl" rotWithShape="0">
                    <a:schemeClr val="bg1">
                      <a:lumMod val="50000"/>
                    </a:schemeClr>
                  </a:outerShdw>
                </a:effectLst>
              </a:rPr>
              <a:t>DISADVANTAGE</a:t>
            </a:r>
          </a:p>
          <a:p>
            <a:pPr>
              <a:lnSpc>
                <a:spcPct val="150000"/>
              </a:lnSpc>
            </a:pPr>
            <a:r>
              <a:rPr lang="en-US" sz="3000" dirty="0" smtClean="0"/>
              <a:t>It is time consuming (taking up to 2 hours to perform).</a:t>
            </a:r>
          </a:p>
          <a:p>
            <a:pPr>
              <a:lnSpc>
                <a:spcPct val="150000"/>
              </a:lnSpc>
            </a:pPr>
            <a:r>
              <a:rPr lang="en-US" sz="3000" dirty="0" smtClean="0"/>
              <a:t>It is technically difficult (particularly in large patients).</a:t>
            </a:r>
          </a:p>
          <a:p>
            <a:pPr>
              <a:lnSpc>
                <a:spcPct val="150000"/>
              </a:lnSpc>
            </a:pPr>
            <a:r>
              <a:rPr lang="en-US" sz="3000" dirty="0" smtClean="0"/>
              <a:t>Operator dependent.</a:t>
            </a:r>
          </a:p>
          <a:p>
            <a:pPr>
              <a:lnSpc>
                <a:spcPct val="150000"/>
              </a:lnSpc>
            </a:pPr>
            <a:r>
              <a:rPr lang="en-US" sz="3000" dirty="0" smtClean="0"/>
              <a:t>A positive test is more informative that a negative test.</a:t>
            </a:r>
            <a:endParaRPr lang="en-US" sz="3000" dirty="0"/>
          </a:p>
        </p:txBody>
      </p:sp>
      <p:sp>
        <p:nvSpPr>
          <p:cNvPr id="4" name="Title 1"/>
          <p:cNvSpPr>
            <a:spLocks noGrp="1"/>
          </p:cNvSpPr>
          <p:nvPr>
            <p:ph type="title"/>
          </p:nvPr>
        </p:nvSpPr>
        <p:spPr>
          <a:xfrm>
            <a:off x="838200" y="1436282"/>
            <a:ext cx="10515600" cy="706418"/>
          </a:xfrm>
        </p:spPr>
        <p:style>
          <a:lnRef idx="1">
            <a:schemeClr val="accent5"/>
          </a:lnRef>
          <a:fillRef idx="3">
            <a:schemeClr val="accent5"/>
          </a:fillRef>
          <a:effectRef idx="2">
            <a:schemeClr val="accent5"/>
          </a:effectRef>
          <a:fontRef idx="minor">
            <a:schemeClr val="lt1"/>
          </a:fontRef>
        </p:style>
        <p:txBody>
          <a:bodyPr/>
          <a:lstStyle/>
          <a:p>
            <a:pPr algn="ctr"/>
            <a:r>
              <a:rPr lang="en-US" sz="4000" b="1" dirty="0" smtClean="0"/>
              <a:t>Duplex Doppler Ultrasonography</a:t>
            </a:r>
            <a:endParaRPr lang="en-US" sz="4000" b="1" dirty="0"/>
          </a:p>
        </p:txBody>
      </p:sp>
    </p:spTree>
    <p:extLst>
      <p:ext uri="{BB962C8B-B14F-4D97-AF65-F5344CB8AC3E}">
        <p14:creationId xmlns:p14="http://schemas.microsoft.com/office/powerpoint/2010/main" val="349508467"/>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4" dur="500"/>
                                        <p:tgtEl>
                                          <p:spTgt spid="3">
                                            <p:txEl>
                                              <p:pRg st="1" end="1"/>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4" dur="500"/>
                                        <p:tgtEl>
                                          <p:spTgt spid="3">
                                            <p:txEl>
                                              <p:pRg st="3" end="3"/>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53149"/>
            <a:ext cx="10515600" cy="4351338"/>
          </a:xfrm>
        </p:spPr>
        <p:txBody>
          <a:bodyPr/>
          <a:lstStyle/>
          <a:p>
            <a:pPr marL="0" indent="0">
              <a:buNone/>
            </a:pPr>
            <a:r>
              <a:rPr lang="en-US" sz="3000" b="1" u="sng" dirty="0">
                <a:ln w="9525">
                  <a:solidFill>
                    <a:schemeClr val="accent2">
                      <a:lumMod val="50000"/>
                    </a:schemeClr>
                  </a:solidFill>
                  <a:prstDash val="solid"/>
                </a:ln>
                <a:solidFill>
                  <a:srgbClr val="C00000"/>
                </a:solidFill>
                <a:effectLst>
                  <a:outerShdw blurRad="12700" dist="38100" dir="2700000" algn="tl" rotWithShape="0">
                    <a:schemeClr val="bg1">
                      <a:lumMod val="50000"/>
                    </a:schemeClr>
                  </a:outerShdw>
                </a:effectLst>
              </a:rPr>
              <a:t>RESISTIVE INDEX</a:t>
            </a:r>
          </a:p>
          <a:p>
            <a:pPr algn="just"/>
            <a:r>
              <a:rPr lang="en-US" sz="3000" dirty="0" smtClean="0"/>
              <a:t>It is the peak systolic velocity minus end diastolic velocity divided by peak systolic velocity</a:t>
            </a:r>
            <a:r>
              <a:rPr lang="en-US" sz="3000" dirty="0"/>
              <a:t>. </a:t>
            </a:r>
            <a:endParaRPr lang="en-US" sz="3000" dirty="0" smtClean="0"/>
          </a:p>
          <a:p>
            <a:pPr algn="just"/>
            <a:r>
              <a:rPr lang="en-US" sz="3000" dirty="0" smtClean="0"/>
              <a:t>High </a:t>
            </a:r>
            <a:r>
              <a:rPr lang="en-US" sz="3000" dirty="0"/>
              <a:t>resistive index is associated with a greater degree of intrinsic renal damage (likely a reversible small vessel injury) and, therefore, a diminished  predicted benefit from </a:t>
            </a:r>
            <a:r>
              <a:rPr lang="en-US" sz="3000" dirty="0" smtClean="0"/>
              <a:t>revascularization.</a:t>
            </a:r>
          </a:p>
          <a:p>
            <a:pPr algn="just"/>
            <a:r>
              <a:rPr lang="en-US" sz="3000" dirty="0" smtClean="0"/>
              <a:t>In the hands of experienced operator improves the ability to predict outcome after revascularization.</a:t>
            </a:r>
          </a:p>
        </p:txBody>
      </p:sp>
      <p:sp>
        <p:nvSpPr>
          <p:cNvPr id="4" name="Title 1"/>
          <p:cNvSpPr>
            <a:spLocks noGrp="1"/>
          </p:cNvSpPr>
          <p:nvPr>
            <p:ph type="title"/>
          </p:nvPr>
        </p:nvSpPr>
        <p:spPr>
          <a:xfrm>
            <a:off x="838200" y="1473400"/>
            <a:ext cx="10515600" cy="1176290"/>
          </a:xfrm>
        </p:spPr>
        <p:style>
          <a:lnRef idx="1">
            <a:schemeClr val="accent5"/>
          </a:lnRef>
          <a:fillRef idx="3">
            <a:schemeClr val="accent5"/>
          </a:fillRef>
          <a:effectRef idx="2">
            <a:schemeClr val="accent5"/>
          </a:effectRef>
          <a:fontRef idx="minor">
            <a:schemeClr val="lt1"/>
          </a:fontRef>
        </p:style>
        <p:txBody>
          <a:bodyPr/>
          <a:lstStyle/>
          <a:p>
            <a:pPr algn="ctr"/>
            <a:r>
              <a:rPr lang="en-US" sz="4000" b="1" dirty="0" smtClean="0"/>
              <a:t>Duplex Doppler Ultrasonography </a:t>
            </a:r>
            <a:br>
              <a:rPr lang="en-US" sz="4000" b="1" dirty="0" smtClean="0"/>
            </a:br>
            <a:r>
              <a:rPr lang="en-US" sz="4000" b="1" dirty="0" smtClean="0"/>
              <a:t>with Resistive Index</a:t>
            </a:r>
            <a:endParaRPr lang="en-US" sz="4000" b="1" dirty="0"/>
          </a:p>
        </p:txBody>
      </p:sp>
    </p:spTree>
    <p:extLst>
      <p:ext uri="{BB962C8B-B14F-4D97-AF65-F5344CB8AC3E}">
        <p14:creationId xmlns:p14="http://schemas.microsoft.com/office/powerpoint/2010/main" val="4271459823"/>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1" dur="500"/>
                                        <p:tgtEl>
                                          <p:spTgt spid="3">
                                            <p:txEl>
                                              <p:pRg st="2" end="2"/>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8635" y="2336245"/>
            <a:ext cx="10515600" cy="4218123"/>
          </a:xfrm>
        </p:spPr>
        <p:txBody>
          <a:bodyPr/>
          <a:lstStyle/>
          <a:p>
            <a:pPr algn="just">
              <a:lnSpc>
                <a:spcPct val="100000"/>
              </a:lnSpc>
            </a:pPr>
            <a:r>
              <a:rPr lang="en-US" sz="3000" dirty="0" smtClean="0"/>
              <a:t>Rapid development in CT imaging with improved tissue reconstruction, multi-detector slice acquisition, high resolution with less contrast exposure continues to improve the value of CT Angiography as a diagnostic tool for renovascular disease.</a:t>
            </a:r>
          </a:p>
          <a:p>
            <a:pPr algn="just">
              <a:lnSpc>
                <a:spcPct val="100000"/>
              </a:lnSpc>
            </a:pPr>
            <a:endParaRPr lang="en-US" sz="1000" dirty="0" smtClean="0"/>
          </a:p>
          <a:p>
            <a:pPr algn="just">
              <a:lnSpc>
                <a:spcPct val="100000"/>
              </a:lnSpc>
            </a:pPr>
            <a:r>
              <a:rPr lang="en-US" sz="3000" dirty="0" smtClean="0"/>
              <a:t>Highly accurate non-invasive diagnostic test for imaging renovascular disease due to atherosclerosis but less so for fibromuscular disease.</a:t>
            </a:r>
          </a:p>
        </p:txBody>
      </p:sp>
      <p:sp>
        <p:nvSpPr>
          <p:cNvPr id="4" name="Title 1"/>
          <p:cNvSpPr>
            <a:spLocks noGrp="1"/>
          </p:cNvSpPr>
          <p:nvPr>
            <p:ph type="title"/>
          </p:nvPr>
        </p:nvSpPr>
        <p:spPr>
          <a:xfrm>
            <a:off x="838200" y="1475144"/>
            <a:ext cx="10416035" cy="751918"/>
          </a:xfrm>
        </p:spPr>
        <p:style>
          <a:lnRef idx="1">
            <a:schemeClr val="accent5"/>
          </a:lnRef>
          <a:fillRef idx="3">
            <a:schemeClr val="accent5"/>
          </a:fillRef>
          <a:effectRef idx="2">
            <a:schemeClr val="accent5"/>
          </a:effectRef>
          <a:fontRef idx="minor">
            <a:schemeClr val="lt1"/>
          </a:fontRef>
        </p:style>
        <p:txBody>
          <a:bodyPr/>
          <a:lstStyle/>
          <a:p>
            <a:pPr algn="ctr"/>
            <a:r>
              <a:rPr lang="en-US" sz="4000" b="1" dirty="0" smtClean="0"/>
              <a:t>Spiral CT Scan with CT Angiography</a:t>
            </a:r>
            <a:endParaRPr lang="en-US" sz="4000" b="1" dirty="0"/>
          </a:p>
        </p:txBody>
      </p:sp>
    </p:spTree>
    <p:extLst>
      <p:ext uri="{BB962C8B-B14F-4D97-AF65-F5344CB8AC3E}">
        <p14:creationId xmlns:p14="http://schemas.microsoft.com/office/powerpoint/2010/main" val="4049139698"/>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84329"/>
            <a:ext cx="10515600" cy="4110020"/>
          </a:xfrm>
        </p:spPr>
        <p:txBody>
          <a:bodyPr/>
          <a:lstStyle/>
          <a:p>
            <a:pPr marL="0" indent="0" algn="just">
              <a:buNone/>
            </a:pPr>
            <a:endParaRPr lang="en-US" sz="3000" dirty="0" smtClean="0"/>
          </a:p>
          <a:p>
            <a:pPr algn="just"/>
            <a:r>
              <a:rPr lang="en-US" sz="3000" dirty="0" smtClean="0"/>
              <a:t>It </a:t>
            </a:r>
            <a:r>
              <a:rPr lang="en-US" sz="3000" dirty="0"/>
              <a:t>combines the diagnostic accuracy of arteriography with the low risk of intravenous digital subtraction angiography</a:t>
            </a:r>
            <a:r>
              <a:rPr lang="en-US" sz="3000" dirty="0" smtClean="0"/>
              <a:t>.</a:t>
            </a:r>
          </a:p>
          <a:p>
            <a:pPr marL="0" indent="0" algn="just">
              <a:buNone/>
            </a:pPr>
            <a:endParaRPr lang="en-US" sz="1000" dirty="0"/>
          </a:p>
          <a:p>
            <a:pPr algn="just"/>
            <a:r>
              <a:rPr lang="en-US" sz="3000" dirty="0"/>
              <a:t>Patients with fibromuscular dysplasia sensitivity and specificity of CTA were 64% and 92% respectively since fibromuscular disease usually involves distal arterial segments that are more difficult to image.</a:t>
            </a:r>
          </a:p>
          <a:p>
            <a:endParaRPr lang="en-GB" sz="3000" dirty="0"/>
          </a:p>
        </p:txBody>
      </p:sp>
    </p:spTree>
    <p:extLst>
      <p:ext uri="{BB962C8B-B14F-4D97-AF65-F5344CB8AC3E}">
        <p14:creationId xmlns:p14="http://schemas.microsoft.com/office/powerpoint/2010/main" val="2037654254"/>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70112"/>
            <a:ext cx="10515600" cy="4351338"/>
          </a:xfrm>
        </p:spPr>
        <p:txBody>
          <a:bodyPr/>
          <a:lstStyle/>
          <a:p>
            <a:pPr algn="just">
              <a:lnSpc>
                <a:spcPct val="100000"/>
              </a:lnSpc>
            </a:pPr>
            <a:r>
              <a:rPr lang="en-US" sz="24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Technical improvement in MRA, including imaging without the use of gadolinium based contrast, have enhanced the detection of significant renal artery disease</a:t>
            </a: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p>
          <a:p>
            <a:pPr lvl="1" algn="just">
              <a:lnSpc>
                <a:spcPct val="100000"/>
              </a:lnSpc>
              <a:buFont typeface="Wingdings" panose="05000000000000000000" pitchFamily="2" charset="2"/>
              <a:buChar char="Ø"/>
            </a:pPr>
            <a:r>
              <a:rPr lang="en-US" sz="2400" i="1" dirty="0" smtClean="0"/>
              <a:t>Used of breath-hold MRA with paramagnetic contrast material as </a:t>
            </a:r>
            <a:r>
              <a:rPr lang="en-US" sz="2400" i="1" dirty="0" err="1" smtClean="0"/>
              <a:t>gadopentetate</a:t>
            </a:r>
            <a:r>
              <a:rPr lang="en-US" sz="2400" i="1" dirty="0" smtClean="0"/>
              <a:t> </a:t>
            </a:r>
            <a:r>
              <a:rPr lang="en-US" sz="2400" i="1" dirty="0" err="1" smtClean="0"/>
              <a:t>dimeglumine</a:t>
            </a:r>
            <a:r>
              <a:rPr lang="en-US" sz="2400" i="1" dirty="0" smtClean="0"/>
              <a:t> substantially improves the ability to visualize the majority of accessory arteries in a better way.</a:t>
            </a:r>
          </a:p>
          <a:p>
            <a:pPr lvl="1" algn="just">
              <a:lnSpc>
                <a:spcPct val="100000"/>
              </a:lnSpc>
              <a:buFont typeface="Wingdings" panose="05000000000000000000" pitchFamily="2" charset="2"/>
              <a:buChar char="Ø"/>
            </a:pPr>
            <a:r>
              <a:rPr lang="en-US" sz="2400" i="1" dirty="0" smtClean="0"/>
              <a:t>Phase </a:t>
            </a:r>
            <a:r>
              <a:rPr lang="en-US" sz="2400" i="1" dirty="0"/>
              <a:t>contrast MRA produces result similar to digital subtraction angiography (Ann Intern Med 2004; 141:730).</a:t>
            </a:r>
            <a:r>
              <a:rPr lang="en-US" sz="3000" dirty="0"/>
              <a:t> </a:t>
            </a:r>
            <a:endParaRPr lang="en-US" sz="3000" dirty="0" smtClean="0"/>
          </a:p>
          <a:p>
            <a:pPr lvl="1" algn="just">
              <a:lnSpc>
                <a:spcPct val="100000"/>
              </a:lnSpc>
              <a:buFont typeface="Wingdings" panose="05000000000000000000" pitchFamily="2" charset="2"/>
              <a:buChar char="Ø"/>
            </a:pPr>
            <a:r>
              <a:rPr lang="en-US" sz="2400" dirty="0"/>
              <a:t>In patients with fibromuscular dysplasia sensitivity of only 22-28% has been noted with MR and CT angiography</a:t>
            </a:r>
            <a:r>
              <a:rPr lang="en-US" sz="3200" dirty="0"/>
              <a:t>.</a:t>
            </a:r>
            <a:endParaRPr lang="en-US" sz="3200" i="1" dirty="0"/>
          </a:p>
          <a:p>
            <a:pPr marL="0" indent="0">
              <a:buNone/>
            </a:pPr>
            <a:endParaRPr lang="en-GB" sz="1800" dirty="0"/>
          </a:p>
          <a:p>
            <a:pPr lvl="1" algn="just">
              <a:lnSpc>
                <a:spcPct val="100000"/>
              </a:lnSpc>
              <a:buFont typeface="Wingdings" panose="05000000000000000000" pitchFamily="2" charset="2"/>
              <a:buChar char="Ø"/>
            </a:pPr>
            <a:endParaRPr lang="en-GB" sz="2400" dirty="0"/>
          </a:p>
          <a:p>
            <a:pPr lvl="1" algn="just">
              <a:lnSpc>
                <a:spcPct val="100000"/>
              </a:lnSpc>
              <a:buFont typeface="Wingdings" panose="05000000000000000000" pitchFamily="2" charset="2"/>
              <a:buChar char="Ø"/>
            </a:pPr>
            <a:endParaRPr lang="en-US" sz="2400" i="1" dirty="0" smtClean="0"/>
          </a:p>
          <a:p>
            <a:pPr lvl="1" algn="just">
              <a:lnSpc>
                <a:spcPct val="100000"/>
              </a:lnSpc>
              <a:buFont typeface="Wingdings" panose="05000000000000000000" pitchFamily="2" charset="2"/>
              <a:buChar char="Ø"/>
            </a:pPr>
            <a:endParaRPr lang="en-US" sz="2400" i="1" dirty="0" smtClean="0"/>
          </a:p>
          <a:p>
            <a:pPr lvl="1" algn="just">
              <a:buFont typeface="Wingdings" panose="05000000000000000000" pitchFamily="2" charset="2"/>
              <a:buChar char="Ø"/>
            </a:pPr>
            <a:endParaRPr lang="en-US" sz="2300" i="1" dirty="0" smtClean="0"/>
          </a:p>
        </p:txBody>
      </p:sp>
      <p:sp>
        <p:nvSpPr>
          <p:cNvPr id="4" name="Title 1"/>
          <p:cNvSpPr>
            <a:spLocks noGrp="1"/>
          </p:cNvSpPr>
          <p:nvPr>
            <p:ph type="title"/>
          </p:nvPr>
        </p:nvSpPr>
        <p:spPr>
          <a:xfrm>
            <a:off x="838200" y="1526725"/>
            <a:ext cx="10515600" cy="788490"/>
          </a:xfrm>
        </p:spPr>
        <p:style>
          <a:lnRef idx="1">
            <a:schemeClr val="accent5"/>
          </a:lnRef>
          <a:fillRef idx="3">
            <a:schemeClr val="accent5"/>
          </a:fillRef>
          <a:effectRef idx="2">
            <a:schemeClr val="accent5"/>
          </a:effectRef>
          <a:fontRef idx="minor">
            <a:schemeClr val="lt1"/>
          </a:fontRef>
        </p:style>
        <p:txBody>
          <a:bodyPr/>
          <a:lstStyle/>
          <a:p>
            <a:pPr algn="ctr"/>
            <a:r>
              <a:rPr lang="en-US" sz="4000" b="1" dirty="0" smtClean="0"/>
              <a:t>Magnetic Resonance Angiography</a:t>
            </a:r>
            <a:endParaRPr lang="en-US" sz="4000" b="1" dirty="0"/>
          </a:p>
        </p:txBody>
      </p:sp>
    </p:spTree>
    <p:extLst>
      <p:ext uri="{BB962C8B-B14F-4D97-AF65-F5344CB8AC3E}">
        <p14:creationId xmlns:p14="http://schemas.microsoft.com/office/powerpoint/2010/main" val="2881797623"/>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
                                            <p:txEl>
                                              <p:pRg st="0" end="0"/>
                                            </p:txEl>
                                          </p:spTgt>
                                        </p:tgtEl>
                                      </p:cBhvr>
                                    </p:animEffect>
                                  </p:childTnLst>
                                </p:cTn>
                              </p:par>
                              <p:par>
                                <p:cTn id="18" presetID="53" presetClass="entr" presetSubtype="16"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par>
                                <p:cTn id="23" presetID="53" presetClass="entr" presetSubtype="16"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childTnLst>
                                </p:cTn>
                              </p:par>
                              <p:par>
                                <p:cTn id="28" presetID="53" presetClass="entr" presetSubtype="16"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725" y="2365376"/>
            <a:ext cx="10515600" cy="1325563"/>
          </a:xfrm>
        </p:spPr>
        <p:txBody>
          <a:bodyPr/>
          <a:lstStyle/>
          <a:p>
            <a:pPr algn="ctr"/>
            <a:r>
              <a:rPr lang="en-US" sz="6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Approach and Radiological Diagnosis</a:t>
            </a:r>
            <a:endParaRPr lang="en-US" sz="6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13391652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7240" y="2520317"/>
            <a:ext cx="10515600" cy="4351338"/>
          </a:xfrm>
        </p:spPr>
        <p:txBody>
          <a:bodyPr/>
          <a:lstStyle/>
          <a:p>
            <a:pPr marL="0" indent="0">
              <a:buNone/>
            </a:pPr>
            <a:r>
              <a:rPr lang="en-US" sz="3000" b="1" u="sng" dirty="0" smtClean="0">
                <a:ln w="9525">
                  <a:solidFill>
                    <a:sysClr val="windowText" lastClr="000000"/>
                  </a:solidFill>
                  <a:prstDash val="solid"/>
                </a:ln>
                <a:solidFill>
                  <a:srgbClr val="FF0000"/>
                </a:solidFill>
                <a:effectLst>
                  <a:outerShdw blurRad="12700" dist="38100" dir="2700000" algn="tl" rotWithShape="0">
                    <a:schemeClr val="accent5">
                      <a:lumMod val="60000"/>
                      <a:lumOff val="40000"/>
                    </a:schemeClr>
                  </a:outerShdw>
                </a:effectLst>
              </a:rPr>
              <a:t>PLASMA RENIN ACTIVITY</a:t>
            </a:r>
            <a:endParaRPr lang="en-US" sz="3000" b="1" u="sng" dirty="0">
              <a:ln w="9525">
                <a:solidFill>
                  <a:sysClr val="windowText" lastClr="000000"/>
                </a:solidFill>
                <a:prstDash val="solid"/>
              </a:ln>
              <a:solidFill>
                <a:srgbClr val="FF0000"/>
              </a:solidFill>
              <a:effectLst>
                <a:outerShdw blurRad="12700" dist="38100" dir="2700000" algn="tl" rotWithShape="0">
                  <a:schemeClr val="accent5">
                    <a:lumMod val="60000"/>
                    <a:lumOff val="40000"/>
                  </a:schemeClr>
                </a:outerShdw>
              </a:effectLst>
            </a:endParaRPr>
          </a:p>
          <a:p>
            <a:pPr lvl="1">
              <a:lnSpc>
                <a:spcPct val="150000"/>
              </a:lnSpc>
            </a:pPr>
            <a:r>
              <a:rPr lang="en-US" sz="2500" dirty="0" smtClean="0"/>
              <a:t>Peripheral venous PRA is elevated in only 50-80% of patients with renovascular hypertension.</a:t>
            </a:r>
          </a:p>
          <a:p>
            <a:pPr lvl="2">
              <a:lnSpc>
                <a:spcPct val="150000"/>
              </a:lnSpc>
              <a:buFont typeface="Wingdings" panose="05000000000000000000" pitchFamily="2" charset="2"/>
              <a:buChar char="Ø"/>
            </a:pPr>
            <a:r>
              <a:rPr lang="en-US" sz="2500" i="1" dirty="0" smtClean="0"/>
              <a:t> Suppress by high dietary sodium intake</a:t>
            </a:r>
          </a:p>
          <a:p>
            <a:pPr lvl="2">
              <a:lnSpc>
                <a:spcPct val="150000"/>
              </a:lnSpc>
              <a:buFont typeface="Wingdings" panose="05000000000000000000" pitchFamily="2" charset="2"/>
              <a:buChar char="Ø"/>
            </a:pPr>
            <a:r>
              <a:rPr lang="en-US" sz="2500" i="1" dirty="0" smtClean="0"/>
              <a:t> Bilateral renal artery disease</a:t>
            </a:r>
          </a:p>
          <a:p>
            <a:pPr lvl="2">
              <a:lnSpc>
                <a:spcPct val="150000"/>
              </a:lnSpc>
              <a:buFont typeface="Wingdings" panose="05000000000000000000" pitchFamily="2" charset="2"/>
              <a:buChar char="Ø"/>
            </a:pPr>
            <a:r>
              <a:rPr lang="en-US" sz="2500" i="1" dirty="0" smtClean="0"/>
              <a:t> Volume expansion related to intrinsic kidney disease</a:t>
            </a:r>
          </a:p>
          <a:p>
            <a:pPr lvl="2">
              <a:lnSpc>
                <a:spcPct val="150000"/>
              </a:lnSpc>
              <a:buFont typeface="Wingdings" panose="05000000000000000000" pitchFamily="2" charset="2"/>
              <a:buChar char="Ø"/>
            </a:pPr>
            <a:r>
              <a:rPr lang="en-US" sz="2500" i="1" dirty="0" smtClean="0"/>
              <a:t> Various antihypertensive drugs</a:t>
            </a:r>
          </a:p>
          <a:p>
            <a:pPr marL="685800" lvl="2" indent="0">
              <a:buNone/>
            </a:pPr>
            <a:endParaRPr lang="en-US" dirty="0" smtClean="0"/>
          </a:p>
          <a:p>
            <a:pPr lvl="1">
              <a:buFont typeface="Wingdings" panose="05000000000000000000" pitchFamily="2" charset="2"/>
              <a:buChar char="Ø"/>
            </a:pPr>
            <a:endParaRPr lang="en-US" dirty="0"/>
          </a:p>
        </p:txBody>
      </p:sp>
      <p:sp>
        <p:nvSpPr>
          <p:cNvPr id="4" name="Title 1"/>
          <p:cNvSpPr>
            <a:spLocks noGrp="1"/>
          </p:cNvSpPr>
          <p:nvPr>
            <p:ph type="title"/>
          </p:nvPr>
        </p:nvSpPr>
        <p:spPr>
          <a:xfrm>
            <a:off x="777240" y="1540882"/>
            <a:ext cx="10515600" cy="788490"/>
          </a:xfrm>
        </p:spPr>
        <p:style>
          <a:lnRef idx="1">
            <a:schemeClr val="accent5"/>
          </a:lnRef>
          <a:fillRef idx="3">
            <a:schemeClr val="accent5"/>
          </a:fillRef>
          <a:effectRef idx="2">
            <a:schemeClr val="accent5"/>
          </a:effectRef>
          <a:fontRef idx="minor">
            <a:schemeClr val="lt1"/>
          </a:fontRef>
        </p:style>
        <p:txBody>
          <a:bodyPr/>
          <a:lstStyle/>
          <a:p>
            <a:pPr algn="ctr"/>
            <a:r>
              <a:rPr lang="en-US" sz="4000" b="1" dirty="0" smtClean="0"/>
              <a:t>Other Diagnostic Testing</a:t>
            </a:r>
            <a:endParaRPr lang="en-US" sz="4000" b="1" dirty="0"/>
          </a:p>
        </p:txBody>
      </p:sp>
    </p:spTree>
    <p:extLst>
      <p:ext uri="{BB962C8B-B14F-4D97-AF65-F5344CB8AC3E}">
        <p14:creationId xmlns:p14="http://schemas.microsoft.com/office/powerpoint/2010/main" val="3167137956"/>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4" dur="500"/>
                                        <p:tgtEl>
                                          <p:spTgt spid="3">
                                            <p:txEl>
                                              <p:pRg st="1" end="1"/>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4" dur="500"/>
                                        <p:tgtEl>
                                          <p:spTgt spid="3">
                                            <p:txEl>
                                              <p:pRg st="3" end="3"/>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9" dur="500"/>
                                        <p:tgtEl>
                                          <p:spTgt spid="3">
                                            <p:txEl>
                                              <p:pRg st="4" end="4"/>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lgn="just">
              <a:lnSpc>
                <a:spcPct val="100000"/>
              </a:lnSpc>
            </a:pPr>
            <a:r>
              <a:rPr lang="en-US" sz="3000" dirty="0"/>
              <a:t>It has limited value for the diagnosis of renovascular hypertension</a:t>
            </a:r>
            <a:r>
              <a:rPr lang="en-US" sz="3000" dirty="0" smtClean="0"/>
              <a:t>.</a:t>
            </a:r>
          </a:p>
          <a:p>
            <a:pPr lvl="1">
              <a:lnSpc>
                <a:spcPct val="100000"/>
              </a:lnSpc>
            </a:pPr>
            <a:endParaRPr lang="en-US" sz="3000" dirty="0" smtClean="0"/>
          </a:p>
          <a:p>
            <a:pPr lvl="1" algn="just">
              <a:lnSpc>
                <a:spcPct val="100000"/>
              </a:lnSpc>
            </a:pPr>
            <a:r>
              <a:rPr lang="en-US" sz="3000" i="1" dirty="0" smtClean="0">
                <a:solidFill>
                  <a:srgbClr val="FF0000"/>
                </a:solidFill>
              </a:rPr>
              <a:t>The </a:t>
            </a:r>
            <a:r>
              <a:rPr lang="en-US" sz="3000" i="1" dirty="0">
                <a:solidFill>
                  <a:srgbClr val="FF0000"/>
                </a:solidFill>
              </a:rPr>
              <a:t>predicted value of PRA can be increased by measuring the rise in PRA one hour after the administration of 25-50mg captopril, patient with renal arteriosclerosis have an exaggerated increase in the PRA as compared with normal individuals (removal of the normal suppressive effect of high angiotensin II on renin secretion in stenotic kidney.</a:t>
            </a:r>
          </a:p>
          <a:p>
            <a:endParaRPr lang="en-GB" dirty="0"/>
          </a:p>
        </p:txBody>
      </p:sp>
    </p:spTree>
    <p:extLst>
      <p:ext uri="{BB962C8B-B14F-4D97-AF65-F5344CB8AC3E}">
        <p14:creationId xmlns:p14="http://schemas.microsoft.com/office/powerpoint/2010/main" val="1864924079"/>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25214"/>
            <a:ext cx="10515600" cy="5069935"/>
          </a:xfrm>
        </p:spPr>
        <p:txBody>
          <a:bodyPr/>
          <a:lstStyle/>
          <a:p>
            <a:pPr marL="0" indent="0">
              <a:buNone/>
            </a:pPr>
            <a:r>
              <a:rPr lang="en-US" sz="3000" b="1" u="sng" dirty="0" smtClean="0">
                <a:ln w="9525">
                  <a:solidFill>
                    <a:sysClr val="windowText" lastClr="000000"/>
                  </a:solidFill>
                  <a:prstDash val="solid"/>
                </a:ln>
                <a:solidFill>
                  <a:srgbClr val="FF0000"/>
                </a:solidFill>
                <a:effectLst>
                  <a:outerShdw blurRad="12700" dist="38100" dir="2700000" algn="tl" rotWithShape="0">
                    <a:schemeClr val="accent5">
                      <a:lumMod val="60000"/>
                      <a:lumOff val="40000"/>
                    </a:schemeClr>
                  </a:outerShdw>
                </a:effectLst>
              </a:rPr>
              <a:t>CAPTOPRIL RENOGRAM</a:t>
            </a:r>
          </a:p>
          <a:p>
            <a:pPr marL="0" indent="0">
              <a:lnSpc>
                <a:spcPct val="50000"/>
              </a:lnSpc>
              <a:buNone/>
            </a:pPr>
            <a:endParaRPr lang="en-US" sz="3000" b="1" u="sng" dirty="0" smtClean="0">
              <a:ln w="9525">
                <a:solidFill>
                  <a:sysClr val="windowText" lastClr="000000"/>
                </a:solidFill>
                <a:prstDash val="solid"/>
              </a:ln>
              <a:solidFill>
                <a:srgbClr val="0070C0"/>
              </a:solidFill>
              <a:effectLst>
                <a:outerShdw blurRad="12700" dist="38100" dir="2700000" algn="tl" rotWithShape="0">
                  <a:schemeClr val="accent5">
                    <a:lumMod val="60000"/>
                    <a:lumOff val="40000"/>
                  </a:schemeClr>
                </a:outerShdw>
              </a:effectLst>
            </a:endParaRPr>
          </a:p>
          <a:p>
            <a:pPr algn="just"/>
            <a:r>
              <a:rPr lang="en-US" sz="2400" dirty="0" smtClean="0"/>
              <a:t>DPTA and/or MAG3 are being used as radionuclides in renography.</a:t>
            </a:r>
          </a:p>
          <a:p>
            <a:pPr algn="just"/>
            <a:endParaRPr lang="en-US" sz="900" dirty="0" smtClean="0"/>
          </a:p>
          <a:p>
            <a:pPr algn="just"/>
            <a:r>
              <a:rPr lang="en-US" sz="2400" dirty="0" smtClean="0"/>
              <a:t>MAG3 is more reliable in patients with renal insufficiency.</a:t>
            </a:r>
          </a:p>
          <a:p>
            <a:pPr algn="just"/>
            <a:endParaRPr lang="en-US" sz="900" dirty="0" smtClean="0"/>
          </a:p>
          <a:p>
            <a:pPr algn="just"/>
            <a:r>
              <a:rPr lang="en-US" sz="2400" dirty="0" smtClean="0">
                <a:solidFill>
                  <a:srgbClr val="FF0000"/>
                </a:solidFill>
              </a:rPr>
              <a:t>The predictive value can be increased by administration of oral captopril 25-50mg one hour before Isotope was injected</a:t>
            </a:r>
            <a:r>
              <a:rPr lang="en-US" sz="2400" dirty="0">
                <a:solidFill>
                  <a:srgbClr val="FF0000"/>
                </a:solidFill>
              </a:rPr>
              <a:t>. The efficacy of this test is based upon the expected ACE inhibitor-induced decline in glomerular filtration rate in stenotic kidney accompanied by an increased in GFR in the contralateral kidney due to removal of angiotensin II mediated vasoconstriction.</a:t>
            </a:r>
          </a:p>
          <a:p>
            <a:pPr marL="0" indent="0" algn="just">
              <a:lnSpc>
                <a:spcPct val="50000"/>
              </a:lnSpc>
              <a:buNone/>
            </a:pPr>
            <a:endParaRPr lang="en-US" sz="2400" dirty="0"/>
          </a:p>
          <a:p>
            <a:pPr algn="just"/>
            <a:r>
              <a:rPr lang="en-US" sz="2400" dirty="0"/>
              <a:t>The sensitivity and specificity of the AC inhibitor scan varies substantially in different studies and have limited inter-observant agreement</a:t>
            </a:r>
            <a:r>
              <a:rPr lang="en-US" sz="2500" dirty="0"/>
              <a:t>.</a:t>
            </a:r>
          </a:p>
          <a:p>
            <a:pPr algn="just"/>
            <a:endParaRPr lang="en-US" sz="2500" dirty="0" smtClean="0"/>
          </a:p>
          <a:p>
            <a:pPr algn="just"/>
            <a:endParaRPr lang="en-US" sz="2500" dirty="0" smtClean="0"/>
          </a:p>
        </p:txBody>
      </p:sp>
    </p:spTree>
    <p:extLst>
      <p:ext uri="{BB962C8B-B14F-4D97-AF65-F5344CB8AC3E}">
        <p14:creationId xmlns:p14="http://schemas.microsoft.com/office/powerpoint/2010/main" val="3134569525"/>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3">
                                            <p:txEl>
                                              <p:pRg st="4" end="4"/>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p:cTn id="2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4" dur="500"/>
                                        <p:tgtEl>
                                          <p:spTgt spid="3">
                                            <p:txEl>
                                              <p:pRg st="6" end="6"/>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p:cTn id="2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3000" b="1" u="sng" dirty="0">
                <a:ln w="9525">
                  <a:solidFill>
                    <a:sysClr val="windowText" lastClr="000000"/>
                  </a:solidFill>
                  <a:prstDash val="solid"/>
                </a:ln>
                <a:solidFill>
                  <a:srgbClr val="FF0000"/>
                </a:solidFill>
                <a:effectLst>
                  <a:outerShdw blurRad="12700" dist="38100" dir="2700000" algn="tl" rotWithShape="0">
                    <a:schemeClr val="accent5">
                      <a:lumMod val="60000"/>
                      <a:lumOff val="40000"/>
                    </a:schemeClr>
                  </a:outerShdw>
                </a:effectLst>
              </a:rPr>
              <a:t>RENAL VEIN RENIN MEAUREMENT</a:t>
            </a:r>
          </a:p>
          <a:p>
            <a:pPr algn="just">
              <a:lnSpc>
                <a:spcPct val="100000"/>
              </a:lnSpc>
            </a:pPr>
            <a:r>
              <a:rPr lang="en-US" sz="2500" dirty="0" smtClean="0"/>
              <a:t>Renin secretion should be increased in stenotic kidney by approx. ≥ 1.5x the value to contralateral kidney. </a:t>
            </a:r>
          </a:p>
          <a:p>
            <a:pPr algn="just">
              <a:lnSpc>
                <a:spcPct val="100000"/>
              </a:lnSpc>
            </a:pPr>
            <a:r>
              <a:rPr lang="en-US" sz="2500" dirty="0" smtClean="0"/>
              <a:t>The large discrepancy in renin secretion between the two kidneys is present in less than 10% of normal individuals.</a:t>
            </a:r>
            <a:r>
              <a:rPr lang="en-US" sz="2800" dirty="0"/>
              <a:t> </a:t>
            </a:r>
            <a:endParaRPr lang="en-US" sz="2800" dirty="0" smtClean="0"/>
          </a:p>
          <a:p>
            <a:pPr algn="just">
              <a:lnSpc>
                <a:spcPct val="100000"/>
              </a:lnSpc>
            </a:pPr>
            <a:r>
              <a:rPr lang="en-US" sz="2500" dirty="0" smtClean="0"/>
              <a:t>The </a:t>
            </a:r>
            <a:r>
              <a:rPr lang="en-US" sz="2500" dirty="0"/>
              <a:t>accuracy of this measurement may be enhanced by the prior administration of AC inhibitor and/or diuretics which will increase renin secretion on the affected side</a:t>
            </a:r>
            <a:r>
              <a:rPr lang="en-US" sz="2500" dirty="0" smtClean="0"/>
              <a:t>.</a:t>
            </a:r>
            <a:r>
              <a:rPr lang="en-US" sz="2800" dirty="0"/>
              <a:t> </a:t>
            </a:r>
            <a:endParaRPr lang="en-US" sz="2800" dirty="0" smtClean="0"/>
          </a:p>
          <a:p>
            <a:pPr algn="just">
              <a:lnSpc>
                <a:spcPct val="100000"/>
              </a:lnSpc>
            </a:pPr>
            <a:r>
              <a:rPr lang="en-US" sz="2500" dirty="0" smtClean="0"/>
              <a:t>Many </a:t>
            </a:r>
            <a:r>
              <a:rPr lang="en-US" sz="2500" dirty="0"/>
              <a:t>false negative and occasional false positive result may be encountered</a:t>
            </a:r>
            <a:r>
              <a:rPr lang="en-US" sz="2800" dirty="0"/>
              <a:t>.</a:t>
            </a:r>
          </a:p>
          <a:p>
            <a:pPr algn="just">
              <a:lnSpc>
                <a:spcPct val="100000"/>
              </a:lnSpc>
            </a:pPr>
            <a:endParaRPr lang="en-US" sz="2500" dirty="0" smtClean="0"/>
          </a:p>
          <a:p>
            <a:pPr algn="just">
              <a:lnSpc>
                <a:spcPct val="100000"/>
              </a:lnSpc>
            </a:pPr>
            <a:endParaRPr lang="en-US" sz="2500" dirty="0" smtClean="0"/>
          </a:p>
          <a:p>
            <a:pPr algn="just">
              <a:lnSpc>
                <a:spcPct val="100000"/>
              </a:lnSpc>
            </a:pPr>
            <a:endParaRPr lang="en-US" sz="2500" dirty="0" smtClean="0"/>
          </a:p>
        </p:txBody>
      </p:sp>
    </p:spTree>
    <p:extLst>
      <p:ext uri="{BB962C8B-B14F-4D97-AF65-F5344CB8AC3E}">
        <p14:creationId xmlns:p14="http://schemas.microsoft.com/office/powerpoint/2010/main" val="412756020"/>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lnSpc>
                <a:spcPct val="100000"/>
              </a:lnSpc>
              <a:buNone/>
            </a:pPr>
            <a:endParaRPr lang="en-US" sz="3000" dirty="0"/>
          </a:p>
          <a:p>
            <a:pPr marL="0" indent="0" algn="just">
              <a:lnSpc>
                <a:spcPct val="100000"/>
              </a:lnSpc>
              <a:buNone/>
            </a:pPr>
            <a:endParaRPr lang="en-US" sz="3000" dirty="0"/>
          </a:p>
          <a:p>
            <a:pPr algn="just">
              <a:lnSpc>
                <a:spcPct val="100000"/>
              </a:lnSpc>
            </a:pPr>
            <a:r>
              <a:rPr lang="en-US" sz="3000" b="1" dirty="0">
                <a:ln w="10541" cmpd="sng">
                  <a:solidFill>
                    <a:srgbClr val="7D7D7D">
                      <a:tint val="100000"/>
                      <a:shade val="100000"/>
                      <a:satMod val="110000"/>
                    </a:srgbClr>
                  </a:solidFill>
                  <a:prstDash val="solid"/>
                </a:ln>
              </a:rPr>
              <a:t>Renal vein renin have a limited role in estimating physiologic significance of a stenotic lesion.</a:t>
            </a:r>
          </a:p>
          <a:p>
            <a:pPr>
              <a:lnSpc>
                <a:spcPct val="100000"/>
              </a:lnSpc>
            </a:pPr>
            <a:endParaRPr lang="en-GB" dirty="0"/>
          </a:p>
        </p:txBody>
      </p:sp>
    </p:spTree>
    <p:extLst>
      <p:ext uri="{BB962C8B-B14F-4D97-AF65-F5344CB8AC3E}">
        <p14:creationId xmlns:p14="http://schemas.microsoft.com/office/powerpoint/2010/main" val="3540782171"/>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34631"/>
            <a:ext cx="10515600" cy="4351338"/>
          </a:xfrm>
        </p:spPr>
        <p:txBody>
          <a:bodyPr/>
          <a:lstStyle/>
          <a:p>
            <a:pPr algn="just">
              <a:lnSpc>
                <a:spcPct val="100000"/>
              </a:lnSpc>
            </a:pPr>
            <a:r>
              <a:rPr lang="en-US" sz="3200" dirty="0" smtClean="0">
                <a:solidFill>
                  <a:srgbClr val="FF0000"/>
                </a:solidFill>
              </a:rPr>
              <a:t>There is no sufficiently accurate, non-invasive radiologic or serologic diagnostic test, if negative will completely exclude the presence of renal artery stenosis.</a:t>
            </a:r>
          </a:p>
          <a:p>
            <a:pPr marL="0" indent="0" algn="just">
              <a:lnSpc>
                <a:spcPct val="100000"/>
              </a:lnSpc>
              <a:buNone/>
            </a:pPr>
            <a:endParaRPr lang="en-US" sz="3200" dirty="0" smtClean="0">
              <a:solidFill>
                <a:srgbClr val="FF0000"/>
              </a:solidFill>
            </a:endParaRPr>
          </a:p>
          <a:p>
            <a:pPr algn="just">
              <a:lnSpc>
                <a:spcPct val="100000"/>
              </a:lnSpc>
            </a:pPr>
            <a:r>
              <a:rPr lang="en-US" sz="3200" dirty="0" smtClean="0">
                <a:solidFill>
                  <a:srgbClr val="FF0000"/>
                </a:solidFill>
              </a:rPr>
              <a:t>Each tests is associated with strengths and weaknesses.</a:t>
            </a:r>
            <a:endParaRPr lang="en-US" sz="3200" dirty="0">
              <a:solidFill>
                <a:srgbClr val="FF0000"/>
              </a:solidFill>
            </a:endParaRPr>
          </a:p>
        </p:txBody>
      </p:sp>
    </p:spTree>
    <p:extLst>
      <p:ext uri="{BB962C8B-B14F-4D97-AF65-F5344CB8AC3E}">
        <p14:creationId xmlns:p14="http://schemas.microsoft.com/office/powerpoint/2010/main" val="1296887523"/>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nodeType="clickEffect">
                                  <p:stCondLst>
                                    <p:cond delay="0"/>
                                  </p:stCondLst>
                                  <p:childTnLst>
                                    <p:animClr clrSpc="hsl" dir="cw">
                                      <p:cBhvr override="childStyle">
                                        <p:cTn id="6" dur="500" fill="hold"/>
                                        <p:tgtEl>
                                          <p:spTgt spid="3">
                                            <p:txEl>
                                              <p:pRg st="0" end="0"/>
                                            </p:txEl>
                                          </p:spTgt>
                                        </p:tgtEl>
                                        <p:attrNameLst>
                                          <p:attrName>style.color</p:attrName>
                                        </p:attrNameLst>
                                      </p:cBhvr>
                                      <p:by>
                                        <p:hsl h="0" s="-12549" l="-25098"/>
                                      </p:by>
                                    </p:animClr>
                                    <p:animClr clrSpc="hsl" dir="cw">
                                      <p:cBhvr>
                                        <p:cTn id="7" dur="500" fill="hold"/>
                                        <p:tgtEl>
                                          <p:spTgt spid="3">
                                            <p:txEl>
                                              <p:pRg st="0" end="0"/>
                                            </p:txEl>
                                          </p:spTgt>
                                        </p:tgtEl>
                                        <p:attrNameLst>
                                          <p:attrName>fillcolor</p:attrName>
                                        </p:attrNameLst>
                                      </p:cBhvr>
                                      <p:by>
                                        <p:hsl h="0" s="-12549" l="-25098"/>
                                      </p:by>
                                    </p:animClr>
                                    <p:animClr clrSpc="hsl" dir="cw">
                                      <p:cBhvr>
                                        <p:cTn id="8" dur="500" fill="hold"/>
                                        <p:tgtEl>
                                          <p:spTgt spid="3">
                                            <p:txEl>
                                              <p:pRg st="0" end="0"/>
                                            </p:txEl>
                                          </p:spTgt>
                                        </p:tgtEl>
                                        <p:attrNameLst>
                                          <p:attrName>stroke.color</p:attrName>
                                        </p:attrNameLst>
                                      </p:cBhvr>
                                      <p:by>
                                        <p:hsl h="0" s="-12549" l="-25098"/>
                                      </p:by>
                                    </p:animClr>
                                    <p:set>
                                      <p:cBhvr>
                                        <p:cTn id="9" dur="500" fill="hold"/>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4" presetClass="emph" presetSubtype="0" fill="hold" nodeType="clickEffect">
                                  <p:stCondLst>
                                    <p:cond delay="0"/>
                                  </p:stCondLst>
                                  <p:childTnLst>
                                    <p:animClr clrSpc="hsl" dir="cw">
                                      <p:cBhvr override="childStyle">
                                        <p:cTn id="13" dur="500" fill="hold"/>
                                        <p:tgtEl>
                                          <p:spTgt spid="3">
                                            <p:txEl>
                                              <p:pRg st="2" end="2"/>
                                            </p:txEl>
                                          </p:spTgt>
                                        </p:tgtEl>
                                        <p:attrNameLst>
                                          <p:attrName>style.color</p:attrName>
                                        </p:attrNameLst>
                                      </p:cBhvr>
                                      <p:by>
                                        <p:hsl h="0" s="-12549" l="-25098"/>
                                      </p:by>
                                    </p:animClr>
                                    <p:animClr clrSpc="hsl" dir="cw">
                                      <p:cBhvr>
                                        <p:cTn id="14" dur="500" fill="hold"/>
                                        <p:tgtEl>
                                          <p:spTgt spid="3">
                                            <p:txEl>
                                              <p:pRg st="2" end="2"/>
                                            </p:txEl>
                                          </p:spTgt>
                                        </p:tgtEl>
                                        <p:attrNameLst>
                                          <p:attrName>fillcolor</p:attrName>
                                        </p:attrNameLst>
                                      </p:cBhvr>
                                      <p:by>
                                        <p:hsl h="0" s="-12549" l="-25098"/>
                                      </p:by>
                                    </p:animClr>
                                    <p:animClr clrSpc="hsl" dir="cw">
                                      <p:cBhvr>
                                        <p:cTn id="15" dur="500" fill="hold"/>
                                        <p:tgtEl>
                                          <p:spTgt spid="3">
                                            <p:txEl>
                                              <p:pRg st="2" end="2"/>
                                            </p:txEl>
                                          </p:spTgt>
                                        </p:tgtEl>
                                        <p:attrNameLst>
                                          <p:attrName>stroke.color</p:attrName>
                                        </p:attrNameLst>
                                      </p:cBhvr>
                                      <p:by>
                                        <p:hsl h="0" s="-12549" l="-25098"/>
                                      </p:by>
                                    </p:animClr>
                                    <p:set>
                                      <p:cBhvr>
                                        <p:cTn id="16" dur="500" fill="hold"/>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325" y="2506662"/>
            <a:ext cx="10515600" cy="4351338"/>
          </a:xfrm>
        </p:spPr>
        <p:txBody>
          <a:bodyPr/>
          <a:lstStyle/>
          <a:p>
            <a:pPr algn="just">
              <a:lnSpc>
                <a:spcPct val="100000"/>
              </a:lnSpc>
            </a:pPr>
            <a:r>
              <a:rPr lang="en-US" sz="3000" dirty="0" smtClean="0"/>
              <a:t>Duplex Doppler US, CT Angiography and MR Angiography all provide minimally invasive options for diagnostic evaluation prior to intra-arterial angiography.</a:t>
            </a:r>
          </a:p>
          <a:p>
            <a:pPr algn="just">
              <a:lnSpc>
                <a:spcPct val="100000"/>
              </a:lnSpc>
            </a:pPr>
            <a:endParaRPr lang="en-US" sz="1000" dirty="0" smtClean="0"/>
          </a:p>
          <a:p>
            <a:pPr algn="just">
              <a:lnSpc>
                <a:spcPct val="100000"/>
              </a:lnSpc>
            </a:pPr>
            <a:r>
              <a:rPr lang="en-US" sz="3000" dirty="0" smtClean="0"/>
              <a:t>In addition to diagnosing renal artery stenosis, these tests can identify anatomic abnormalities of kidneys, aortic disease and whether the stenosis is unilateral or bilateral.</a:t>
            </a:r>
          </a:p>
        </p:txBody>
      </p:sp>
      <p:sp>
        <p:nvSpPr>
          <p:cNvPr id="5" name="Title 1"/>
          <p:cNvSpPr>
            <a:spLocks noGrp="1"/>
          </p:cNvSpPr>
          <p:nvPr>
            <p:ph type="title"/>
          </p:nvPr>
        </p:nvSpPr>
        <p:spPr>
          <a:xfrm>
            <a:off x="864325" y="1525725"/>
            <a:ext cx="10515600" cy="788490"/>
          </a:xfrm>
        </p:spPr>
        <p:style>
          <a:lnRef idx="1">
            <a:schemeClr val="accent5"/>
          </a:lnRef>
          <a:fillRef idx="3">
            <a:schemeClr val="accent5"/>
          </a:fillRef>
          <a:effectRef idx="2">
            <a:schemeClr val="accent5"/>
          </a:effectRef>
          <a:fontRef idx="minor">
            <a:schemeClr val="lt1"/>
          </a:fontRef>
        </p:style>
        <p:txBody>
          <a:bodyPr/>
          <a:lstStyle/>
          <a:p>
            <a:pPr algn="ctr"/>
            <a:r>
              <a:rPr lang="en-US" sz="4000" b="1" i="1" dirty="0" smtClean="0">
                <a:solidFill>
                  <a:srgbClr val="FF0000"/>
                </a:solidFill>
              </a:rPr>
              <a:t>Patients without renal insufficiency</a:t>
            </a:r>
            <a:endParaRPr lang="en-US" sz="4000" b="1" i="1" dirty="0">
              <a:solidFill>
                <a:srgbClr val="FF0000"/>
              </a:solidFill>
            </a:endParaRPr>
          </a:p>
        </p:txBody>
      </p:sp>
    </p:spTree>
    <p:extLst>
      <p:ext uri="{BB962C8B-B14F-4D97-AF65-F5344CB8AC3E}">
        <p14:creationId xmlns:p14="http://schemas.microsoft.com/office/powerpoint/2010/main" val="1422459911"/>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lnSpc>
                <a:spcPct val="100000"/>
              </a:lnSpc>
            </a:pPr>
            <a:endParaRPr lang="en-US" sz="1000" dirty="0"/>
          </a:p>
          <a:p>
            <a:pPr algn="just">
              <a:lnSpc>
                <a:spcPct val="100000"/>
              </a:lnSpc>
            </a:pPr>
            <a:r>
              <a:rPr lang="en-US" sz="3000" dirty="0">
                <a:solidFill>
                  <a:srgbClr val="FF0000"/>
                </a:solidFill>
              </a:rPr>
              <a:t>Digital subtraction angiography </a:t>
            </a:r>
            <a:r>
              <a:rPr lang="en-US" sz="3000" dirty="0"/>
              <a:t>should be performed when non-invasive testing is inconclusive</a:t>
            </a:r>
            <a:r>
              <a:rPr lang="en-US" sz="3000" dirty="0" smtClean="0"/>
              <a:t>.</a:t>
            </a:r>
          </a:p>
          <a:p>
            <a:pPr algn="just">
              <a:lnSpc>
                <a:spcPct val="100000"/>
              </a:lnSpc>
            </a:pPr>
            <a:endParaRPr lang="en-US" sz="1000" dirty="0"/>
          </a:p>
          <a:p>
            <a:pPr algn="just">
              <a:lnSpc>
                <a:spcPct val="100000"/>
              </a:lnSpc>
            </a:pPr>
            <a:r>
              <a:rPr lang="en-US" sz="3000" dirty="0"/>
              <a:t>If the </a:t>
            </a:r>
            <a:r>
              <a:rPr lang="en-US" sz="3000" dirty="0">
                <a:solidFill>
                  <a:srgbClr val="FF0000"/>
                </a:solidFill>
              </a:rPr>
              <a:t>A</a:t>
            </a:r>
            <a:r>
              <a:rPr lang="en-US" sz="3000" dirty="0" smtClean="0">
                <a:solidFill>
                  <a:srgbClr val="FF0000"/>
                </a:solidFill>
              </a:rPr>
              <a:t>rteriogram</a:t>
            </a:r>
            <a:r>
              <a:rPr lang="en-US" sz="3000" dirty="0" smtClean="0"/>
              <a:t> </a:t>
            </a:r>
            <a:r>
              <a:rPr lang="en-US" sz="3000" dirty="0"/>
              <a:t>is positive, endovascular revascularization often with primary renal artery stenting can be performed during the same procedure.</a:t>
            </a:r>
          </a:p>
          <a:p>
            <a:endParaRPr lang="en-GB" dirty="0"/>
          </a:p>
        </p:txBody>
      </p:sp>
    </p:spTree>
    <p:extLst>
      <p:ext uri="{BB962C8B-B14F-4D97-AF65-F5344CB8AC3E}">
        <p14:creationId xmlns:p14="http://schemas.microsoft.com/office/powerpoint/2010/main" val="2969192804"/>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325" y="2418827"/>
            <a:ext cx="10515600" cy="4351338"/>
          </a:xfrm>
        </p:spPr>
        <p:txBody>
          <a:bodyPr/>
          <a:lstStyle/>
          <a:p>
            <a:pPr algn="just">
              <a:buFont typeface="Wingdings" panose="05000000000000000000" pitchFamily="2" charset="2"/>
              <a:buChar char="Ø"/>
            </a:pPr>
            <a:r>
              <a:rPr lang="en-US" sz="2800" dirty="0" smtClean="0"/>
              <a:t>Evaluation for </a:t>
            </a:r>
            <a:r>
              <a:rPr lang="en-US" sz="2800" dirty="0"/>
              <a:t>R</a:t>
            </a:r>
            <a:r>
              <a:rPr lang="en-US" sz="2800" dirty="0" smtClean="0"/>
              <a:t>enovascular disease should be considered in Patients with</a:t>
            </a:r>
          </a:p>
          <a:p>
            <a:pPr lvl="1" algn="just">
              <a:buFont typeface="Wingdings" panose="05000000000000000000" pitchFamily="2" charset="2"/>
              <a:buChar char="Ø"/>
            </a:pPr>
            <a:r>
              <a:rPr lang="en-US" sz="2500" i="1" dirty="0"/>
              <a:t>chronic ischemic renal disease </a:t>
            </a:r>
            <a:endParaRPr lang="en-US" sz="2500" i="1" dirty="0" smtClean="0"/>
          </a:p>
          <a:p>
            <a:pPr lvl="1" algn="just">
              <a:buFont typeface="Wingdings" panose="05000000000000000000" pitchFamily="2" charset="2"/>
              <a:buChar char="Ø"/>
            </a:pPr>
            <a:r>
              <a:rPr lang="en-US" sz="2500" i="1" dirty="0" smtClean="0"/>
              <a:t>A </a:t>
            </a:r>
            <a:r>
              <a:rPr lang="en-US" sz="2500" i="1" dirty="0"/>
              <a:t>progressive decline in renal function</a:t>
            </a:r>
          </a:p>
          <a:p>
            <a:pPr lvl="1" algn="just">
              <a:buFont typeface="Wingdings" panose="05000000000000000000" pitchFamily="2" charset="2"/>
              <a:buChar char="Ø"/>
            </a:pPr>
            <a:r>
              <a:rPr lang="en-US" sz="2500" i="1" dirty="0"/>
              <a:t> Recurrent episode of flash pulmonary edema</a:t>
            </a:r>
          </a:p>
          <a:p>
            <a:pPr lvl="1" algn="just">
              <a:buFont typeface="Wingdings" panose="05000000000000000000" pitchFamily="2" charset="2"/>
              <a:buChar char="Ø"/>
            </a:pPr>
            <a:r>
              <a:rPr lang="en-US" sz="2500" i="1" dirty="0"/>
              <a:t> Uncontrolled </a:t>
            </a:r>
            <a:r>
              <a:rPr lang="en-US" sz="2500" i="1" dirty="0" smtClean="0"/>
              <a:t>hypertension</a:t>
            </a:r>
            <a:endParaRPr lang="en-US" sz="3000" dirty="0" smtClean="0"/>
          </a:p>
          <a:p>
            <a:pPr algn="just"/>
            <a:endParaRPr lang="en-US" sz="1000" dirty="0" smtClean="0"/>
          </a:p>
          <a:p>
            <a:pPr algn="just"/>
            <a:r>
              <a:rPr lang="en-US" sz="2600" dirty="0" smtClean="0"/>
              <a:t>The optimal approach in such patients is uncertain although some will have recovery of kidney function or slowing of renal function deterioration after successful revascularization.</a:t>
            </a:r>
          </a:p>
          <a:p>
            <a:pPr marL="342900" lvl="1" indent="0" algn="just">
              <a:buNone/>
            </a:pPr>
            <a:endParaRPr lang="en-US" sz="2600" dirty="0" smtClean="0"/>
          </a:p>
          <a:p>
            <a:pPr lvl="1" algn="just"/>
            <a:endParaRPr lang="en-US" sz="2600" dirty="0" smtClean="0"/>
          </a:p>
          <a:p>
            <a:pPr algn="just">
              <a:buFont typeface="Wingdings" panose="05000000000000000000" pitchFamily="2" charset="2"/>
              <a:buChar char="Ø"/>
            </a:pPr>
            <a:endParaRPr lang="en-US" sz="2300" dirty="0" smtClean="0"/>
          </a:p>
        </p:txBody>
      </p:sp>
      <p:sp>
        <p:nvSpPr>
          <p:cNvPr id="6" name="Title 1"/>
          <p:cNvSpPr>
            <a:spLocks noGrp="1"/>
          </p:cNvSpPr>
          <p:nvPr>
            <p:ph type="title"/>
          </p:nvPr>
        </p:nvSpPr>
        <p:spPr>
          <a:xfrm>
            <a:off x="864325" y="1498429"/>
            <a:ext cx="10515600" cy="788490"/>
          </a:xfrm>
        </p:spPr>
        <p:style>
          <a:lnRef idx="1">
            <a:schemeClr val="accent5"/>
          </a:lnRef>
          <a:fillRef idx="3">
            <a:schemeClr val="accent5"/>
          </a:fillRef>
          <a:effectRef idx="2">
            <a:schemeClr val="accent5"/>
          </a:effectRef>
          <a:fontRef idx="minor">
            <a:schemeClr val="lt1"/>
          </a:fontRef>
        </p:style>
        <p:txBody>
          <a:bodyPr/>
          <a:lstStyle/>
          <a:p>
            <a:pPr algn="ctr"/>
            <a:r>
              <a:rPr lang="en-US" sz="4000" b="1" i="1" dirty="0">
                <a:solidFill>
                  <a:srgbClr val="FF0000"/>
                </a:solidFill>
              </a:rPr>
              <a:t>Patients </a:t>
            </a:r>
            <a:r>
              <a:rPr lang="en-US" sz="4000" b="1" i="1" dirty="0" smtClean="0">
                <a:solidFill>
                  <a:srgbClr val="FF0000"/>
                </a:solidFill>
              </a:rPr>
              <a:t>with </a:t>
            </a:r>
            <a:r>
              <a:rPr lang="en-US" sz="4000" b="1" i="1" dirty="0">
                <a:solidFill>
                  <a:srgbClr val="FF0000"/>
                </a:solidFill>
              </a:rPr>
              <a:t>renal insufficiency</a:t>
            </a:r>
            <a:endParaRPr lang="en-US" sz="4000"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003244142"/>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1" dur="5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8" dur="5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5" dur="500"/>
                                        <p:tgtEl>
                                          <p:spTgt spid="3">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p:cTn id="50"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1"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9700" y="1825624"/>
            <a:ext cx="11212134" cy="4728561"/>
          </a:xfrm>
        </p:spPr>
        <p:txBody>
          <a:bodyPr/>
          <a:lstStyle/>
          <a:p>
            <a:pPr>
              <a:lnSpc>
                <a:spcPct val="100000"/>
              </a:lnSpc>
            </a:pPr>
            <a:r>
              <a:rPr lang="en-US" sz="32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3200" b="1" i="1" dirty="0">
                <a:ln w="10541" cmpd="sng">
                  <a:solidFill>
                    <a:schemeClr val="accent1">
                      <a:shade val="88000"/>
                      <a:satMod val="110000"/>
                    </a:schemeClr>
                  </a:solidFill>
                  <a:prstDash val="solid"/>
                </a:ln>
                <a:solidFill>
                  <a:srgbClr val="000000"/>
                </a:solidFill>
              </a:rPr>
              <a:t>E</a:t>
            </a:r>
            <a:r>
              <a:rPr lang="en-US" sz="3200" b="1" i="1" dirty="0" smtClean="0">
                <a:ln w="10541" cmpd="sng">
                  <a:solidFill>
                    <a:schemeClr val="accent1">
                      <a:shade val="88000"/>
                      <a:satMod val="110000"/>
                    </a:schemeClr>
                  </a:solidFill>
                  <a:prstDash val="solid"/>
                </a:ln>
                <a:solidFill>
                  <a:srgbClr val="000000"/>
                </a:solidFill>
              </a:rPr>
              <a:t>valuation of </a:t>
            </a:r>
            <a:r>
              <a:rPr lang="en-US" sz="3200" b="1" i="1" dirty="0">
                <a:ln w="10541" cmpd="sng">
                  <a:solidFill>
                    <a:schemeClr val="accent1">
                      <a:shade val="88000"/>
                      <a:satMod val="110000"/>
                    </a:schemeClr>
                  </a:solidFill>
                  <a:prstDash val="solid"/>
                </a:ln>
                <a:solidFill>
                  <a:srgbClr val="000000"/>
                </a:solidFill>
              </a:rPr>
              <a:t>R</a:t>
            </a:r>
            <a:r>
              <a:rPr lang="en-US" sz="3200" b="1" i="1" dirty="0" smtClean="0">
                <a:ln w="10541" cmpd="sng">
                  <a:solidFill>
                    <a:schemeClr val="accent1">
                      <a:shade val="88000"/>
                      <a:satMod val="110000"/>
                    </a:schemeClr>
                  </a:solidFill>
                  <a:prstDash val="solid"/>
                </a:ln>
                <a:solidFill>
                  <a:srgbClr val="000000"/>
                </a:solidFill>
              </a:rPr>
              <a:t>enovascular disease in these patients can be with:</a:t>
            </a:r>
            <a:endParaRPr lang="en-US" sz="32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lvl="1">
              <a:lnSpc>
                <a:spcPct val="100000"/>
              </a:lnSpc>
              <a:buFont typeface="Wingdings" panose="05000000000000000000" pitchFamily="2" charset="2"/>
              <a:buChar char="Ø"/>
            </a:pPr>
            <a:r>
              <a:rPr lang="en-US" sz="2500" i="1" dirty="0" smtClean="0"/>
              <a:t> Duplex Doppler ultrasonography, if technical expertise is available, is the preferred initial non-invasive diagnostic test.</a:t>
            </a:r>
          </a:p>
          <a:p>
            <a:pPr marL="342900" lvl="1" indent="0">
              <a:lnSpc>
                <a:spcPct val="60000"/>
              </a:lnSpc>
              <a:buNone/>
            </a:pPr>
            <a:endParaRPr lang="en-US" sz="2500" i="1" dirty="0" smtClean="0"/>
          </a:p>
          <a:p>
            <a:pPr lvl="1">
              <a:lnSpc>
                <a:spcPct val="100000"/>
              </a:lnSpc>
              <a:buFont typeface="Wingdings" panose="05000000000000000000" pitchFamily="2" charset="2"/>
              <a:buChar char="Ø"/>
            </a:pPr>
            <a:r>
              <a:rPr lang="en-US" sz="2500" i="1" dirty="0" smtClean="0"/>
              <a:t>If technical expertise is not available, Spiral CT scan with CT angiography in patient with GFR &lt;30ml/min. despite the risk of radiocontrast nephropathy.</a:t>
            </a:r>
          </a:p>
          <a:p>
            <a:pPr marL="342900" lvl="1" indent="0">
              <a:lnSpc>
                <a:spcPct val="60000"/>
              </a:lnSpc>
              <a:buNone/>
            </a:pPr>
            <a:endParaRPr lang="en-US" sz="2500" i="1" dirty="0" smtClean="0"/>
          </a:p>
          <a:p>
            <a:pPr lvl="1">
              <a:lnSpc>
                <a:spcPct val="100000"/>
              </a:lnSpc>
              <a:buFont typeface="Wingdings" panose="05000000000000000000" pitchFamily="2" charset="2"/>
              <a:buChar char="Ø"/>
            </a:pPr>
            <a:r>
              <a:rPr lang="en-US" sz="2500" i="1" dirty="0" smtClean="0"/>
              <a:t> </a:t>
            </a:r>
            <a:r>
              <a:rPr lang="en-US" sz="2500" i="1" dirty="0"/>
              <a:t>MRA with </a:t>
            </a:r>
            <a:r>
              <a:rPr lang="en-US" sz="2500" i="1" dirty="0" smtClean="0"/>
              <a:t>gadolinium </a:t>
            </a:r>
            <a:r>
              <a:rPr lang="en-US" sz="2500" i="1" dirty="0"/>
              <a:t>should be avoided if possible in patients with GFR &lt;30ml/min because of the risk of nephrogenic systemic fibrosis which is sometimes very severe.</a:t>
            </a:r>
          </a:p>
          <a:p>
            <a:pPr lvl="1">
              <a:lnSpc>
                <a:spcPct val="100000"/>
              </a:lnSpc>
              <a:buFont typeface="Wingdings" panose="05000000000000000000" pitchFamily="2" charset="2"/>
              <a:buChar char="Ø"/>
            </a:pPr>
            <a:endParaRPr lang="en-US" sz="2500" i="1" dirty="0" smtClean="0"/>
          </a:p>
          <a:p>
            <a:pPr lvl="1">
              <a:lnSpc>
                <a:spcPct val="100000"/>
              </a:lnSpc>
              <a:buFont typeface="Wingdings" panose="05000000000000000000" pitchFamily="2" charset="2"/>
              <a:buChar char="Ø"/>
            </a:pPr>
            <a:endParaRPr lang="en-US" sz="2500" i="1" dirty="0" smtClean="0"/>
          </a:p>
          <a:p>
            <a:pPr lvl="1">
              <a:lnSpc>
                <a:spcPct val="100000"/>
              </a:lnSpc>
              <a:buFont typeface="Wingdings" panose="05000000000000000000" pitchFamily="2" charset="2"/>
              <a:buChar char="Ø"/>
            </a:pPr>
            <a:endParaRPr lang="en-US" sz="2500" i="1" dirty="0" smtClean="0"/>
          </a:p>
          <a:p>
            <a:pPr marL="342900" lvl="1" indent="0">
              <a:lnSpc>
                <a:spcPct val="100000"/>
              </a:lnSpc>
              <a:buNone/>
            </a:pPr>
            <a:r>
              <a:rPr lang="en-US" sz="2500" i="1" dirty="0" smtClean="0"/>
              <a:t>		</a:t>
            </a:r>
            <a:endParaRPr lang="en-US" dirty="0" smtClean="0"/>
          </a:p>
        </p:txBody>
      </p:sp>
    </p:spTree>
    <p:extLst>
      <p:ext uri="{BB962C8B-B14F-4D97-AF65-F5344CB8AC3E}">
        <p14:creationId xmlns:p14="http://schemas.microsoft.com/office/powerpoint/2010/main" val="2251057605"/>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 dur="500"/>
                                        <p:tgtEl>
                                          <p:spTgt spid="3">
                                            <p:txEl>
                                              <p:pRg st="1" end="1"/>
                                            </p:txEl>
                                          </p:spTgt>
                                        </p:tgtEl>
                                      </p:cBhvr>
                                    </p:animEffect>
                                  </p:childTnLst>
                                </p:cTn>
                              </p:par>
                              <p:par>
                                <p:cTn id="18" presetID="53" presetClass="entr" presetSubtype="16"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3">
                                            <p:txEl>
                                              <p:pRg st="3" end="3"/>
                                            </p:txEl>
                                          </p:spTgt>
                                        </p:tgtEl>
                                      </p:cBhvr>
                                    </p:animEffect>
                                  </p:childTnLst>
                                </p:cTn>
                              </p:par>
                              <p:par>
                                <p:cTn id="23" presetID="53" presetClass="entr" presetSubtype="16"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7" dur="500"/>
                                        <p:tgtEl>
                                          <p:spTgt spid="3">
                                            <p:txEl>
                                              <p:pRg st="5" end="5"/>
                                            </p:txEl>
                                          </p:spTgt>
                                        </p:tgtEl>
                                      </p:cBhvr>
                                    </p:animEffect>
                                  </p:childTnLst>
                                </p:cTn>
                              </p:par>
                              <p:par>
                                <p:cTn id="28" presetID="53" presetClass="entr" presetSubtype="16"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 calcmode="lin" valueType="num">
                                      <p:cBhvr>
                                        <p:cTn id="3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9625" y="1635125"/>
            <a:ext cx="10515600" cy="4351338"/>
          </a:xfrm>
        </p:spPr>
        <p:txBody>
          <a:bodyPr/>
          <a:lstStyle/>
          <a:p>
            <a:pPr algn="just"/>
            <a:r>
              <a:rPr lang="en-US" sz="3000" dirty="0"/>
              <a:t>Renovascular hypertension is an uncommon but important cause of hypertension in children</a:t>
            </a:r>
            <a:r>
              <a:rPr lang="en-US" sz="3000" dirty="0" smtClean="0"/>
              <a:t>.</a:t>
            </a:r>
          </a:p>
          <a:p>
            <a:pPr marL="0" indent="0" algn="just">
              <a:buNone/>
            </a:pPr>
            <a:endParaRPr lang="en-US" sz="3000" dirty="0" smtClean="0"/>
          </a:p>
          <a:p>
            <a:pPr algn="just"/>
            <a:r>
              <a:rPr lang="en-US" sz="3000" dirty="0"/>
              <a:t>It constitutes not more than 1% of </a:t>
            </a:r>
            <a:r>
              <a:rPr lang="en-US" sz="3000" dirty="0" smtClean="0"/>
              <a:t>children </a:t>
            </a:r>
            <a:r>
              <a:rPr lang="en-US" sz="3000" dirty="0"/>
              <a:t>who do have hypertension in childhood</a:t>
            </a:r>
            <a:r>
              <a:rPr lang="en-US" sz="3000" dirty="0" smtClean="0"/>
              <a:t>.</a:t>
            </a:r>
          </a:p>
          <a:p>
            <a:pPr marL="0" indent="0" algn="just">
              <a:buNone/>
            </a:pPr>
            <a:endParaRPr lang="en-US" sz="3000" dirty="0" smtClean="0"/>
          </a:p>
          <a:p>
            <a:pPr algn="just"/>
            <a:r>
              <a:rPr lang="en-US" sz="3000" dirty="0" smtClean="0"/>
              <a:t>The delay in the diagnosis is due to infrequent blood pressure measurement </a:t>
            </a:r>
            <a:r>
              <a:rPr lang="en-US" sz="3000" dirty="0"/>
              <a:t>in children and high values are generally dismissed as inaccurate.</a:t>
            </a:r>
          </a:p>
        </p:txBody>
      </p:sp>
    </p:spTree>
    <p:extLst>
      <p:ext uri="{BB962C8B-B14F-4D97-AF65-F5344CB8AC3E}">
        <p14:creationId xmlns:p14="http://schemas.microsoft.com/office/powerpoint/2010/main" val="1428093663"/>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5073" y="1825625"/>
            <a:ext cx="11457953" cy="4351338"/>
          </a:xfrm>
        </p:spPr>
        <p:txBody>
          <a:bodyPr/>
          <a:lstStyle/>
          <a:p>
            <a:pPr marL="342900" lvl="1" indent="0">
              <a:lnSpc>
                <a:spcPct val="100000"/>
              </a:lnSpc>
              <a:buNone/>
            </a:pPr>
            <a:r>
              <a:rPr lang="en-US" sz="2500" i="1" dirty="0"/>
              <a:t>		</a:t>
            </a:r>
            <a:endParaRPr lang="en-US" sz="2500" dirty="0"/>
          </a:p>
          <a:p>
            <a:pPr marL="0" indent="0">
              <a:buNone/>
            </a:pPr>
            <a:endParaRPr lang="en-US" sz="3600" b="1" i="1" dirty="0" smtClean="0">
              <a:ln w="17780" cmpd="sng">
                <a:solidFill>
                  <a:srgbClr val="FFFFFF"/>
                </a:solidFill>
                <a:prstDash val="solid"/>
                <a:miter lim="800000"/>
              </a:ln>
              <a:solidFill>
                <a:srgbClr val="FF0000"/>
              </a:solidFill>
            </a:endParaRPr>
          </a:p>
          <a:p>
            <a:r>
              <a:rPr lang="en-US" sz="3600" b="1" i="1" dirty="0" smtClean="0">
                <a:ln w="17780" cmpd="sng">
                  <a:solidFill>
                    <a:srgbClr val="FFFFFF"/>
                  </a:solidFill>
                  <a:prstDash val="solid"/>
                  <a:miter lim="800000"/>
                </a:ln>
                <a:solidFill>
                  <a:srgbClr val="FF0000"/>
                </a:solidFill>
              </a:rPr>
              <a:t>Contrast </a:t>
            </a:r>
            <a:r>
              <a:rPr lang="en-US" sz="3600" b="1" i="1" dirty="0">
                <a:ln w="17780" cmpd="sng">
                  <a:solidFill>
                    <a:srgbClr val="FFFFFF"/>
                  </a:solidFill>
                  <a:prstDash val="solid"/>
                  <a:miter lim="800000"/>
                </a:ln>
                <a:solidFill>
                  <a:srgbClr val="FF0000"/>
                </a:solidFill>
              </a:rPr>
              <a:t>induced kidney </a:t>
            </a:r>
            <a:r>
              <a:rPr lang="en-US" sz="3600" b="1" i="1" dirty="0" smtClean="0">
                <a:ln w="17780" cmpd="sng">
                  <a:solidFill>
                    <a:srgbClr val="FFFFFF"/>
                  </a:solidFill>
                  <a:prstDash val="solid"/>
                  <a:miter lim="800000"/>
                </a:ln>
                <a:solidFill>
                  <a:srgbClr val="FF0000"/>
                </a:solidFill>
              </a:rPr>
              <a:t>injury, nephrogenic </a:t>
            </a:r>
            <a:r>
              <a:rPr lang="en-US" sz="3600" b="1" i="1" dirty="0">
                <a:ln w="17780" cmpd="sng">
                  <a:solidFill>
                    <a:srgbClr val="FFFFFF"/>
                  </a:solidFill>
                  <a:prstDash val="solid"/>
                  <a:miter lim="800000"/>
                </a:ln>
                <a:solidFill>
                  <a:srgbClr val="FF0000"/>
                </a:solidFill>
              </a:rPr>
              <a:t>systemic fibrosis (gadolinium) and atheroembolism are expected risks to such category of patients.</a:t>
            </a:r>
          </a:p>
          <a:p>
            <a:pPr marL="0" indent="0">
              <a:buNone/>
            </a:pPr>
            <a:endParaRPr lang="en-GB" i="1" dirty="0"/>
          </a:p>
        </p:txBody>
      </p:sp>
    </p:spTree>
    <p:extLst>
      <p:ext uri="{BB962C8B-B14F-4D97-AF65-F5344CB8AC3E}">
        <p14:creationId xmlns:p14="http://schemas.microsoft.com/office/powerpoint/2010/main" val="1004934619"/>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with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par>
                                <p:cTn id="8" presetID="26" presetClass="emph" presetSubtype="0" fill="hold" nodeType="withEffect">
                                  <p:stCondLst>
                                    <p:cond delay="0"/>
                                  </p:stCondLst>
                                  <p:childTnLst>
                                    <p:animEffect transition="out" filter="fade">
                                      <p:cBhvr>
                                        <p:cTn id="9" dur="500" tmFilter="0, 0; .2, .5; .8, .5; 1, 0"/>
                                        <p:tgtEl>
                                          <p:spTgt spid="3">
                                            <p:txEl>
                                              <p:pRg st="2" end="2"/>
                                            </p:txEl>
                                          </p:spTgt>
                                        </p:tgtEl>
                                      </p:cBhvr>
                                    </p:animEffect>
                                    <p:animScale>
                                      <p:cBhvr>
                                        <p:cTn id="10"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1181"/>
            <a:ext cx="10515600" cy="986639"/>
          </a:xfrm>
        </p:spPr>
        <p:txBody>
          <a:bodyPr/>
          <a:lstStyle/>
          <a:p>
            <a:pPr algn="ctr"/>
            <a:r>
              <a:rPr lang="en-US" sz="4800" b="1" dirty="0" smtClean="0">
                <a:solidFill>
                  <a:srgbClr val="FF0000"/>
                </a:solidFill>
              </a:rPr>
              <a:t>Conclusions</a:t>
            </a:r>
            <a:endParaRPr lang="en-US" sz="4800" b="1" dirty="0">
              <a:solidFill>
                <a:srgbClr val="FF0000"/>
              </a:solidFill>
            </a:endParaRPr>
          </a:p>
        </p:txBody>
      </p:sp>
      <p:sp>
        <p:nvSpPr>
          <p:cNvPr id="3" name="Content Placeholder 2"/>
          <p:cNvSpPr>
            <a:spLocks noGrp="1"/>
          </p:cNvSpPr>
          <p:nvPr>
            <p:ph idx="1"/>
          </p:nvPr>
        </p:nvSpPr>
        <p:spPr>
          <a:xfrm>
            <a:off x="838200" y="2535685"/>
            <a:ext cx="10515600" cy="4351338"/>
          </a:xfrm>
        </p:spPr>
        <p:txBody>
          <a:bodyPr/>
          <a:lstStyle/>
          <a:p>
            <a:r>
              <a:rPr lang="en-US" sz="3600" dirty="0" smtClean="0"/>
              <a:t>RVH is a leading cause of secondary </a:t>
            </a:r>
            <a:r>
              <a:rPr lang="en-US" sz="3600" dirty="0" err="1" smtClean="0"/>
              <a:t>Hypertensionin</a:t>
            </a:r>
            <a:r>
              <a:rPr lang="en-US" sz="3600" dirty="0" smtClean="0"/>
              <a:t> pediatric age group</a:t>
            </a:r>
          </a:p>
          <a:p>
            <a:pPr marL="0" indent="0">
              <a:lnSpc>
                <a:spcPct val="50000"/>
              </a:lnSpc>
              <a:buNone/>
            </a:pPr>
            <a:endParaRPr lang="en-US" sz="3600" dirty="0" smtClean="0"/>
          </a:p>
          <a:p>
            <a:r>
              <a:rPr lang="en-US" sz="3600" dirty="0" smtClean="0"/>
              <a:t>Pharmacotherapy does not cure but may lower BP</a:t>
            </a:r>
          </a:p>
          <a:p>
            <a:pPr marL="0" indent="0">
              <a:lnSpc>
                <a:spcPct val="50000"/>
              </a:lnSpc>
              <a:buNone/>
            </a:pPr>
            <a:endParaRPr lang="en-US" sz="3600" dirty="0" smtClean="0"/>
          </a:p>
          <a:p>
            <a:pPr>
              <a:lnSpc>
                <a:spcPct val="50000"/>
              </a:lnSpc>
            </a:pPr>
            <a:r>
              <a:rPr lang="en-US" sz="3600" dirty="0" smtClean="0"/>
              <a:t>RTA &amp;/or  Surgery may cure in 50% of case</a:t>
            </a:r>
          </a:p>
          <a:p>
            <a:pPr marL="0" indent="0">
              <a:lnSpc>
                <a:spcPct val="50000"/>
              </a:lnSpc>
              <a:buNone/>
            </a:pPr>
            <a:endParaRPr lang="en-US" sz="3600" dirty="0" smtClean="0"/>
          </a:p>
          <a:p>
            <a:r>
              <a:rPr lang="en-US" sz="3600" dirty="0" smtClean="0"/>
              <a:t>RVH is not only disease  of renal arteries.</a:t>
            </a:r>
            <a:endParaRPr lang="en-US" sz="3600" dirty="0"/>
          </a:p>
        </p:txBody>
      </p:sp>
    </p:spTree>
    <p:extLst>
      <p:ext uri="{BB962C8B-B14F-4D97-AF65-F5344CB8AC3E}">
        <p14:creationId xmlns:p14="http://schemas.microsoft.com/office/powerpoint/2010/main" val="3227732908"/>
      </p:ext>
    </p:extLst>
  </p:cSld>
  <p:clrMapOvr>
    <a:masterClrMapping/>
  </p:clrMapOvr>
  <p:transition xmlns:p14="http://schemas.microsoft.com/office/powerpoint/2010/main" spd="med">
    <p:pull/>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52458" y="3085929"/>
            <a:ext cx="7251697" cy="1107996"/>
          </a:xfrm>
          <a:prstGeom prst="rect">
            <a:avLst/>
          </a:prstGeom>
          <a:noFill/>
        </p:spPr>
        <p:txBody>
          <a:bodyPr wrap="square" rtlCol="0">
            <a:prstTxWarp prst="textStop">
              <a:avLst/>
            </a:prstTxWarp>
            <a:spAutoFit/>
          </a:bodyPr>
          <a:lstStyle/>
          <a:p>
            <a:pPr algn="ctr"/>
            <a:r>
              <a:rPr lang="en-US" sz="6600" dirty="0" smtClean="0">
                <a:solidFill>
                  <a:srgbClr val="FF0000"/>
                </a:solidFill>
              </a:rPr>
              <a:t>Thank you</a:t>
            </a:r>
            <a:endParaRPr lang="en-US" sz="6600" dirty="0">
              <a:solidFill>
                <a:srgbClr val="FF0000"/>
              </a:solidFill>
            </a:endParaRPr>
          </a:p>
        </p:txBody>
      </p:sp>
    </p:spTree>
    <p:extLst>
      <p:ext uri="{BB962C8B-B14F-4D97-AF65-F5344CB8AC3E}">
        <p14:creationId xmlns:p14="http://schemas.microsoft.com/office/powerpoint/2010/main" val="1264698802"/>
      </p:ext>
    </p:extLst>
  </p:cSld>
  <p:clrMapOvr>
    <a:masterClrMapping/>
  </p:clrMapOvr>
  <p:transition xmlns:p14="http://schemas.microsoft.com/office/powerpoint/2010/main" spd="med">
    <p:pull/>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rotWithShape="1">
          <a:blip r:embed="rId2"/>
          <a:srcRect l="12989" t="9864" r="23190" b="7040"/>
          <a:stretch/>
        </p:blipFill>
        <p:spPr bwMode="auto">
          <a:xfrm>
            <a:off x="461555" y="1"/>
            <a:ext cx="11146970" cy="68580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45448425"/>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a:srcRect l="12988" t="9192" r="22823" b="5615"/>
          <a:stretch/>
        </p:blipFill>
        <p:spPr bwMode="auto">
          <a:xfrm>
            <a:off x="0" y="0"/>
            <a:ext cx="12192000" cy="68580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54070414"/>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aafp.org/afp/2009/0801/afp20090801p273-f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4044" y="1495244"/>
            <a:ext cx="7924861" cy="5105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4041511"/>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www.aafp.org/afp/2009/0801/afp20090801p273-f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7849" y="1367562"/>
            <a:ext cx="6532608" cy="5237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1716903"/>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3000" dirty="0"/>
              <a:t>C</a:t>
            </a:r>
            <a:r>
              <a:rPr lang="en-US" sz="3000" dirty="0" smtClean="0"/>
              <a:t>hildren </a:t>
            </a:r>
            <a:r>
              <a:rPr lang="en-US" sz="3000" dirty="0"/>
              <a:t>with </a:t>
            </a:r>
            <a:r>
              <a:rPr lang="en-US" sz="3000" dirty="0" smtClean="0"/>
              <a:t>Renovascular disease may have other </a:t>
            </a:r>
            <a:r>
              <a:rPr lang="en-US" sz="3000" dirty="0"/>
              <a:t>abnormalities of </a:t>
            </a:r>
            <a:r>
              <a:rPr lang="en-US" sz="3000" dirty="0" smtClean="0"/>
              <a:t>blood </a:t>
            </a:r>
            <a:r>
              <a:rPr lang="en-US" sz="3000" dirty="0"/>
              <a:t>vessels like </a:t>
            </a:r>
            <a:r>
              <a:rPr lang="en-US" sz="3000" dirty="0" smtClean="0"/>
              <a:t>aorta, </a:t>
            </a:r>
            <a:r>
              <a:rPr lang="en-US" sz="3000" dirty="0"/>
              <a:t>cerebral, intestinal or iliac</a:t>
            </a:r>
            <a:r>
              <a:rPr lang="en-US" sz="3000" dirty="0" smtClean="0"/>
              <a:t>.</a:t>
            </a:r>
          </a:p>
          <a:p>
            <a:pPr marL="0" indent="0" algn="just">
              <a:buNone/>
            </a:pPr>
            <a:endParaRPr lang="en-US" dirty="0" smtClean="0"/>
          </a:p>
          <a:p>
            <a:pPr algn="just"/>
            <a:r>
              <a:rPr lang="en-US" sz="3000" dirty="0"/>
              <a:t>The prevalence is much higher in patients with acute, severe or refractory hypertension resistant to treatment at young age</a:t>
            </a:r>
            <a:r>
              <a:rPr lang="en-US" sz="3000" dirty="0" smtClean="0"/>
              <a:t>.</a:t>
            </a:r>
          </a:p>
          <a:p>
            <a:pPr marL="0" indent="0">
              <a:buNone/>
            </a:pPr>
            <a:endParaRPr lang="en-US" sz="3000" dirty="0"/>
          </a:p>
        </p:txBody>
      </p:sp>
    </p:spTree>
    <p:extLst>
      <p:ext uri="{BB962C8B-B14F-4D97-AF65-F5344CB8AC3E}">
        <p14:creationId xmlns:p14="http://schemas.microsoft.com/office/powerpoint/2010/main" val="95735516"/>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79111"/>
            <a:ext cx="10515600" cy="751314"/>
          </a:xfrm>
        </p:spPr>
        <p:style>
          <a:lnRef idx="1">
            <a:schemeClr val="accent5"/>
          </a:lnRef>
          <a:fillRef idx="3">
            <a:schemeClr val="accent5"/>
          </a:fillRef>
          <a:effectRef idx="2">
            <a:schemeClr val="accent5"/>
          </a:effectRef>
          <a:fontRef idx="minor">
            <a:schemeClr val="lt1"/>
          </a:fontRef>
        </p:style>
        <p:txBody>
          <a:bodyPr/>
          <a:lstStyle/>
          <a:p>
            <a:pPr algn="ctr"/>
            <a:r>
              <a:rPr lang="en-US" sz="4000" b="1" dirty="0" smtClean="0"/>
              <a:t>Causes of RVH in Children</a:t>
            </a:r>
            <a:r>
              <a:rPr lang="en-US" sz="4800" b="1" dirty="0" smtClean="0"/>
              <a:t>	</a:t>
            </a:r>
            <a:endParaRPr lang="en-US" sz="4800" b="1" dirty="0"/>
          </a:p>
        </p:txBody>
      </p:sp>
      <p:sp>
        <p:nvSpPr>
          <p:cNvPr id="3" name="Content Placeholder 2"/>
          <p:cNvSpPr>
            <a:spLocks noGrp="1"/>
          </p:cNvSpPr>
          <p:nvPr>
            <p:ph idx="1"/>
          </p:nvPr>
        </p:nvSpPr>
        <p:spPr>
          <a:xfrm>
            <a:off x="838200" y="2127840"/>
            <a:ext cx="10515600" cy="5393548"/>
          </a:xfrm>
        </p:spPr>
        <p:txBody>
          <a:bodyPr numCol="2"/>
          <a:lstStyle/>
          <a:p>
            <a:r>
              <a:rPr lang="en-US" sz="2500" b="1" dirty="0" smtClean="0"/>
              <a:t>Fibromuscular dysplasia</a:t>
            </a:r>
          </a:p>
          <a:p>
            <a:pPr lvl="1">
              <a:buFont typeface="Wingdings" panose="05000000000000000000" pitchFamily="2" charset="2"/>
              <a:buChar char="Ø"/>
            </a:pPr>
            <a:r>
              <a:rPr lang="en-US" i="1" dirty="0" smtClean="0"/>
              <a:t>Focal</a:t>
            </a:r>
          </a:p>
          <a:p>
            <a:pPr lvl="1">
              <a:buFont typeface="Wingdings" panose="05000000000000000000" pitchFamily="2" charset="2"/>
              <a:buChar char="Ø"/>
            </a:pPr>
            <a:r>
              <a:rPr lang="en-US" i="1" dirty="0" smtClean="0"/>
              <a:t>Multifocal</a:t>
            </a:r>
          </a:p>
          <a:p>
            <a:pPr marL="342900" lvl="1" indent="0">
              <a:buNone/>
            </a:pPr>
            <a:endParaRPr lang="en-US" i="1" dirty="0" smtClean="0"/>
          </a:p>
          <a:p>
            <a:r>
              <a:rPr lang="en-US" sz="2500" b="1" dirty="0" smtClean="0"/>
              <a:t>Mid-aortic syndrome with RAS?</a:t>
            </a:r>
          </a:p>
          <a:p>
            <a:r>
              <a:rPr lang="en-US" sz="2500" b="1" dirty="0" smtClean="0"/>
              <a:t>Syndromic RVH</a:t>
            </a:r>
          </a:p>
          <a:p>
            <a:pPr lvl="1">
              <a:buFont typeface="Wingdings" panose="05000000000000000000" pitchFamily="2" charset="2"/>
              <a:buChar char="Ø"/>
            </a:pPr>
            <a:r>
              <a:rPr lang="en-US" i="1" dirty="0" smtClean="0"/>
              <a:t>NF1</a:t>
            </a:r>
          </a:p>
          <a:p>
            <a:pPr lvl="1">
              <a:buFont typeface="Wingdings" panose="05000000000000000000" pitchFamily="2" charset="2"/>
              <a:buChar char="Ø"/>
            </a:pPr>
            <a:r>
              <a:rPr lang="en-US" i="1" dirty="0" smtClean="0"/>
              <a:t>William syndrome</a:t>
            </a:r>
          </a:p>
          <a:p>
            <a:pPr lvl="1">
              <a:buFont typeface="Wingdings" panose="05000000000000000000" pitchFamily="2" charset="2"/>
              <a:buChar char="Ø"/>
            </a:pPr>
            <a:r>
              <a:rPr lang="en-US" i="1" dirty="0" err="1" smtClean="0"/>
              <a:t>Alagille</a:t>
            </a:r>
            <a:r>
              <a:rPr lang="en-US" i="1" dirty="0" smtClean="0"/>
              <a:t> syndrome</a:t>
            </a:r>
          </a:p>
          <a:p>
            <a:pPr lvl="1">
              <a:buFont typeface="Wingdings" panose="05000000000000000000" pitchFamily="2" charset="2"/>
              <a:buChar char="Ø"/>
            </a:pPr>
            <a:r>
              <a:rPr lang="en-US" i="1" dirty="0" smtClean="0"/>
              <a:t>Other (TSC, </a:t>
            </a:r>
            <a:r>
              <a:rPr lang="en-US" i="1" dirty="0" err="1" smtClean="0"/>
              <a:t>moya-moya</a:t>
            </a:r>
            <a:r>
              <a:rPr lang="en-US" i="1" dirty="0" smtClean="0"/>
              <a:t>?)</a:t>
            </a:r>
            <a:endParaRPr lang="en-US" i="1" dirty="0"/>
          </a:p>
          <a:p>
            <a:pPr marL="342900" lvl="1" indent="0">
              <a:buNone/>
            </a:pPr>
            <a:endParaRPr lang="en-US" i="1" dirty="0" smtClean="0"/>
          </a:p>
          <a:p>
            <a:pPr marL="342900" lvl="1" indent="0">
              <a:buNone/>
            </a:pPr>
            <a:endParaRPr lang="en-US" i="1" dirty="0" smtClean="0"/>
          </a:p>
          <a:p>
            <a:pPr marL="342900" lvl="1" indent="0">
              <a:buNone/>
            </a:pPr>
            <a:endParaRPr lang="en-US" i="1" dirty="0" smtClean="0"/>
          </a:p>
          <a:p>
            <a:pPr marL="342900" lvl="1" indent="0">
              <a:buNone/>
            </a:pPr>
            <a:endParaRPr lang="en-US" i="1" dirty="0"/>
          </a:p>
          <a:p>
            <a:pPr marL="342900" lvl="1" indent="0">
              <a:buNone/>
            </a:pPr>
            <a:endParaRPr lang="en-US" i="1" dirty="0" smtClean="0"/>
          </a:p>
          <a:p>
            <a:pPr marL="342900" lvl="1" indent="0">
              <a:buNone/>
            </a:pPr>
            <a:endParaRPr lang="en-US" i="1" dirty="0" smtClean="0"/>
          </a:p>
          <a:p>
            <a:pPr marL="171450" lvl="1">
              <a:spcBef>
                <a:spcPts val="750"/>
              </a:spcBef>
            </a:pPr>
            <a:r>
              <a:rPr lang="en-US" sz="2500" b="1" dirty="0" smtClean="0"/>
              <a:t>Vasculitis</a:t>
            </a:r>
          </a:p>
          <a:p>
            <a:pPr lvl="1">
              <a:buFont typeface="Wingdings" panose="05000000000000000000" pitchFamily="2" charset="2"/>
              <a:buChar char="Ø"/>
            </a:pPr>
            <a:r>
              <a:rPr lang="en-US" i="1" dirty="0" err="1"/>
              <a:t>Takayasu’s</a:t>
            </a:r>
            <a:r>
              <a:rPr lang="en-US" i="1" dirty="0"/>
              <a:t> disease</a:t>
            </a:r>
          </a:p>
          <a:p>
            <a:pPr lvl="1">
              <a:buFont typeface="Wingdings" panose="05000000000000000000" pitchFamily="2" charset="2"/>
              <a:buChar char="Ø"/>
            </a:pPr>
            <a:r>
              <a:rPr lang="en-US" i="1" dirty="0" err="1"/>
              <a:t>Polyarteritis</a:t>
            </a:r>
            <a:r>
              <a:rPr lang="en-US" i="1" dirty="0"/>
              <a:t> </a:t>
            </a:r>
            <a:r>
              <a:rPr lang="en-US" i="1" dirty="0" err="1"/>
              <a:t>nodoa</a:t>
            </a:r>
            <a:endParaRPr lang="en-US" i="1" dirty="0"/>
          </a:p>
          <a:p>
            <a:pPr lvl="1">
              <a:buFont typeface="Wingdings" panose="05000000000000000000" pitchFamily="2" charset="2"/>
              <a:buChar char="Ø"/>
            </a:pPr>
            <a:r>
              <a:rPr lang="en-US" i="1" dirty="0"/>
              <a:t>Kawasaki disease</a:t>
            </a:r>
          </a:p>
          <a:p>
            <a:pPr lvl="1">
              <a:buFont typeface="Wingdings" panose="05000000000000000000" pitchFamily="2" charset="2"/>
              <a:buChar char="Ø"/>
            </a:pPr>
            <a:r>
              <a:rPr lang="en-US" i="1" dirty="0"/>
              <a:t>Other </a:t>
            </a:r>
            <a:r>
              <a:rPr lang="en-US" i="1" dirty="0" err="1"/>
              <a:t>vasculitides</a:t>
            </a:r>
            <a:endParaRPr lang="en-US" i="1" dirty="0"/>
          </a:p>
          <a:p>
            <a:pPr marL="342900" lvl="2" indent="0">
              <a:spcBef>
                <a:spcPts val="750"/>
              </a:spcBef>
              <a:buNone/>
            </a:pPr>
            <a:endParaRPr lang="en-US" sz="1000" i="1" dirty="0"/>
          </a:p>
          <a:p>
            <a:pPr marL="171450" lvl="1">
              <a:spcBef>
                <a:spcPts val="750"/>
              </a:spcBef>
            </a:pPr>
            <a:r>
              <a:rPr lang="en-US" sz="2500" b="1" dirty="0"/>
              <a:t>Extrinsic </a:t>
            </a:r>
            <a:r>
              <a:rPr lang="en-US" sz="2500" b="1" dirty="0" smtClean="0"/>
              <a:t>compression</a:t>
            </a:r>
          </a:p>
          <a:p>
            <a:pPr marL="685800" lvl="2" indent="-342900">
              <a:spcBef>
                <a:spcPts val="750"/>
              </a:spcBef>
              <a:buFont typeface="Wingdings" panose="05000000000000000000" pitchFamily="2" charset="2"/>
              <a:buChar char="Ø"/>
            </a:pPr>
            <a:r>
              <a:rPr lang="en-US" sz="1800" i="1" dirty="0" smtClean="0"/>
              <a:t>tumors </a:t>
            </a:r>
            <a:r>
              <a:rPr lang="en-US" sz="1800" i="1" dirty="0"/>
              <a:t>(</a:t>
            </a:r>
            <a:r>
              <a:rPr lang="en-US" sz="1800" i="1" dirty="0" err="1"/>
              <a:t>neublasoma</a:t>
            </a:r>
            <a:r>
              <a:rPr lang="en-US" sz="1800" i="1" dirty="0"/>
              <a:t>, Wilms tumor, </a:t>
            </a:r>
            <a:r>
              <a:rPr lang="en-US" sz="1800" i="1" dirty="0" err="1"/>
              <a:t>paraganglioma</a:t>
            </a:r>
            <a:r>
              <a:rPr lang="en-US" sz="1800" i="1" dirty="0"/>
              <a:t>, etc</a:t>
            </a:r>
            <a:r>
              <a:rPr lang="en-US" sz="1800" i="1" dirty="0" smtClean="0"/>
              <a:t>.)</a:t>
            </a:r>
          </a:p>
          <a:p>
            <a:pPr marL="342900" lvl="2" indent="0">
              <a:spcBef>
                <a:spcPts val="750"/>
              </a:spcBef>
              <a:buNone/>
            </a:pPr>
            <a:endParaRPr lang="en-US" i="1" dirty="0"/>
          </a:p>
          <a:p>
            <a:pPr marL="171450" lvl="1">
              <a:spcBef>
                <a:spcPts val="750"/>
              </a:spcBef>
            </a:pPr>
            <a:r>
              <a:rPr lang="en-US" sz="2500" b="1" dirty="0" smtClean="0"/>
              <a:t>Other</a:t>
            </a:r>
          </a:p>
          <a:p>
            <a:pPr lvl="1">
              <a:buFont typeface="Wingdings" panose="05000000000000000000" pitchFamily="2" charset="2"/>
              <a:buChar char="Ø"/>
            </a:pPr>
            <a:r>
              <a:rPr lang="en-US" i="1" dirty="0"/>
              <a:t>Trauma</a:t>
            </a:r>
          </a:p>
          <a:p>
            <a:pPr lvl="1">
              <a:buFont typeface="Wingdings" panose="05000000000000000000" pitchFamily="2" charset="2"/>
              <a:buChar char="Ø"/>
            </a:pPr>
            <a:r>
              <a:rPr lang="en-US" i="1" dirty="0"/>
              <a:t>Post-surgical complications</a:t>
            </a:r>
          </a:p>
          <a:p>
            <a:pPr lvl="1">
              <a:buFont typeface="Wingdings" panose="05000000000000000000" pitchFamily="2" charset="2"/>
              <a:buChar char="Ø"/>
            </a:pPr>
            <a:r>
              <a:rPr lang="en-US" i="1" dirty="0"/>
              <a:t>radiation</a:t>
            </a:r>
          </a:p>
          <a:p>
            <a:pPr marL="342900" lvl="2" indent="0">
              <a:spcBef>
                <a:spcPts val="750"/>
              </a:spcBef>
              <a:buNone/>
            </a:pPr>
            <a:endParaRPr lang="en-US" sz="1800" i="1" dirty="0"/>
          </a:p>
        </p:txBody>
      </p:sp>
    </p:spTree>
    <p:extLst>
      <p:ext uri="{BB962C8B-B14F-4D97-AF65-F5344CB8AC3E}">
        <p14:creationId xmlns:p14="http://schemas.microsoft.com/office/powerpoint/2010/main" val="1128600723"/>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
                                            <p:txEl>
                                              <p:pRg st="0" end="0"/>
                                            </p:txEl>
                                          </p:spTgt>
                                        </p:tgtEl>
                                      </p:cBhvr>
                                    </p:animEffect>
                                  </p:childTnLst>
                                </p:cTn>
                              </p:par>
                              <p:par>
                                <p:cTn id="18" presetID="53" presetClass="entr" presetSubtype="16"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par>
                                <p:cTn id="23" presetID="53" presetClass="entr" presetSubtype="16"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1" dur="500"/>
                                        <p:tgtEl>
                                          <p:spTgt spid="3">
                                            <p:txEl>
                                              <p:pRg st="5" end="5"/>
                                            </p:txEl>
                                          </p:spTgt>
                                        </p:tgtEl>
                                      </p:cBhvr>
                                    </p:animEffect>
                                  </p:childTnLst>
                                </p:cTn>
                              </p:par>
                              <p:par>
                                <p:cTn id="42" presetID="53" presetClass="entr" presetSubtype="16" fill="hold"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p:cTn id="4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6" dur="500"/>
                                        <p:tgtEl>
                                          <p:spTgt spid="3">
                                            <p:txEl>
                                              <p:pRg st="6" end="6"/>
                                            </p:txEl>
                                          </p:spTgt>
                                        </p:tgtEl>
                                      </p:cBhvr>
                                    </p:animEffect>
                                  </p:childTnLst>
                                </p:cTn>
                              </p:par>
                              <p:par>
                                <p:cTn id="47" presetID="53" presetClass="entr" presetSubtype="16"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par>
                                <p:cTn id="52" presetID="53" presetClass="entr" presetSubtype="16" fill="hold" nodeType="with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 calcmode="lin" valueType="num">
                                      <p:cBhvr>
                                        <p:cTn id="54"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6" dur="500"/>
                                        <p:tgtEl>
                                          <p:spTgt spid="3">
                                            <p:txEl>
                                              <p:pRg st="8" end="8"/>
                                            </p:txEl>
                                          </p:spTgt>
                                        </p:tgtEl>
                                      </p:cBhvr>
                                    </p:animEffect>
                                  </p:childTnLst>
                                </p:cTn>
                              </p:par>
                              <p:par>
                                <p:cTn id="57" presetID="53" presetClass="entr" presetSubtype="16" fill="hold"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p:cTn id="5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0"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1" dur="500"/>
                                        <p:tgtEl>
                                          <p:spTgt spid="3">
                                            <p:txEl>
                                              <p:pRg st="9" end="9"/>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nodeType="clickEffect">
                                  <p:stCondLst>
                                    <p:cond delay="0"/>
                                  </p:stCondLst>
                                  <p:childTnLst>
                                    <p:set>
                                      <p:cBhvr>
                                        <p:cTn id="65" dur="1" fill="hold">
                                          <p:stCondLst>
                                            <p:cond delay="0"/>
                                          </p:stCondLst>
                                        </p:cTn>
                                        <p:tgtEl>
                                          <p:spTgt spid="3">
                                            <p:txEl>
                                              <p:pRg st="16" end="16"/>
                                            </p:txEl>
                                          </p:spTgt>
                                        </p:tgtEl>
                                        <p:attrNameLst>
                                          <p:attrName>style.visibility</p:attrName>
                                        </p:attrNameLst>
                                      </p:cBhvr>
                                      <p:to>
                                        <p:strVal val="visible"/>
                                      </p:to>
                                    </p:set>
                                    <p:anim calcmode="lin" valueType="num">
                                      <p:cBhvr>
                                        <p:cTn id="66" dur="500" fill="hold"/>
                                        <p:tgtEl>
                                          <p:spTgt spid="3">
                                            <p:txEl>
                                              <p:pRg st="16" end="16"/>
                                            </p:txEl>
                                          </p:spTgt>
                                        </p:tgtEl>
                                        <p:attrNameLst>
                                          <p:attrName>ppt_w</p:attrName>
                                        </p:attrNameLst>
                                      </p:cBhvr>
                                      <p:tavLst>
                                        <p:tav tm="0">
                                          <p:val>
                                            <p:fltVal val="0"/>
                                          </p:val>
                                        </p:tav>
                                        <p:tav tm="100000">
                                          <p:val>
                                            <p:strVal val="#ppt_w"/>
                                          </p:val>
                                        </p:tav>
                                      </p:tavLst>
                                    </p:anim>
                                    <p:anim calcmode="lin" valueType="num">
                                      <p:cBhvr>
                                        <p:cTn id="67" dur="500" fill="hold"/>
                                        <p:tgtEl>
                                          <p:spTgt spid="3">
                                            <p:txEl>
                                              <p:pRg st="16" end="16"/>
                                            </p:txEl>
                                          </p:spTgt>
                                        </p:tgtEl>
                                        <p:attrNameLst>
                                          <p:attrName>ppt_h</p:attrName>
                                        </p:attrNameLst>
                                      </p:cBhvr>
                                      <p:tavLst>
                                        <p:tav tm="0">
                                          <p:val>
                                            <p:fltVal val="0"/>
                                          </p:val>
                                        </p:tav>
                                        <p:tav tm="100000">
                                          <p:val>
                                            <p:strVal val="#ppt_h"/>
                                          </p:val>
                                        </p:tav>
                                      </p:tavLst>
                                    </p:anim>
                                    <p:animEffect transition="in" filter="fade">
                                      <p:cBhvr>
                                        <p:cTn id="68" dur="500"/>
                                        <p:tgtEl>
                                          <p:spTgt spid="3">
                                            <p:txEl>
                                              <p:pRg st="16" end="16"/>
                                            </p:txEl>
                                          </p:spTgt>
                                        </p:tgtEl>
                                      </p:cBhvr>
                                    </p:animEffect>
                                  </p:childTnLst>
                                </p:cTn>
                              </p:par>
                              <p:par>
                                <p:cTn id="69" presetID="53" presetClass="entr" presetSubtype="16" fill="hold" nodeType="withEffect">
                                  <p:stCondLst>
                                    <p:cond delay="0"/>
                                  </p:stCondLst>
                                  <p:childTnLst>
                                    <p:set>
                                      <p:cBhvr>
                                        <p:cTn id="70" dur="1" fill="hold">
                                          <p:stCondLst>
                                            <p:cond delay="0"/>
                                          </p:stCondLst>
                                        </p:cTn>
                                        <p:tgtEl>
                                          <p:spTgt spid="3">
                                            <p:txEl>
                                              <p:pRg st="17" end="17"/>
                                            </p:txEl>
                                          </p:spTgt>
                                        </p:tgtEl>
                                        <p:attrNameLst>
                                          <p:attrName>style.visibility</p:attrName>
                                        </p:attrNameLst>
                                      </p:cBhvr>
                                      <p:to>
                                        <p:strVal val="visible"/>
                                      </p:to>
                                    </p:set>
                                    <p:anim calcmode="lin" valueType="num">
                                      <p:cBhvr>
                                        <p:cTn id="71" dur="500" fill="hold"/>
                                        <p:tgtEl>
                                          <p:spTgt spid="3">
                                            <p:txEl>
                                              <p:pRg st="17" end="17"/>
                                            </p:txEl>
                                          </p:spTgt>
                                        </p:tgtEl>
                                        <p:attrNameLst>
                                          <p:attrName>ppt_w</p:attrName>
                                        </p:attrNameLst>
                                      </p:cBhvr>
                                      <p:tavLst>
                                        <p:tav tm="0">
                                          <p:val>
                                            <p:fltVal val="0"/>
                                          </p:val>
                                        </p:tav>
                                        <p:tav tm="100000">
                                          <p:val>
                                            <p:strVal val="#ppt_w"/>
                                          </p:val>
                                        </p:tav>
                                      </p:tavLst>
                                    </p:anim>
                                    <p:anim calcmode="lin" valueType="num">
                                      <p:cBhvr>
                                        <p:cTn id="72" dur="500" fill="hold"/>
                                        <p:tgtEl>
                                          <p:spTgt spid="3">
                                            <p:txEl>
                                              <p:pRg st="17" end="17"/>
                                            </p:txEl>
                                          </p:spTgt>
                                        </p:tgtEl>
                                        <p:attrNameLst>
                                          <p:attrName>ppt_h</p:attrName>
                                        </p:attrNameLst>
                                      </p:cBhvr>
                                      <p:tavLst>
                                        <p:tav tm="0">
                                          <p:val>
                                            <p:fltVal val="0"/>
                                          </p:val>
                                        </p:tav>
                                        <p:tav tm="100000">
                                          <p:val>
                                            <p:strVal val="#ppt_h"/>
                                          </p:val>
                                        </p:tav>
                                      </p:tavLst>
                                    </p:anim>
                                    <p:animEffect transition="in" filter="fade">
                                      <p:cBhvr>
                                        <p:cTn id="73" dur="500"/>
                                        <p:tgtEl>
                                          <p:spTgt spid="3">
                                            <p:txEl>
                                              <p:pRg st="17" end="17"/>
                                            </p:txEl>
                                          </p:spTgt>
                                        </p:tgtEl>
                                      </p:cBhvr>
                                    </p:animEffect>
                                  </p:childTnLst>
                                </p:cTn>
                              </p:par>
                              <p:par>
                                <p:cTn id="74" presetID="53" presetClass="entr" presetSubtype="16" fill="hold" nodeType="withEffect">
                                  <p:stCondLst>
                                    <p:cond delay="0"/>
                                  </p:stCondLst>
                                  <p:childTnLst>
                                    <p:set>
                                      <p:cBhvr>
                                        <p:cTn id="75" dur="1" fill="hold">
                                          <p:stCondLst>
                                            <p:cond delay="0"/>
                                          </p:stCondLst>
                                        </p:cTn>
                                        <p:tgtEl>
                                          <p:spTgt spid="3">
                                            <p:txEl>
                                              <p:pRg st="18" end="18"/>
                                            </p:txEl>
                                          </p:spTgt>
                                        </p:tgtEl>
                                        <p:attrNameLst>
                                          <p:attrName>style.visibility</p:attrName>
                                        </p:attrNameLst>
                                      </p:cBhvr>
                                      <p:to>
                                        <p:strVal val="visible"/>
                                      </p:to>
                                    </p:set>
                                    <p:anim calcmode="lin" valueType="num">
                                      <p:cBhvr>
                                        <p:cTn id="76" dur="500" fill="hold"/>
                                        <p:tgtEl>
                                          <p:spTgt spid="3">
                                            <p:txEl>
                                              <p:pRg st="18" end="18"/>
                                            </p:txEl>
                                          </p:spTgt>
                                        </p:tgtEl>
                                        <p:attrNameLst>
                                          <p:attrName>ppt_w</p:attrName>
                                        </p:attrNameLst>
                                      </p:cBhvr>
                                      <p:tavLst>
                                        <p:tav tm="0">
                                          <p:val>
                                            <p:fltVal val="0"/>
                                          </p:val>
                                        </p:tav>
                                        <p:tav tm="100000">
                                          <p:val>
                                            <p:strVal val="#ppt_w"/>
                                          </p:val>
                                        </p:tav>
                                      </p:tavLst>
                                    </p:anim>
                                    <p:anim calcmode="lin" valueType="num">
                                      <p:cBhvr>
                                        <p:cTn id="77" dur="500" fill="hold"/>
                                        <p:tgtEl>
                                          <p:spTgt spid="3">
                                            <p:txEl>
                                              <p:pRg st="18" end="18"/>
                                            </p:txEl>
                                          </p:spTgt>
                                        </p:tgtEl>
                                        <p:attrNameLst>
                                          <p:attrName>ppt_h</p:attrName>
                                        </p:attrNameLst>
                                      </p:cBhvr>
                                      <p:tavLst>
                                        <p:tav tm="0">
                                          <p:val>
                                            <p:fltVal val="0"/>
                                          </p:val>
                                        </p:tav>
                                        <p:tav tm="100000">
                                          <p:val>
                                            <p:strVal val="#ppt_h"/>
                                          </p:val>
                                        </p:tav>
                                      </p:tavLst>
                                    </p:anim>
                                    <p:animEffect transition="in" filter="fade">
                                      <p:cBhvr>
                                        <p:cTn id="78" dur="500"/>
                                        <p:tgtEl>
                                          <p:spTgt spid="3">
                                            <p:txEl>
                                              <p:pRg st="18" end="18"/>
                                            </p:txEl>
                                          </p:spTgt>
                                        </p:tgtEl>
                                      </p:cBhvr>
                                    </p:animEffect>
                                  </p:childTnLst>
                                </p:cTn>
                              </p:par>
                              <p:par>
                                <p:cTn id="79" presetID="53" presetClass="entr" presetSubtype="16" fill="hold" nodeType="withEffect">
                                  <p:stCondLst>
                                    <p:cond delay="0"/>
                                  </p:stCondLst>
                                  <p:childTnLst>
                                    <p:set>
                                      <p:cBhvr>
                                        <p:cTn id="80" dur="1" fill="hold">
                                          <p:stCondLst>
                                            <p:cond delay="0"/>
                                          </p:stCondLst>
                                        </p:cTn>
                                        <p:tgtEl>
                                          <p:spTgt spid="3">
                                            <p:txEl>
                                              <p:pRg st="19" end="19"/>
                                            </p:txEl>
                                          </p:spTgt>
                                        </p:tgtEl>
                                        <p:attrNameLst>
                                          <p:attrName>style.visibility</p:attrName>
                                        </p:attrNameLst>
                                      </p:cBhvr>
                                      <p:to>
                                        <p:strVal val="visible"/>
                                      </p:to>
                                    </p:set>
                                    <p:anim calcmode="lin" valueType="num">
                                      <p:cBhvr>
                                        <p:cTn id="81" dur="500" fill="hold"/>
                                        <p:tgtEl>
                                          <p:spTgt spid="3">
                                            <p:txEl>
                                              <p:pRg st="19" end="19"/>
                                            </p:txEl>
                                          </p:spTgt>
                                        </p:tgtEl>
                                        <p:attrNameLst>
                                          <p:attrName>ppt_w</p:attrName>
                                        </p:attrNameLst>
                                      </p:cBhvr>
                                      <p:tavLst>
                                        <p:tav tm="0">
                                          <p:val>
                                            <p:fltVal val="0"/>
                                          </p:val>
                                        </p:tav>
                                        <p:tav tm="100000">
                                          <p:val>
                                            <p:strVal val="#ppt_w"/>
                                          </p:val>
                                        </p:tav>
                                      </p:tavLst>
                                    </p:anim>
                                    <p:anim calcmode="lin" valueType="num">
                                      <p:cBhvr>
                                        <p:cTn id="82" dur="500" fill="hold"/>
                                        <p:tgtEl>
                                          <p:spTgt spid="3">
                                            <p:txEl>
                                              <p:pRg st="19" end="19"/>
                                            </p:txEl>
                                          </p:spTgt>
                                        </p:tgtEl>
                                        <p:attrNameLst>
                                          <p:attrName>ppt_h</p:attrName>
                                        </p:attrNameLst>
                                      </p:cBhvr>
                                      <p:tavLst>
                                        <p:tav tm="0">
                                          <p:val>
                                            <p:fltVal val="0"/>
                                          </p:val>
                                        </p:tav>
                                        <p:tav tm="100000">
                                          <p:val>
                                            <p:strVal val="#ppt_h"/>
                                          </p:val>
                                        </p:tav>
                                      </p:tavLst>
                                    </p:anim>
                                    <p:animEffect transition="in" filter="fade">
                                      <p:cBhvr>
                                        <p:cTn id="83" dur="500"/>
                                        <p:tgtEl>
                                          <p:spTgt spid="3">
                                            <p:txEl>
                                              <p:pRg st="19" end="19"/>
                                            </p:txEl>
                                          </p:spTgt>
                                        </p:tgtEl>
                                      </p:cBhvr>
                                    </p:animEffect>
                                  </p:childTnLst>
                                </p:cTn>
                              </p:par>
                              <p:par>
                                <p:cTn id="84" presetID="53" presetClass="entr" presetSubtype="16" fill="hold" nodeType="withEffect">
                                  <p:stCondLst>
                                    <p:cond delay="0"/>
                                  </p:stCondLst>
                                  <p:childTnLst>
                                    <p:set>
                                      <p:cBhvr>
                                        <p:cTn id="85" dur="1" fill="hold">
                                          <p:stCondLst>
                                            <p:cond delay="0"/>
                                          </p:stCondLst>
                                        </p:cTn>
                                        <p:tgtEl>
                                          <p:spTgt spid="3">
                                            <p:txEl>
                                              <p:pRg st="20" end="20"/>
                                            </p:txEl>
                                          </p:spTgt>
                                        </p:tgtEl>
                                        <p:attrNameLst>
                                          <p:attrName>style.visibility</p:attrName>
                                        </p:attrNameLst>
                                      </p:cBhvr>
                                      <p:to>
                                        <p:strVal val="visible"/>
                                      </p:to>
                                    </p:set>
                                    <p:anim calcmode="lin" valueType="num">
                                      <p:cBhvr>
                                        <p:cTn id="86" dur="500" fill="hold"/>
                                        <p:tgtEl>
                                          <p:spTgt spid="3">
                                            <p:txEl>
                                              <p:pRg st="20" end="20"/>
                                            </p:txEl>
                                          </p:spTgt>
                                        </p:tgtEl>
                                        <p:attrNameLst>
                                          <p:attrName>ppt_w</p:attrName>
                                        </p:attrNameLst>
                                      </p:cBhvr>
                                      <p:tavLst>
                                        <p:tav tm="0">
                                          <p:val>
                                            <p:fltVal val="0"/>
                                          </p:val>
                                        </p:tav>
                                        <p:tav tm="100000">
                                          <p:val>
                                            <p:strVal val="#ppt_w"/>
                                          </p:val>
                                        </p:tav>
                                      </p:tavLst>
                                    </p:anim>
                                    <p:anim calcmode="lin" valueType="num">
                                      <p:cBhvr>
                                        <p:cTn id="87" dur="500" fill="hold"/>
                                        <p:tgtEl>
                                          <p:spTgt spid="3">
                                            <p:txEl>
                                              <p:pRg st="20" end="20"/>
                                            </p:txEl>
                                          </p:spTgt>
                                        </p:tgtEl>
                                        <p:attrNameLst>
                                          <p:attrName>ppt_h</p:attrName>
                                        </p:attrNameLst>
                                      </p:cBhvr>
                                      <p:tavLst>
                                        <p:tav tm="0">
                                          <p:val>
                                            <p:fltVal val="0"/>
                                          </p:val>
                                        </p:tav>
                                        <p:tav tm="100000">
                                          <p:val>
                                            <p:strVal val="#ppt_h"/>
                                          </p:val>
                                        </p:tav>
                                      </p:tavLst>
                                    </p:anim>
                                    <p:animEffect transition="in" filter="fade">
                                      <p:cBhvr>
                                        <p:cTn id="88" dur="500"/>
                                        <p:tgtEl>
                                          <p:spTgt spid="3">
                                            <p:txEl>
                                              <p:pRg st="20" end="20"/>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53" presetClass="entr" presetSubtype="16" fill="hold" nodeType="clickEffect">
                                  <p:stCondLst>
                                    <p:cond delay="0"/>
                                  </p:stCondLst>
                                  <p:childTnLst>
                                    <p:set>
                                      <p:cBhvr>
                                        <p:cTn id="92" dur="1" fill="hold">
                                          <p:stCondLst>
                                            <p:cond delay="0"/>
                                          </p:stCondLst>
                                        </p:cTn>
                                        <p:tgtEl>
                                          <p:spTgt spid="3">
                                            <p:txEl>
                                              <p:pRg st="22" end="22"/>
                                            </p:txEl>
                                          </p:spTgt>
                                        </p:tgtEl>
                                        <p:attrNameLst>
                                          <p:attrName>style.visibility</p:attrName>
                                        </p:attrNameLst>
                                      </p:cBhvr>
                                      <p:to>
                                        <p:strVal val="visible"/>
                                      </p:to>
                                    </p:set>
                                    <p:anim calcmode="lin" valueType="num">
                                      <p:cBhvr>
                                        <p:cTn id="93" dur="500" fill="hold"/>
                                        <p:tgtEl>
                                          <p:spTgt spid="3">
                                            <p:txEl>
                                              <p:pRg st="22" end="22"/>
                                            </p:txEl>
                                          </p:spTgt>
                                        </p:tgtEl>
                                        <p:attrNameLst>
                                          <p:attrName>ppt_w</p:attrName>
                                        </p:attrNameLst>
                                      </p:cBhvr>
                                      <p:tavLst>
                                        <p:tav tm="0">
                                          <p:val>
                                            <p:fltVal val="0"/>
                                          </p:val>
                                        </p:tav>
                                        <p:tav tm="100000">
                                          <p:val>
                                            <p:strVal val="#ppt_w"/>
                                          </p:val>
                                        </p:tav>
                                      </p:tavLst>
                                    </p:anim>
                                    <p:anim calcmode="lin" valueType="num">
                                      <p:cBhvr>
                                        <p:cTn id="94" dur="500" fill="hold"/>
                                        <p:tgtEl>
                                          <p:spTgt spid="3">
                                            <p:txEl>
                                              <p:pRg st="22" end="22"/>
                                            </p:txEl>
                                          </p:spTgt>
                                        </p:tgtEl>
                                        <p:attrNameLst>
                                          <p:attrName>ppt_h</p:attrName>
                                        </p:attrNameLst>
                                      </p:cBhvr>
                                      <p:tavLst>
                                        <p:tav tm="0">
                                          <p:val>
                                            <p:fltVal val="0"/>
                                          </p:val>
                                        </p:tav>
                                        <p:tav tm="100000">
                                          <p:val>
                                            <p:strVal val="#ppt_h"/>
                                          </p:val>
                                        </p:tav>
                                      </p:tavLst>
                                    </p:anim>
                                    <p:animEffect transition="in" filter="fade">
                                      <p:cBhvr>
                                        <p:cTn id="95" dur="500"/>
                                        <p:tgtEl>
                                          <p:spTgt spid="3">
                                            <p:txEl>
                                              <p:pRg st="22" end="22"/>
                                            </p:txEl>
                                          </p:spTgt>
                                        </p:tgtEl>
                                      </p:cBhvr>
                                    </p:animEffect>
                                  </p:childTnLst>
                                </p:cTn>
                              </p:par>
                              <p:par>
                                <p:cTn id="96" presetID="53" presetClass="entr" presetSubtype="16" fill="hold" nodeType="withEffect">
                                  <p:stCondLst>
                                    <p:cond delay="0"/>
                                  </p:stCondLst>
                                  <p:childTnLst>
                                    <p:set>
                                      <p:cBhvr>
                                        <p:cTn id="97" dur="1" fill="hold">
                                          <p:stCondLst>
                                            <p:cond delay="0"/>
                                          </p:stCondLst>
                                        </p:cTn>
                                        <p:tgtEl>
                                          <p:spTgt spid="3">
                                            <p:txEl>
                                              <p:pRg st="23" end="23"/>
                                            </p:txEl>
                                          </p:spTgt>
                                        </p:tgtEl>
                                        <p:attrNameLst>
                                          <p:attrName>style.visibility</p:attrName>
                                        </p:attrNameLst>
                                      </p:cBhvr>
                                      <p:to>
                                        <p:strVal val="visible"/>
                                      </p:to>
                                    </p:set>
                                    <p:anim calcmode="lin" valueType="num">
                                      <p:cBhvr>
                                        <p:cTn id="98" dur="500" fill="hold"/>
                                        <p:tgtEl>
                                          <p:spTgt spid="3">
                                            <p:txEl>
                                              <p:pRg st="23" end="23"/>
                                            </p:txEl>
                                          </p:spTgt>
                                        </p:tgtEl>
                                        <p:attrNameLst>
                                          <p:attrName>ppt_w</p:attrName>
                                        </p:attrNameLst>
                                      </p:cBhvr>
                                      <p:tavLst>
                                        <p:tav tm="0">
                                          <p:val>
                                            <p:fltVal val="0"/>
                                          </p:val>
                                        </p:tav>
                                        <p:tav tm="100000">
                                          <p:val>
                                            <p:strVal val="#ppt_w"/>
                                          </p:val>
                                        </p:tav>
                                      </p:tavLst>
                                    </p:anim>
                                    <p:anim calcmode="lin" valueType="num">
                                      <p:cBhvr>
                                        <p:cTn id="99" dur="500" fill="hold"/>
                                        <p:tgtEl>
                                          <p:spTgt spid="3">
                                            <p:txEl>
                                              <p:pRg st="23" end="23"/>
                                            </p:txEl>
                                          </p:spTgt>
                                        </p:tgtEl>
                                        <p:attrNameLst>
                                          <p:attrName>ppt_h</p:attrName>
                                        </p:attrNameLst>
                                      </p:cBhvr>
                                      <p:tavLst>
                                        <p:tav tm="0">
                                          <p:val>
                                            <p:fltVal val="0"/>
                                          </p:val>
                                        </p:tav>
                                        <p:tav tm="100000">
                                          <p:val>
                                            <p:strVal val="#ppt_h"/>
                                          </p:val>
                                        </p:tav>
                                      </p:tavLst>
                                    </p:anim>
                                    <p:animEffect transition="in" filter="fade">
                                      <p:cBhvr>
                                        <p:cTn id="100" dur="500"/>
                                        <p:tgtEl>
                                          <p:spTgt spid="3">
                                            <p:txEl>
                                              <p:pRg st="23" end="23"/>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nodeType="clickEffect">
                                  <p:stCondLst>
                                    <p:cond delay="0"/>
                                  </p:stCondLst>
                                  <p:childTnLst>
                                    <p:set>
                                      <p:cBhvr>
                                        <p:cTn id="104" dur="1" fill="hold">
                                          <p:stCondLst>
                                            <p:cond delay="0"/>
                                          </p:stCondLst>
                                        </p:cTn>
                                        <p:tgtEl>
                                          <p:spTgt spid="3">
                                            <p:txEl>
                                              <p:pRg st="25" end="25"/>
                                            </p:txEl>
                                          </p:spTgt>
                                        </p:tgtEl>
                                        <p:attrNameLst>
                                          <p:attrName>style.visibility</p:attrName>
                                        </p:attrNameLst>
                                      </p:cBhvr>
                                      <p:to>
                                        <p:strVal val="visible"/>
                                      </p:to>
                                    </p:set>
                                    <p:anim calcmode="lin" valueType="num">
                                      <p:cBhvr>
                                        <p:cTn id="105" dur="500" fill="hold"/>
                                        <p:tgtEl>
                                          <p:spTgt spid="3">
                                            <p:txEl>
                                              <p:pRg st="25" end="25"/>
                                            </p:txEl>
                                          </p:spTgt>
                                        </p:tgtEl>
                                        <p:attrNameLst>
                                          <p:attrName>ppt_w</p:attrName>
                                        </p:attrNameLst>
                                      </p:cBhvr>
                                      <p:tavLst>
                                        <p:tav tm="0">
                                          <p:val>
                                            <p:fltVal val="0"/>
                                          </p:val>
                                        </p:tav>
                                        <p:tav tm="100000">
                                          <p:val>
                                            <p:strVal val="#ppt_w"/>
                                          </p:val>
                                        </p:tav>
                                      </p:tavLst>
                                    </p:anim>
                                    <p:anim calcmode="lin" valueType="num">
                                      <p:cBhvr>
                                        <p:cTn id="106" dur="500" fill="hold"/>
                                        <p:tgtEl>
                                          <p:spTgt spid="3">
                                            <p:txEl>
                                              <p:pRg st="25" end="25"/>
                                            </p:txEl>
                                          </p:spTgt>
                                        </p:tgtEl>
                                        <p:attrNameLst>
                                          <p:attrName>ppt_h</p:attrName>
                                        </p:attrNameLst>
                                      </p:cBhvr>
                                      <p:tavLst>
                                        <p:tav tm="0">
                                          <p:val>
                                            <p:fltVal val="0"/>
                                          </p:val>
                                        </p:tav>
                                        <p:tav tm="100000">
                                          <p:val>
                                            <p:strVal val="#ppt_h"/>
                                          </p:val>
                                        </p:tav>
                                      </p:tavLst>
                                    </p:anim>
                                    <p:animEffect transition="in" filter="fade">
                                      <p:cBhvr>
                                        <p:cTn id="107" dur="500"/>
                                        <p:tgtEl>
                                          <p:spTgt spid="3">
                                            <p:txEl>
                                              <p:pRg st="25" end="25"/>
                                            </p:txEl>
                                          </p:spTgt>
                                        </p:tgtEl>
                                      </p:cBhvr>
                                    </p:animEffect>
                                  </p:childTnLst>
                                </p:cTn>
                              </p:par>
                              <p:par>
                                <p:cTn id="108" presetID="53" presetClass="entr" presetSubtype="16" fill="hold" nodeType="withEffect">
                                  <p:stCondLst>
                                    <p:cond delay="0"/>
                                  </p:stCondLst>
                                  <p:childTnLst>
                                    <p:set>
                                      <p:cBhvr>
                                        <p:cTn id="109" dur="1" fill="hold">
                                          <p:stCondLst>
                                            <p:cond delay="0"/>
                                          </p:stCondLst>
                                        </p:cTn>
                                        <p:tgtEl>
                                          <p:spTgt spid="3">
                                            <p:txEl>
                                              <p:pRg st="26" end="26"/>
                                            </p:txEl>
                                          </p:spTgt>
                                        </p:tgtEl>
                                        <p:attrNameLst>
                                          <p:attrName>style.visibility</p:attrName>
                                        </p:attrNameLst>
                                      </p:cBhvr>
                                      <p:to>
                                        <p:strVal val="visible"/>
                                      </p:to>
                                    </p:set>
                                    <p:anim calcmode="lin" valueType="num">
                                      <p:cBhvr>
                                        <p:cTn id="110" dur="500" fill="hold"/>
                                        <p:tgtEl>
                                          <p:spTgt spid="3">
                                            <p:txEl>
                                              <p:pRg st="26" end="26"/>
                                            </p:txEl>
                                          </p:spTgt>
                                        </p:tgtEl>
                                        <p:attrNameLst>
                                          <p:attrName>ppt_w</p:attrName>
                                        </p:attrNameLst>
                                      </p:cBhvr>
                                      <p:tavLst>
                                        <p:tav tm="0">
                                          <p:val>
                                            <p:fltVal val="0"/>
                                          </p:val>
                                        </p:tav>
                                        <p:tav tm="100000">
                                          <p:val>
                                            <p:strVal val="#ppt_w"/>
                                          </p:val>
                                        </p:tav>
                                      </p:tavLst>
                                    </p:anim>
                                    <p:anim calcmode="lin" valueType="num">
                                      <p:cBhvr>
                                        <p:cTn id="111" dur="500" fill="hold"/>
                                        <p:tgtEl>
                                          <p:spTgt spid="3">
                                            <p:txEl>
                                              <p:pRg st="26" end="26"/>
                                            </p:txEl>
                                          </p:spTgt>
                                        </p:tgtEl>
                                        <p:attrNameLst>
                                          <p:attrName>ppt_h</p:attrName>
                                        </p:attrNameLst>
                                      </p:cBhvr>
                                      <p:tavLst>
                                        <p:tav tm="0">
                                          <p:val>
                                            <p:fltVal val="0"/>
                                          </p:val>
                                        </p:tav>
                                        <p:tav tm="100000">
                                          <p:val>
                                            <p:strVal val="#ppt_h"/>
                                          </p:val>
                                        </p:tav>
                                      </p:tavLst>
                                    </p:anim>
                                    <p:animEffect transition="in" filter="fade">
                                      <p:cBhvr>
                                        <p:cTn id="112" dur="500"/>
                                        <p:tgtEl>
                                          <p:spTgt spid="3">
                                            <p:txEl>
                                              <p:pRg st="26" end="26"/>
                                            </p:txEl>
                                          </p:spTgt>
                                        </p:tgtEl>
                                      </p:cBhvr>
                                    </p:animEffect>
                                  </p:childTnLst>
                                </p:cTn>
                              </p:par>
                              <p:par>
                                <p:cTn id="113" presetID="53" presetClass="entr" presetSubtype="16" fill="hold" nodeType="withEffect">
                                  <p:stCondLst>
                                    <p:cond delay="0"/>
                                  </p:stCondLst>
                                  <p:childTnLst>
                                    <p:set>
                                      <p:cBhvr>
                                        <p:cTn id="114" dur="1" fill="hold">
                                          <p:stCondLst>
                                            <p:cond delay="0"/>
                                          </p:stCondLst>
                                        </p:cTn>
                                        <p:tgtEl>
                                          <p:spTgt spid="3">
                                            <p:txEl>
                                              <p:pRg st="27" end="27"/>
                                            </p:txEl>
                                          </p:spTgt>
                                        </p:tgtEl>
                                        <p:attrNameLst>
                                          <p:attrName>style.visibility</p:attrName>
                                        </p:attrNameLst>
                                      </p:cBhvr>
                                      <p:to>
                                        <p:strVal val="visible"/>
                                      </p:to>
                                    </p:set>
                                    <p:anim calcmode="lin" valueType="num">
                                      <p:cBhvr>
                                        <p:cTn id="115" dur="500" fill="hold"/>
                                        <p:tgtEl>
                                          <p:spTgt spid="3">
                                            <p:txEl>
                                              <p:pRg st="27" end="27"/>
                                            </p:txEl>
                                          </p:spTgt>
                                        </p:tgtEl>
                                        <p:attrNameLst>
                                          <p:attrName>ppt_w</p:attrName>
                                        </p:attrNameLst>
                                      </p:cBhvr>
                                      <p:tavLst>
                                        <p:tav tm="0">
                                          <p:val>
                                            <p:fltVal val="0"/>
                                          </p:val>
                                        </p:tav>
                                        <p:tav tm="100000">
                                          <p:val>
                                            <p:strVal val="#ppt_w"/>
                                          </p:val>
                                        </p:tav>
                                      </p:tavLst>
                                    </p:anim>
                                    <p:anim calcmode="lin" valueType="num">
                                      <p:cBhvr>
                                        <p:cTn id="116" dur="500" fill="hold"/>
                                        <p:tgtEl>
                                          <p:spTgt spid="3">
                                            <p:txEl>
                                              <p:pRg st="27" end="27"/>
                                            </p:txEl>
                                          </p:spTgt>
                                        </p:tgtEl>
                                        <p:attrNameLst>
                                          <p:attrName>ppt_h</p:attrName>
                                        </p:attrNameLst>
                                      </p:cBhvr>
                                      <p:tavLst>
                                        <p:tav tm="0">
                                          <p:val>
                                            <p:fltVal val="0"/>
                                          </p:val>
                                        </p:tav>
                                        <p:tav tm="100000">
                                          <p:val>
                                            <p:strVal val="#ppt_h"/>
                                          </p:val>
                                        </p:tav>
                                      </p:tavLst>
                                    </p:anim>
                                    <p:animEffect transition="in" filter="fade">
                                      <p:cBhvr>
                                        <p:cTn id="117" dur="500"/>
                                        <p:tgtEl>
                                          <p:spTgt spid="3">
                                            <p:txEl>
                                              <p:pRg st="27" end="27"/>
                                            </p:txEl>
                                          </p:spTgt>
                                        </p:tgtEl>
                                      </p:cBhvr>
                                    </p:animEffect>
                                  </p:childTnLst>
                                </p:cTn>
                              </p:par>
                              <p:par>
                                <p:cTn id="118" presetID="53" presetClass="entr" presetSubtype="16" fill="hold" nodeType="withEffect">
                                  <p:stCondLst>
                                    <p:cond delay="0"/>
                                  </p:stCondLst>
                                  <p:childTnLst>
                                    <p:set>
                                      <p:cBhvr>
                                        <p:cTn id="119" dur="1" fill="hold">
                                          <p:stCondLst>
                                            <p:cond delay="0"/>
                                          </p:stCondLst>
                                        </p:cTn>
                                        <p:tgtEl>
                                          <p:spTgt spid="3">
                                            <p:txEl>
                                              <p:pRg st="28" end="28"/>
                                            </p:txEl>
                                          </p:spTgt>
                                        </p:tgtEl>
                                        <p:attrNameLst>
                                          <p:attrName>style.visibility</p:attrName>
                                        </p:attrNameLst>
                                      </p:cBhvr>
                                      <p:to>
                                        <p:strVal val="visible"/>
                                      </p:to>
                                    </p:set>
                                    <p:anim calcmode="lin" valueType="num">
                                      <p:cBhvr>
                                        <p:cTn id="120" dur="500" fill="hold"/>
                                        <p:tgtEl>
                                          <p:spTgt spid="3">
                                            <p:txEl>
                                              <p:pRg st="28" end="28"/>
                                            </p:txEl>
                                          </p:spTgt>
                                        </p:tgtEl>
                                        <p:attrNameLst>
                                          <p:attrName>ppt_w</p:attrName>
                                        </p:attrNameLst>
                                      </p:cBhvr>
                                      <p:tavLst>
                                        <p:tav tm="0">
                                          <p:val>
                                            <p:fltVal val="0"/>
                                          </p:val>
                                        </p:tav>
                                        <p:tav tm="100000">
                                          <p:val>
                                            <p:strVal val="#ppt_w"/>
                                          </p:val>
                                        </p:tav>
                                      </p:tavLst>
                                    </p:anim>
                                    <p:anim calcmode="lin" valueType="num">
                                      <p:cBhvr>
                                        <p:cTn id="121" dur="500" fill="hold"/>
                                        <p:tgtEl>
                                          <p:spTgt spid="3">
                                            <p:txEl>
                                              <p:pRg st="28" end="28"/>
                                            </p:txEl>
                                          </p:spTgt>
                                        </p:tgtEl>
                                        <p:attrNameLst>
                                          <p:attrName>ppt_h</p:attrName>
                                        </p:attrNameLst>
                                      </p:cBhvr>
                                      <p:tavLst>
                                        <p:tav tm="0">
                                          <p:val>
                                            <p:fltVal val="0"/>
                                          </p:val>
                                        </p:tav>
                                        <p:tav tm="100000">
                                          <p:val>
                                            <p:strVal val="#ppt_h"/>
                                          </p:val>
                                        </p:tav>
                                      </p:tavLst>
                                    </p:anim>
                                    <p:animEffect transition="in" filter="fade">
                                      <p:cBhvr>
                                        <p:cTn id="122" dur="500"/>
                                        <p:tgtEl>
                                          <p:spTgt spid="3">
                                            <p:txEl>
                                              <p:pRg st="28" end="2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826" y="2334927"/>
            <a:ext cx="11687174" cy="3973480"/>
          </a:xfrm>
        </p:spPr>
        <p:txBody>
          <a:bodyPr/>
          <a:lstStyle/>
          <a:p>
            <a:r>
              <a:rPr lang="en-US" sz="2800" b="1" i="1" dirty="0" smtClean="0"/>
              <a:t>Elevation of blood pressure caused by RAAS (unilateral renal artery stenosis) and/or RAAS and sodium retention (bilateral renal artery stenosis).</a:t>
            </a:r>
          </a:p>
          <a:p>
            <a:r>
              <a:rPr lang="en-US" sz="2800" b="1" i="1" dirty="0" smtClean="0"/>
              <a:t>Maintenance of elevated blood pressure with new threshold for </a:t>
            </a:r>
            <a:r>
              <a:rPr lang="en-US" sz="2800" b="1" i="1" dirty="0" err="1" smtClean="0"/>
              <a:t>natriuresis</a:t>
            </a:r>
            <a:r>
              <a:rPr lang="en-US" sz="2800" b="1" i="1" dirty="0" smtClean="0"/>
              <a:t> (bilateral RAS).</a:t>
            </a:r>
          </a:p>
          <a:p>
            <a:r>
              <a:rPr lang="en-US" sz="3200" b="1" i="1" dirty="0" smtClean="0"/>
              <a:t> </a:t>
            </a:r>
            <a:r>
              <a:rPr lang="en-US" sz="2800" b="1" i="1" dirty="0"/>
              <a:t>Kidney damage</a:t>
            </a:r>
            <a:r>
              <a:rPr lang="en-US" sz="2800" b="1" dirty="0"/>
              <a:t>:</a:t>
            </a:r>
          </a:p>
          <a:p>
            <a:pPr lvl="1">
              <a:buFont typeface="Wingdings" panose="05000000000000000000" pitchFamily="2" charset="2"/>
              <a:buChar char="Ø"/>
            </a:pPr>
            <a:r>
              <a:rPr lang="en-US" sz="2400" i="1" dirty="0"/>
              <a:t>Ischemic kidney – ischemic nephropathy (decreased volume, tubular atrophy, </a:t>
            </a:r>
            <a:r>
              <a:rPr lang="en-US" sz="2400" i="1" dirty="0" err="1"/>
              <a:t>tubulointerstitial</a:t>
            </a:r>
            <a:r>
              <a:rPr lang="en-US" sz="2400" i="1" dirty="0"/>
              <a:t> fibrosis)</a:t>
            </a:r>
          </a:p>
          <a:p>
            <a:pPr lvl="1">
              <a:buFont typeface="Wingdings" panose="05000000000000000000" pitchFamily="2" charset="2"/>
              <a:buChar char="Ø"/>
            </a:pPr>
            <a:r>
              <a:rPr lang="en-US" sz="2400" i="1" dirty="0"/>
              <a:t>Hypertensive nephropathy (arteriolar and </a:t>
            </a:r>
            <a:r>
              <a:rPr lang="en-US" sz="2400" i="1" dirty="0" err="1"/>
              <a:t>glomelular</a:t>
            </a:r>
            <a:r>
              <a:rPr lang="en-US" sz="2400" i="1" dirty="0"/>
              <a:t> injury) in the other healthy kidney</a:t>
            </a:r>
            <a:r>
              <a:rPr lang="en-US" sz="2400" i="1" dirty="0" smtClean="0"/>
              <a:t>.</a:t>
            </a:r>
            <a:endParaRPr lang="en-US" sz="2400" dirty="0"/>
          </a:p>
          <a:p>
            <a:r>
              <a:rPr lang="en-US" sz="2800" b="1" i="1" dirty="0"/>
              <a:t>Hypertensive crisis</a:t>
            </a:r>
          </a:p>
          <a:p>
            <a:endParaRPr lang="en-GB" dirty="0"/>
          </a:p>
          <a:p>
            <a:pPr lvl="1"/>
            <a:endParaRPr lang="en-US" sz="2400" dirty="0" smtClean="0"/>
          </a:p>
          <a:p>
            <a:pPr lvl="1"/>
            <a:endParaRPr lang="en-US" sz="2400" dirty="0" smtClean="0"/>
          </a:p>
          <a:p>
            <a:pPr lvl="1"/>
            <a:endParaRPr lang="en-US" sz="2400" dirty="0" smtClean="0"/>
          </a:p>
          <a:p>
            <a:pPr marL="0" indent="0">
              <a:buNone/>
            </a:pPr>
            <a:endParaRPr lang="en-US" sz="500" dirty="0" smtClean="0"/>
          </a:p>
        </p:txBody>
      </p:sp>
      <p:sp>
        <p:nvSpPr>
          <p:cNvPr id="4" name="Title 1"/>
          <p:cNvSpPr>
            <a:spLocks noGrp="1"/>
          </p:cNvSpPr>
          <p:nvPr>
            <p:ph type="title"/>
          </p:nvPr>
        </p:nvSpPr>
        <p:spPr>
          <a:xfrm>
            <a:off x="805218" y="1501999"/>
            <a:ext cx="10686197" cy="654356"/>
          </a:xfrm>
        </p:spPr>
        <p:style>
          <a:lnRef idx="1">
            <a:schemeClr val="accent5"/>
          </a:lnRef>
          <a:fillRef idx="3">
            <a:schemeClr val="accent5"/>
          </a:fillRef>
          <a:effectRef idx="2">
            <a:schemeClr val="accent5"/>
          </a:effectRef>
          <a:fontRef idx="minor">
            <a:schemeClr val="lt1"/>
          </a:fontRef>
        </p:style>
        <p:txBody>
          <a:bodyPr/>
          <a:lstStyle/>
          <a:p>
            <a:pPr algn="ctr"/>
            <a:r>
              <a:rPr lang="en-US" sz="4000" b="1" dirty="0" smtClean="0"/>
              <a:t>Renovascular</a:t>
            </a:r>
            <a:r>
              <a:rPr lang="en-US" sz="4800" b="1" dirty="0" smtClean="0"/>
              <a:t> </a:t>
            </a:r>
            <a:r>
              <a:rPr lang="en-US" sz="4000" b="1" dirty="0" smtClean="0"/>
              <a:t>Hypertension Pathophysiology</a:t>
            </a:r>
            <a:endParaRPr lang="en-US" sz="4000" b="1" dirty="0"/>
          </a:p>
        </p:txBody>
      </p:sp>
    </p:spTree>
    <p:extLst>
      <p:ext uri="{BB962C8B-B14F-4D97-AF65-F5344CB8AC3E}">
        <p14:creationId xmlns:p14="http://schemas.microsoft.com/office/powerpoint/2010/main" val="2273282702"/>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
                                            <p:txEl>
                                              <p:pRg st="0" end="0"/>
                                            </p:txEl>
                                          </p:spTgt>
                                        </p:tgtEl>
                                      </p:cBhvr>
                                    </p:animEffect>
                                  </p:childTnLst>
                                </p:cTn>
                              </p:par>
                              <p:par>
                                <p:cTn id="18" presetID="53" presetClass="entr" presetSubtype="16"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par>
                                <p:cTn id="23" presetID="53" presetClass="entr" presetSubtype="16"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childTnLst>
                                </p:cTn>
                              </p:par>
                              <p:par>
                                <p:cTn id="28" presetID="53" presetClass="entr" presetSubtype="16"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2" dur="500"/>
                                        <p:tgtEl>
                                          <p:spTgt spid="3">
                                            <p:txEl>
                                              <p:pRg st="3" end="3"/>
                                            </p:txEl>
                                          </p:spTgt>
                                        </p:tgtEl>
                                      </p:cBhvr>
                                    </p:animEffect>
                                  </p:childTnLst>
                                </p:cTn>
                              </p:par>
                              <p:par>
                                <p:cTn id="33" presetID="53" presetClass="entr" presetSubtype="16"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par>
                                <p:cTn id="38" presetID="53" presetClass="entr" presetSubtype="16"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89688"/>
            <a:ext cx="10694158" cy="625715"/>
          </a:xfrm>
        </p:spPr>
        <p:style>
          <a:lnRef idx="1">
            <a:schemeClr val="accent5"/>
          </a:lnRef>
          <a:fillRef idx="3">
            <a:schemeClr val="accent5"/>
          </a:fillRef>
          <a:effectRef idx="2">
            <a:schemeClr val="accent5"/>
          </a:effectRef>
          <a:fontRef idx="minor">
            <a:schemeClr val="lt1"/>
          </a:fontRef>
        </p:style>
        <p:txBody>
          <a:bodyPr/>
          <a:lstStyle/>
          <a:p>
            <a:pPr algn="ctr"/>
            <a:r>
              <a:rPr lang="en-US" sz="4000" b="1" dirty="0" smtClean="0"/>
              <a:t>Whom to suspect with RVH to Investigate:</a:t>
            </a:r>
            <a:endParaRPr lang="en-US" sz="4000" b="1" dirty="0"/>
          </a:p>
        </p:txBody>
      </p:sp>
      <p:sp>
        <p:nvSpPr>
          <p:cNvPr id="3" name="Content Placeholder 2"/>
          <p:cNvSpPr>
            <a:spLocks noGrp="1"/>
          </p:cNvSpPr>
          <p:nvPr>
            <p:ph idx="1"/>
          </p:nvPr>
        </p:nvSpPr>
        <p:spPr>
          <a:xfrm>
            <a:off x="838199" y="2249080"/>
            <a:ext cx="10647067" cy="4933216"/>
          </a:xfrm>
        </p:spPr>
        <p:txBody>
          <a:bodyPr/>
          <a:lstStyle/>
          <a:p>
            <a:r>
              <a:rPr lang="en-US" sz="2400" dirty="0" smtClean="0">
                <a:solidFill>
                  <a:srgbClr val="FF0000"/>
                </a:solidFill>
              </a:rPr>
              <a:t>The clinical findings suggest a secondary hypertension rather than primary.</a:t>
            </a:r>
          </a:p>
          <a:p>
            <a:pPr lvl="1">
              <a:lnSpc>
                <a:spcPct val="150000"/>
              </a:lnSpc>
              <a:buFont typeface="Wingdings" panose="05000000000000000000" pitchFamily="2" charset="2"/>
              <a:buChar char="Ø"/>
            </a:pPr>
            <a:r>
              <a:rPr lang="en-US" sz="2000" i="1" dirty="0" smtClean="0"/>
              <a:t> </a:t>
            </a:r>
            <a:r>
              <a:rPr lang="en-US" i="1" dirty="0" smtClean="0"/>
              <a:t>Severe and resistant hypertension </a:t>
            </a:r>
          </a:p>
          <a:p>
            <a:pPr lvl="1">
              <a:lnSpc>
                <a:spcPct val="150000"/>
              </a:lnSpc>
              <a:buFont typeface="Wingdings" panose="05000000000000000000" pitchFamily="2" charset="2"/>
              <a:buChar char="Ø"/>
            </a:pPr>
            <a:r>
              <a:rPr lang="en-US" i="1" dirty="0" smtClean="0"/>
              <a:t> Acute rise in blood pressure over a previously stable value</a:t>
            </a:r>
          </a:p>
          <a:p>
            <a:pPr lvl="1">
              <a:lnSpc>
                <a:spcPct val="150000"/>
              </a:lnSpc>
              <a:buFont typeface="Wingdings" panose="05000000000000000000" pitchFamily="2" charset="2"/>
              <a:buChar char="Ø"/>
            </a:pPr>
            <a:r>
              <a:rPr lang="en-US" i="1" dirty="0" smtClean="0"/>
              <a:t> Young onset hypertension with a negative family history</a:t>
            </a:r>
          </a:p>
          <a:p>
            <a:pPr lvl="1">
              <a:lnSpc>
                <a:spcPct val="150000"/>
              </a:lnSpc>
              <a:buFont typeface="Wingdings" panose="05000000000000000000" pitchFamily="2" charset="2"/>
              <a:buChar char="Ø"/>
            </a:pPr>
            <a:r>
              <a:rPr lang="en-US" i="1" dirty="0" smtClean="0"/>
              <a:t> Unexplained an acute elevation in serum creatinine of at least 30% after </a:t>
            </a:r>
            <a:r>
              <a:rPr lang="en-US" i="1" dirty="0" err="1" smtClean="0"/>
              <a:t>administr</a:t>
            </a:r>
            <a:r>
              <a:rPr lang="en-US" i="1" dirty="0" smtClean="0"/>
              <a:t>.  of ACE inhibitor or ARB</a:t>
            </a:r>
          </a:p>
          <a:p>
            <a:pPr lvl="1">
              <a:lnSpc>
                <a:spcPct val="150000"/>
              </a:lnSpc>
              <a:buFont typeface="Wingdings" panose="05000000000000000000" pitchFamily="2" charset="2"/>
              <a:buChar char="Ø"/>
            </a:pPr>
            <a:r>
              <a:rPr lang="en-US" sz="2400" i="1" dirty="0" smtClean="0"/>
              <a:t> </a:t>
            </a:r>
            <a:r>
              <a:rPr lang="en-US" i="1" dirty="0"/>
              <a:t>Recurrence episode of </a:t>
            </a:r>
            <a:r>
              <a:rPr lang="en-US" i="1" dirty="0" smtClean="0"/>
              <a:t>flash pulmonary </a:t>
            </a:r>
            <a:r>
              <a:rPr lang="en-US" i="1" dirty="0"/>
              <a:t>edema</a:t>
            </a:r>
          </a:p>
          <a:p>
            <a:pPr lvl="1">
              <a:lnSpc>
                <a:spcPct val="150000"/>
              </a:lnSpc>
              <a:buFont typeface="Wingdings" panose="05000000000000000000" pitchFamily="2" charset="2"/>
              <a:buChar char="Ø"/>
            </a:pPr>
            <a:r>
              <a:rPr lang="en-US" i="1" dirty="0" smtClean="0"/>
              <a:t>Unilateral small kidney (cannot be explained by another reason)</a:t>
            </a:r>
          </a:p>
          <a:p>
            <a:pPr lvl="1">
              <a:lnSpc>
                <a:spcPct val="150000"/>
              </a:lnSpc>
              <a:buFont typeface="Wingdings" panose="05000000000000000000" pitchFamily="2" charset="2"/>
              <a:buChar char="Ø"/>
            </a:pPr>
            <a:r>
              <a:rPr lang="en-US" i="1" dirty="0" smtClean="0"/>
              <a:t> </a:t>
            </a:r>
            <a:r>
              <a:rPr lang="en-US" i="1" dirty="0"/>
              <a:t>Systolic or diastolic abdominal bruit</a:t>
            </a:r>
          </a:p>
          <a:p>
            <a:endParaRPr lang="en-GB" sz="2000" dirty="0"/>
          </a:p>
          <a:p>
            <a:pPr lvl="1">
              <a:lnSpc>
                <a:spcPct val="150000"/>
              </a:lnSpc>
              <a:buFont typeface="Wingdings" panose="05000000000000000000" pitchFamily="2" charset="2"/>
              <a:buChar char="Ø"/>
            </a:pPr>
            <a:endParaRPr lang="en-US" sz="2000" i="1" dirty="0" smtClean="0"/>
          </a:p>
          <a:p>
            <a:pPr lvl="1">
              <a:lnSpc>
                <a:spcPct val="150000"/>
              </a:lnSpc>
              <a:buFont typeface="Wingdings" panose="05000000000000000000" pitchFamily="2" charset="2"/>
              <a:buChar char="Ø"/>
            </a:pPr>
            <a:endParaRPr lang="en-US" sz="2000" i="1" dirty="0" smtClean="0"/>
          </a:p>
          <a:p>
            <a:pPr marL="342900" lvl="1" indent="0">
              <a:buNone/>
            </a:pPr>
            <a:endParaRPr lang="en-US" sz="500" i="1" dirty="0" smtClean="0"/>
          </a:p>
          <a:p>
            <a:pPr marL="0" indent="0">
              <a:buNone/>
            </a:pPr>
            <a:endParaRPr lang="en-US" dirty="0" smtClean="0"/>
          </a:p>
          <a:p>
            <a:endParaRPr lang="en-US" dirty="0"/>
          </a:p>
        </p:txBody>
      </p:sp>
    </p:spTree>
    <p:extLst>
      <p:ext uri="{BB962C8B-B14F-4D97-AF65-F5344CB8AC3E}">
        <p14:creationId xmlns:p14="http://schemas.microsoft.com/office/powerpoint/2010/main" val="1305684195"/>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
                                            <p:txEl>
                                              <p:pRg st="0" end="0"/>
                                            </p:txEl>
                                          </p:spTgt>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2" dur="500"/>
                                        <p:tgtEl>
                                          <p:spTgt spid="3">
                                            <p:txEl>
                                              <p:pRg st="3" end="3"/>
                                            </p:txEl>
                                          </p:spTgt>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2" dur="500"/>
                                        <p:tgtEl>
                                          <p:spTgt spid="3">
                                            <p:txEl>
                                              <p:pRg st="5" end="5"/>
                                            </p:txEl>
                                          </p:spTgt>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7" dur="500"/>
                                        <p:tgtEl>
                                          <p:spTgt spid="3">
                                            <p:txEl>
                                              <p:pRg st="6" end="6"/>
                                            </p:txEl>
                                          </p:spTgt>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 calcmode="lin" valueType="num">
                                      <p:cBhvr>
                                        <p:cTn id="50"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1"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3734" y="1470782"/>
            <a:ext cx="10515600" cy="5025551"/>
          </a:xfrm>
        </p:spPr>
        <p:txBody>
          <a:bodyPr/>
          <a:lstStyle/>
          <a:p>
            <a:r>
              <a:rPr lang="en-US" sz="3000" i="1" dirty="0" smtClean="0">
                <a:solidFill>
                  <a:srgbClr val="FF0000"/>
                </a:solidFill>
              </a:rPr>
              <a:t>The patient does not appear to have another cause of secondary hypertension </a:t>
            </a:r>
          </a:p>
          <a:p>
            <a:pPr lvl="1">
              <a:lnSpc>
                <a:spcPct val="100000"/>
              </a:lnSpc>
              <a:buFont typeface="Wingdings" panose="05000000000000000000" pitchFamily="2" charset="2"/>
              <a:buChar char="Ø"/>
            </a:pPr>
            <a:r>
              <a:rPr lang="en-US" sz="2500" i="1" dirty="0" smtClean="0"/>
              <a:t> Primary kidney disease</a:t>
            </a:r>
          </a:p>
          <a:p>
            <a:pPr lvl="1">
              <a:lnSpc>
                <a:spcPct val="100000"/>
              </a:lnSpc>
              <a:buFont typeface="Wingdings" panose="05000000000000000000" pitchFamily="2" charset="2"/>
              <a:buChar char="Ø"/>
            </a:pPr>
            <a:r>
              <a:rPr lang="en-US" sz="2500" i="1" dirty="0" smtClean="0"/>
              <a:t> Primary aldosteronism</a:t>
            </a:r>
          </a:p>
          <a:p>
            <a:pPr lvl="1">
              <a:lnSpc>
                <a:spcPct val="100000"/>
              </a:lnSpc>
              <a:buFont typeface="Wingdings" panose="05000000000000000000" pitchFamily="2" charset="2"/>
              <a:buChar char="Ø"/>
            </a:pPr>
            <a:r>
              <a:rPr lang="en-US" sz="2500" i="1" dirty="0" smtClean="0"/>
              <a:t> Pheochromocytoma</a:t>
            </a:r>
            <a:endParaRPr lang="en-US" sz="2500" i="1" dirty="0"/>
          </a:p>
          <a:p>
            <a:pPr lvl="1">
              <a:lnSpc>
                <a:spcPct val="100000"/>
              </a:lnSpc>
              <a:buFont typeface="Wingdings" panose="05000000000000000000" pitchFamily="2" charset="2"/>
              <a:buChar char="Ø"/>
            </a:pPr>
            <a:r>
              <a:rPr lang="en-US" sz="2500" i="1" dirty="0" smtClean="0"/>
              <a:t> Cushing’s syndrome</a:t>
            </a:r>
          </a:p>
          <a:p>
            <a:pPr lvl="1">
              <a:lnSpc>
                <a:spcPct val="100000"/>
              </a:lnSpc>
              <a:buFont typeface="Wingdings" panose="05000000000000000000" pitchFamily="2" charset="2"/>
              <a:buChar char="Ø"/>
            </a:pPr>
            <a:r>
              <a:rPr lang="en-US" sz="2500" i="1" dirty="0" smtClean="0"/>
              <a:t> Sleep apnea syndrome</a:t>
            </a:r>
          </a:p>
          <a:p>
            <a:pPr lvl="1">
              <a:lnSpc>
                <a:spcPct val="100000"/>
              </a:lnSpc>
              <a:buFont typeface="Wingdings" panose="05000000000000000000" pitchFamily="2" charset="2"/>
              <a:buChar char="Ø"/>
            </a:pPr>
            <a:r>
              <a:rPr lang="en-US" sz="2500" i="1" dirty="0" smtClean="0"/>
              <a:t> Coarctation of aorta</a:t>
            </a:r>
          </a:p>
          <a:p>
            <a:pPr lvl="1">
              <a:lnSpc>
                <a:spcPct val="100000"/>
              </a:lnSpc>
              <a:buFont typeface="Wingdings" panose="05000000000000000000" pitchFamily="2" charset="2"/>
              <a:buChar char="Ø"/>
            </a:pPr>
            <a:r>
              <a:rPr lang="en-US" sz="2500" i="1" dirty="0" smtClean="0"/>
              <a:t> Hypothyroidism</a:t>
            </a:r>
          </a:p>
          <a:p>
            <a:pPr lvl="1">
              <a:lnSpc>
                <a:spcPct val="100000"/>
              </a:lnSpc>
              <a:buFont typeface="Wingdings" panose="05000000000000000000" pitchFamily="2" charset="2"/>
              <a:buChar char="Ø"/>
            </a:pPr>
            <a:r>
              <a:rPr lang="en-US" sz="2500" i="1" dirty="0" smtClean="0"/>
              <a:t> Primary hyperparathyroidism</a:t>
            </a:r>
          </a:p>
          <a:p>
            <a:pPr marL="0" indent="0">
              <a:buNone/>
            </a:pPr>
            <a:endParaRPr lang="en-US" sz="500" dirty="0" smtClean="0"/>
          </a:p>
          <a:p>
            <a:r>
              <a:rPr lang="en-US" sz="3000" i="1" dirty="0" smtClean="0">
                <a:solidFill>
                  <a:srgbClr val="FF0000"/>
                </a:solidFill>
              </a:rPr>
              <a:t>An intervention is planned if a significant stenotic lesion is found.</a:t>
            </a:r>
          </a:p>
          <a:p>
            <a:pPr marL="0" indent="0">
              <a:buNone/>
            </a:pPr>
            <a:endParaRPr lang="en-US" dirty="0"/>
          </a:p>
        </p:txBody>
      </p:sp>
    </p:spTree>
    <p:extLst>
      <p:ext uri="{BB962C8B-B14F-4D97-AF65-F5344CB8AC3E}">
        <p14:creationId xmlns:p14="http://schemas.microsoft.com/office/powerpoint/2010/main" val="917899020"/>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3">
                                            <p:txEl>
                                              <p:pRg st="6" end="6"/>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par>
                                <p:cTn id="45" presetID="53" presetClass="entr" presetSubtype="16"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p:cTn id="4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9" dur="500"/>
                                        <p:tgtEl>
                                          <p:spTgt spid="3">
                                            <p:txEl>
                                              <p:pRg st="8" end="8"/>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nodeType="click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 calcmode="lin" valueType="num">
                                      <p:cBhvr>
                                        <p:cTn id="54"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5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2903" y="3138501"/>
            <a:ext cx="10515600" cy="3368675"/>
          </a:xfrm>
        </p:spPr>
        <p:txBody>
          <a:bodyPr/>
          <a:lstStyle/>
          <a:p>
            <a:pPr algn="just"/>
            <a:r>
              <a:rPr lang="en-US" sz="3000" dirty="0" smtClean="0"/>
              <a:t>Patients who experienced short duration (weeks or months) of blood pressure elevation prior to the diagnosis of renovascular disease.</a:t>
            </a:r>
          </a:p>
          <a:p>
            <a:pPr algn="just"/>
            <a:r>
              <a:rPr lang="en-US" sz="3000" dirty="0" smtClean="0"/>
              <a:t>Failure of optimal medical therapy to control the blood pressure.</a:t>
            </a:r>
          </a:p>
          <a:p>
            <a:pPr algn="just"/>
            <a:r>
              <a:rPr lang="en-US" sz="3000" dirty="0" smtClean="0"/>
              <a:t>Intolerance to optimal medical therapy (rise in serum creatinine after initiation of renin- angiotensin system inhibitor).</a:t>
            </a:r>
          </a:p>
          <a:p>
            <a:endParaRPr lang="en-US" dirty="0"/>
          </a:p>
        </p:txBody>
      </p:sp>
      <p:sp>
        <p:nvSpPr>
          <p:cNvPr id="5" name="Title 1"/>
          <p:cNvSpPr txBox="1">
            <a:spLocks/>
          </p:cNvSpPr>
          <p:nvPr/>
        </p:nvSpPr>
        <p:spPr bwMode="auto">
          <a:xfrm>
            <a:off x="734704" y="1594573"/>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a:lstStyle>
          <a:p>
            <a:pPr algn="just"/>
            <a:r>
              <a:rPr lang="en-US" sz="3500" b="1" i="1" dirty="0" smtClean="0">
                <a:ln w="17780" cmpd="sng">
                  <a:solidFill>
                    <a:srgbClr val="FFFFFF"/>
                  </a:solidFill>
                  <a:prstDash val="solid"/>
                  <a:miter lim="800000"/>
                </a:ln>
                <a:solidFill>
                  <a:srgbClr val="FF0000"/>
                </a:solidFill>
                <a:effectLst>
                  <a:outerShdw blurRad="50800" algn="tl" rotWithShape="0">
                    <a:srgbClr val="000000"/>
                  </a:outerShdw>
                </a:effectLst>
              </a:rPr>
              <a:t>Because of the potential harm from invasive procedures, patients who have a high likelihood of benefitting from the procedure should be selected</a:t>
            </a:r>
            <a:endParaRPr lang="en-US" sz="3500" b="1" i="1" dirty="0">
              <a:ln w="17780" cmpd="sng">
                <a:solidFill>
                  <a:srgbClr val="FFFFFF"/>
                </a:solidFill>
                <a:prstDash val="solid"/>
                <a:miter lim="800000"/>
              </a:ln>
              <a:solidFill>
                <a:srgbClr val="FF0000"/>
              </a:solidFill>
              <a:effectLst>
                <a:outerShdw blurRad="50800" algn="tl" rotWithShape="0">
                  <a:srgbClr val="000000"/>
                </a:outerShdw>
              </a:effectLst>
            </a:endParaRPr>
          </a:p>
        </p:txBody>
      </p:sp>
    </p:spTree>
    <p:extLst>
      <p:ext uri="{BB962C8B-B14F-4D97-AF65-F5344CB8AC3E}">
        <p14:creationId xmlns:p14="http://schemas.microsoft.com/office/powerpoint/2010/main" val="3393004935"/>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1061</TotalTime>
  <Words>1652</Words>
  <Application>Microsoft Macintosh PowerPoint</Application>
  <PresentationFormat>Custom</PresentationFormat>
  <Paragraphs>206</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1_Office Theme</vt:lpstr>
      <vt:lpstr>RENOVASCULAR HYPERTENSION  IN CHILDREN AND ADOLESCENCE</vt:lpstr>
      <vt:lpstr>Approach and Radiological Diagnosis</vt:lpstr>
      <vt:lpstr>PowerPoint Presentation</vt:lpstr>
      <vt:lpstr>PowerPoint Presentation</vt:lpstr>
      <vt:lpstr>Causes of RVH in Children </vt:lpstr>
      <vt:lpstr>Renovascular Hypertension Pathophysiology</vt:lpstr>
      <vt:lpstr>Whom to suspect with RVH to Investigate:</vt:lpstr>
      <vt:lpstr>PowerPoint Presentation</vt:lpstr>
      <vt:lpstr>PowerPoint Presentation</vt:lpstr>
      <vt:lpstr>PowerPoint Presentation</vt:lpstr>
      <vt:lpstr>DIAGNOSTIC PROCEDURE OPTIONS Renal Artery Stenosis?</vt:lpstr>
      <vt:lpstr>PowerPoint Presentation</vt:lpstr>
      <vt:lpstr>Duplex Doppler Ultrasonography</vt:lpstr>
      <vt:lpstr>PowerPoint Presentation</vt:lpstr>
      <vt:lpstr>Duplex Doppler Ultrasonography</vt:lpstr>
      <vt:lpstr>Duplex Doppler Ultrasonography  with Resistive Index</vt:lpstr>
      <vt:lpstr>Spiral CT Scan with CT Angiography</vt:lpstr>
      <vt:lpstr>PowerPoint Presentation</vt:lpstr>
      <vt:lpstr>Magnetic Resonance Angiography</vt:lpstr>
      <vt:lpstr>Other Diagnostic Testing</vt:lpstr>
      <vt:lpstr>PowerPoint Presentation</vt:lpstr>
      <vt:lpstr>PowerPoint Presentation</vt:lpstr>
      <vt:lpstr>PowerPoint Presentation</vt:lpstr>
      <vt:lpstr>PowerPoint Presentation</vt:lpstr>
      <vt:lpstr>PowerPoint Presentation</vt:lpstr>
      <vt:lpstr>Patients without renal insufficiency</vt:lpstr>
      <vt:lpstr>PowerPoint Presentation</vt:lpstr>
      <vt:lpstr>Patients with renal insufficiency</vt:lpstr>
      <vt:lpstr>PowerPoint Presentation</vt:lpstr>
      <vt:lpstr>PowerPoint Presentation</vt:lpstr>
      <vt:lpstr>Conclusions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RENOVASCULAR HYPERTENSION IN CHILDREN AND ADOLESCENCE</dc:title>
  <dc:creator>Dr.Mazen Abu Chaaban</dc:creator>
  <cp:lastModifiedBy>Mazen Abou Chaaban</cp:lastModifiedBy>
  <cp:revision>370</cp:revision>
  <dcterms:created xsi:type="dcterms:W3CDTF">2019-06-06T09:44:20Z</dcterms:created>
  <dcterms:modified xsi:type="dcterms:W3CDTF">2019-06-15T06:25:41Z</dcterms:modified>
</cp:coreProperties>
</file>