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960" r:id="rId1"/>
  </p:sldMasterIdLst>
  <p:notesMasterIdLst>
    <p:notesMasterId r:id="rId39"/>
  </p:notesMasterIdLst>
  <p:sldIdLst>
    <p:sldId id="276" r:id="rId2"/>
    <p:sldId id="313" r:id="rId3"/>
    <p:sldId id="258" r:id="rId4"/>
    <p:sldId id="277" r:id="rId5"/>
    <p:sldId id="257" r:id="rId6"/>
    <p:sldId id="297" r:id="rId7"/>
    <p:sldId id="298" r:id="rId8"/>
    <p:sldId id="299" r:id="rId9"/>
    <p:sldId id="302" r:id="rId10"/>
    <p:sldId id="309" r:id="rId11"/>
    <p:sldId id="310" r:id="rId12"/>
    <p:sldId id="304" r:id="rId13"/>
    <p:sldId id="305" r:id="rId14"/>
    <p:sldId id="300" r:id="rId15"/>
    <p:sldId id="267" r:id="rId16"/>
    <p:sldId id="268" r:id="rId17"/>
    <p:sldId id="269" r:id="rId18"/>
    <p:sldId id="270" r:id="rId19"/>
    <p:sldId id="307" r:id="rId20"/>
    <p:sldId id="311" r:id="rId21"/>
    <p:sldId id="272" r:id="rId22"/>
    <p:sldId id="279" r:id="rId23"/>
    <p:sldId id="280" r:id="rId24"/>
    <p:sldId id="275" r:id="rId25"/>
    <p:sldId id="281" r:id="rId26"/>
    <p:sldId id="282" r:id="rId27"/>
    <p:sldId id="312" r:id="rId28"/>
    <p:sldId id="293" r:id="rId29"/>
    <p:sldId id="283" r:id="rId30"/>
    <p:sldId id="284" r:id="rId31"/>
    <p:sldId id="308" r:id="rId32"/>
    <p:sldId id="285" r:id="rId33"/>
    <p:sldId id="286" r:id="rId34"/>
    <p:sldId id="287" r:id="rId35"/>
    <p:sldId id="291" r:id="rId36"/>
    <p:sldId id="292" r:id="rId37"/>
    <p:sldId id="295" r:id="rId38"/>
  </p:sldIdLst>
  <p:sldSz cx="9144000" cy="6858000" type="screen4x3"/>
  <p:notesSz cx="6858000" cy="9144000"/>
  <p:defaultTextStyle>
    <a:defPPr>
      <a:defRPr lang="ar-SA"/>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aximized" horzBarState="maximized">
    <p:restoredLeft sz="84380"/>
    <p:restoredTop sz="94660"/>
  </p:normalViewPr>
  <p:slideViewPr>
    <p:cSldViewPr>
      <p:cViewPr>
        <p:scale>
          <a:sx n="71" d="100"/>
          <a:sy n="71" d="100"/>
        </p:scale>
        <p:origin x="-1992" y="-156"/>
      </p:cViewPr>
      <p:guideLst>
        <p:guide orient="horz" pos="2160"/>
        <p:guide pos="2880"/>
      </p:guideLst>
    </p:cSldViewPr>
  </p:slideViewPr>
  <p:notesTextViewPr>
    <p:cViewPr>
      <p:scale>
        <a:sx n="100" d="100"/>
        <a:sy n="100" d="100"/>
      </p:scale>
      <p:origin x="0" y="0"/>
    </p:cViewPr>
  </p:notesTextViewPr>
  <p:sorterViewPr>
    <p:cViewPr>
      <p:scale>
        <a:sx n="100" d="100"/>
        <a:sy n="100" d="100"/>
      </p:scale>
      <p:origin x="0" y="6228"/>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en-US"/>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A11BA347-BA91-4679-97EE-FEC067FCAE89}" type="datetimeFigureOut">
              <a:rPr lang="ar-SA" smtClean="0"/>
              <a:pPr/>
              <a:t>20/09/1440</a:t>
            </a:fld>
            <a:endParaRPr lang="en-US"/>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en-US"/>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en-US"/>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E8189C0A-B60D-454B-AA39-7547796FA7FA}" type="slidenum">
              <a:rPr lang="en-US" smtClean="0"/>
              <a:pPr/>
              <a:t>‹#›</a:t>
            </a:fld>
            <a:endParaRPr lang="en-US"/>
          </a:p>
        </p:txBody>
      </p:sp>
    </p:spTree>
    <p:extLst>
      <p:ext uri="{BB962C8B-B14F-4D97-AF65-F5344CB8AC3E}">
        <p14:creationId xmlns:p14="http://schemas.microsoft.com/office/powerpoint/2010/main" val="4176399028"/>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audio" Target="../media/audio1.wav"/></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bg>
      <p:bgRef idx="1001">
        <a:schemeClr val="bg1"/>
      </p:bgRef>
    </p:bg>
    <p:spTree>
      <p:nvGrpSpPr>
        <p:cNvPr id="1" name=""/>
        <p:cNvGrpSpPr/>
        <p:nvPr/>
      </p:nvGrpSpPr>
      <p:grpSpPr>
        <a:xfrm>
          <a:off x="0" y="0"/>
          <a:ext cx="0" cy="0"/>
          <a:chOff x="0" y="0"/>
          <a:chExt cx="0" cy="0"/>
        </a:xfrm>
      </p:grpSpPr>
      <p:sp>
        <p:nvSpPr>
          <p:cNvPr id="8" name="عنوان 7"/>
          <p:cNvSpPr>
            <a:spLocks noGrp="1"/>
          </p:cNvSpPr>
          <p:nvPr>
            <p:ph type="ctrTitle"/>
          </p:nvPr>
        </p:nvSpPr>
        <p:spPr>
          <a:xfrm>
            <a:off x="2286000" y="3124200"/>
            <a:ext cx="6172200" cy="1894362"/>
          </a:xfrm>
        </p:spPr>
        <p:txBody>
          <a:bodyPr/>
          <a:lstStyle>
            <a:lvl1pPr>
              <a:defRPr b="1"/>
            </a:lvl1pPr>
          </a:lstStyle>
          <a:p>
            <a:r>
              <a:rPr kumimoji="0" lang="ar-SA" smtClean="0"/>
              <a:t>انقر لتحرير نمط العنوان الرئيسي</a:t>
            </a:r>
            <a:endParaRPr kumimoji="0" lang="en-US"/>
          </a:p>
        </p:txBody>
      </p:sp>
      <p:sp>
        <p:nvSpPr>
          <p:cNvPr id="9" name="عنوان فرعي 8"/>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ar-SA" smtClean="0"/>
              <a:t>انقر لتحرير نمط العنوان الثانوي الرئيسي</a:t>
            </a:r>
            <a:endParaRPr kumimoji="0" lang="en-US"/>
          </a:p>
        </p:txBody>
      </p:sp>
      <p:sp>
        <p:nvSpPr>
          <p:cNvPr id="28" name="عنصر نائب للتاريخ 27"/>
          <p:cNvSpPr>
            <a:spLocks noGrp="1"/>
          </p:cNvSpPr>
          <p:nvPr>
            <p:ph type="dt" sz="half" idx="10"/>
          </p:nvPr>
        </p:nvSpPr>
        <p:spPr bwMode="auto">
          <a:xfrm rot="5400000">
            <a:off x="7764621" y="1174097"/>
            <a:ext cx="2286000" cy="381000"/>
          </a:xfrm>
        </p:spPr>
        <p:txBody>
          <a:bodyPr/>
          <a:lstStyle/>
          <a:p>
            <a:fld id="{C1A7194F-A844-4A37-9ECF-604480D30447}" type="datetime1">
              <a:rPr lang="ar-SA" smtClean="0"/>
              <a:pPr/>
              <a:t>20/09/1440</a:t>
            </a:fld>
            <a:endParaRPr lang="en-US"/>
          </a:p>
        </p:txBody>
      </p:sp>
      <p:sp>
        <p:nvSpPr>
          <p:cNvPr id="17" name="عنصر نائب للتذييل 16"/>
          <p:cNvSpPr>
            <a:spLocks noGrp="1"/>
          </p:cNvSpPr>
          <p:nvPr>
            <p:ph type="ftr" sz="quarter" idx="11"/>
          </p:nvPr>
        </p:nvSpPr>
        <p:spPr bwMode="auto">
          <a:xfrm rot="5400000">
            <a:off x="7077269" y="4181669"/>
            <a:ext cx="3657600" cy="384048"/>
          </a:xfrm>
        </p:spPr>
        <p:txBody>
          <a:bodyPr/>
          <a:lstStyle/>
          <a:p>
            <a:endParaRPr lang="en-US"/>
          </a:p>
        </p:txBody>
      </p:sp>
      <p:sp>
        <p:nvSpPr>
          <p:cNvPr id="10" name="مستطيل 9"/>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مستطيل 13"/>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مستطيل 18"/>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رابط مستقيم 17"/>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رابط مستقيم 19"/>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رابط مستقيم 21"/>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مستطيل 26"/>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شكل بيضاوي 23"/>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شكل بيضاوي 25"/>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شكل بيضاوي 24"/>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عنصر نائب لرقم الشريحة 28"/>
          <p:cNvSpPr>
            <a:spLocks noGrp="1"/>
          </p:cNvSpPr>
          <p:nvPr>
            <p:ph type="sldNum" sz="quarter" idx="12"/>
          </p:nvPr>
        </p:nvSpPr>
        <p:spPr bwMode="auto">
          <a:xfrm>
            <a:off x="1325544" y="4928702"/>
            <a:ext cx="609600" cy="517524"/>
          </a:xfrm>
        </p:spPr>
        <p:txBody>
          <a:bodyPr/>
          <a:lstStyle/>
          <a:p>
            <a:fld id="{7EBCF79A-96A0-4670-8A9C-E68C8922DFEC}" type="slidenum">
              <a:rPr lang="en-US" smtClean="0"/>
              <a:pPr/>
              <a:t>‹#›</a:t>
            </a:fld>
            <a:endParaRPr lang="en-US"/>
          </a:p>
        </p:txBody>
      </p:sp>
    </p:spTree>
  </p:cSld>
  <p:clrMapOvr>
    <a:overrideClrMapping bg1="lt1" tx1="dk1" bg2="lt2" tx2="dk2" accent1="accent1" accent2="accent2" accent3="accent3" accent4="accent4" accent5="accent5" accent6="accent6" hlink="hlink" folHlink="folHlink"/>
  </p:clrMapOvr>
  <p:transition spd="med">
    <p:wedge/>
    <p:sndAc>
      <p:stSnd>
        <p:snd r:embed="rId1" name="arrow.wav"/>
      </p:stSnd>
    </p:sndAc>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740DFFC4-D5D1-441E-A064-31E10BCC6196}" type="datetime1">
              <a:rPr lang="ar-SA" smtClean="0"/>
              <a:pPr/>
              <a:t>20/09/1440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EBCF79A-96A0-4670-8A9C-E68C8922DFEC}" type="slidenum">
              <a:rPr lang="en-US" smtClean="0"/>
              <a:pPr/>
              <a:t>‹#›</a:t>
            </a:fld>
            <a:endParaRPr lang="en-US"/>
          </a:p>
        </p:txBody>
      </p:sp>
    </p:spTree>
  </p:cSld>
  <p:clrMapOvr>
    <a:masterClrMapping/>
  </p:clrMapOvr>
  <p:transition spd="med">
    <p:wedge/>
    <p:sndAc>
      <p:stSnd>
        <p:snd r:embed="rId1" name="arrow.wav"/>
      </p:stSnd>
    </p:sndAc>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9"/>
            <a:ext cx="1676400" cy="5851525"/>
          </a:xfrm>
        </p:spPr>
        <p:txBody>
          <a:bodyPr vert="eaVert"/>
          <a:lstStyle/>
          <a:p>
            <a:r>
              <a:rPr kumimoji="0" lang="ar-SA" smtClean="0"/>
              <a:t>انقر لتحرير نمط العنوان الرئيسي</a:t>
            </a:r>
            <a:endParaRPr kumimoji="0" lang="en-US"/>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4" name="عنصر نائب للتاريخ 3"/>
          <p:cNvSpPr>
            <a:spLocks noGrp="1"/>
          </p:cNvSpPr>
          <p:nvPr>
            <p:ph type="dt" sz="half" idx="10"/>
          </p:nvPr>
        </p:nvSpPr>
        <p:spPr/>
        <p:txBody>
          <a:bodyPr/>
          <a:lstStyle/>
          <a:p>
            <a:fld id="{A7ED812A-6239-4B2B-8988-74D5086B1D48}" type="datetime1">
              <a:rPr lang="ar-SA" smtClean="0"/>
              <a:pPr/>
              <a:t>20/09/1440</a:t>
            </a:fld>
            <a:endParaRPr lang="en-US"/>
          </a:p>
        </p:txBody>
      </p:sp>
      <p:sp>
        <p:nvSpPr>
          <p:cNvPr id="5" name="عنصر نائب للتذييل 4"/>
          <p:cNvSpPr>
            <a:spLocks noGrp="1"/>
          </p:cNvSpPr>
          <p:nvPr>
            <p:ph type="ftr" sz="quarter" idx="11"/>
          </p:nvPr>
        </p:nvSpPr>
        <p:spPr/>
        <p:txBody>
          <a:bodyPr/>
          <a:lstStyle/>
          <a:p>
            <a:endParaRPr lang="en-US"/>
          </a:p>
        </p:txBody>
      </p:sp>
      <p:sp>
        <p:nvSpPr>
          <p:cNvPr id="6" name="عنصر نائب لرقم الشريحة 5"/>
          <p:cNvSpPr>
            <a:spLocks noGrp="1"/>
          </p:cNvSpPr>
          <p:nvPr>
            <p:ph type="sldNum" sz="quarter" idx="12"/>
          </p:nvPr>
        </p:nvSpPr>
        <p:spPr/>
        <p:txBody>
          <a:bodyPr/>
          <a:lstStyle/>
          <a:p>
            <a:fld id="{7EBCF79A-96A0-4670-8A9C-E68C8922DFEC}" type="slidenum">
              <a:rPr lang="en-US" smtClean="0"/>
              <a:pPr/>
              <a:t>‹#›</a:t>
            </a:fld>
            <a:endParaRPr lang="en-US"/>
          </a:p>
        </p:txBody>
      </p:sp>
    </p:spTree>
  </p:cSld>
  <p:clrMapOvr>
    <a:masterClrMapping/>
  </p:clrMapOvr>
  <p:transition spd="med">
    <p:wedge/>
    <p:sndAc>
      <p:stSnd>
        <p:snd r:embed="rId1" name="arrow.wav"/>
      </p:stSnd>
    </p:sndAc>
  </p:transition>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8" name="عنصر نائب للمحتوى 7"/>
          <p:cNvSpPr>
            <a:spLocks noGrp="1"/>
          </p:cNvSpPr>
          <p:nvPr>
            <p:ph sz="quarter" idx="1"/>
          </p:nvPr>
        </p:nvSpPr>
        <p:spPr>
          <a:xfrm>
            <a:off x="457200" y="1600200"/>
            <a:ext cx="7467600" cy="4873752"/>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7" name="عنصر نائب للتاريخ 6"/>
          <p:cNvSpPr>
            <a:spLocks noGrp="1"/>
          </p:cNvSpPr>
          <p:nvPr>
            <p:ph type="dt" sz="half" idx="14"/>
          </p:nvPr>
        </p:nvSpPr>
        <p:spPr/>
        <p:txBody>
          <a:bodyPr rtlCol="0"/>
          <a:lstStyle/>
          <a:p>
            <a:fld id="{F203F0A9-D3E9-448E-BCD4-9BE21C670E42}" type="datetime1">
              <a:rPr lang="ar-SA" smtClean="0"/>
              <a:pPr/>
              <a:t>20/09/1440</a:t>
            </a:fld>
            <a:endParaRPr lang="en-US"/>
          </a:p>
        </p:txBody>
      </p:sp>
      <p:sp>
        <p:nvSpPr>
          <p:cNvPr id="9" name="عنصر نائب لرقم الشريحة 8"/>
          <p:cNvSpPr>
            <a:spLocks noGrp="1"/>
          </p:cNvSpPr>
          <p:nvPr>
            <p:ph type="sldNum" sz="quarter" idx="15"/>
          </p:nvPr>
        </p:nvSpPr>
        <p:spPr/>
        <p:txBody>
          <a:bodyPr rtlCol="0"/>
          <a:lstStyle/>
          <a:p>
            <a:fld id="{7EBCF79A-96A0-4670-8A9C-E68C8922DFEC}" type="slidenum">
              <a:rPr lang="en-US" smtClean="0"/>
              <a:pPr/>
              <a:t>‹#›</a:t>
            </a:fld>
            <a:endParaRPr lang="en-US"/>
          </a:p>
        </p:txBody>
      </p:sp>
      <p:sp>
        <p:nvSpPr>
          <p:cNvPr id="10" name="عنصر نائب للتذييل 9"/>
          <p:cNvSpPr>
            <a:spLocks noGrp="1"/>
          </p:cNvSpPr>
          <p:nvPr>
            <p:ph type="ftr" sz="quarter" idx="16"/>
          </p:nvPr>
        </p:nvSpPr>
        <p:spPr/>
        <p:txBody>
          <a:bodyPr rtlCol="0"/>
          <a:lstStyle/>
          <a:p>
            <a:endParaRPr lang="en-US"/>
          </a:p>
        </p:txBody>
      </p:sp>
    </p:spTree>
  </p:cSld>
  <p:clrMapOvr>
    <a:masterClrMapping/>
  </p:clrMapOvr>
  <p:transition spd="med">
    <p:wedge/>
    <p:sndAc>
      <p:stSnd>
        <p:snd r:embed="rId1" name="arrow.wav"/>
      </p:stSnd>
    </p:sndAc>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bg>
      <p:bgRef idx="1001">
        <a:schemeClr val="bg2"/>
      </p:bgRef>
    </p:bg>
    <p:spTree>
      <p:nvGrpSpPr>
        <p:cNvPr id="1" name=""/>
        <p:cNvGrpSpPr/>
        <p:nvPr/>
      </p:nvGrpSpPr>
      <p:grpSpPr>
        <a:xfrm>
          <a:off x="0" y="0"/>
          <a:ext cx="0" cy="0"/>
          <a:chOff x="0" y="0"/>
          <a:chExt cx="0" cy="0"/>
        </a:xfrm>
      </p:grpSpPr>
      <p:sp>
        <p:nvSpPr>
          <p:cNvPr id="2" name="عنوان 1"/>
          <p:cNvSpPr>
            <a:spLocks noGrp="1"/>
          </p:cNvSpPr>
          <p:nvPr>
            <p:ph type="title"/>
          </p:nvPr>
        </p:nvSpPr>
        <p:spPr>
          <a:xfrm>
            <a:off x="2286000" y="2895600"/>
            <a:ext cx="6172200" cy="2053590"/>
          </a:xfrm>
        </p:spPr>
        <p:txBody>
          <a:bodyPr/>
          <a:lstStyle>
            <a:lvl1pPr algn="l">
              <a:buNone/>
              <a:defRPr sz="3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ar-SA" smtClean="0"/>
              <a:t>انقر لتحرير أنماط النص الرئيسي</a:t>
            </a:r>
          </a:p>
        </p:txBody>
      </p:sp>
      <p:sp>
        <p:nvSpPr>
          <p:cNvPr id="4" name="عنصر نائب للتاريخ 3"/>
          <p:cNvSpPr>
            <a:spLocks noGrp="1"/>
          </p:cNvSpPr>
          <p:nvPr>
            <p:ph type="dt" sz="half" idx="10"/>
          </p:nvPr>
        </p:nvSpPr>
        <p:spPr bwMode="auto">
          <a:xfrm rot="5400000">
            <a:off x="7763256" y="1170432"/>
            <a:ext cx="2286000" cy="381000"/>
          </a:xfrm>
        </p:spPr>
        <p:txBody>
          <a:bodyPr/>
          <a:lstStyle/>
          <a:p>
            <a:fld id="{719EE5BE-063E-4262-A2E2-20CBFAE7451C}" type="datetime1">
              <a:rPr lang="ar-SA" smtClean="0"/>
              <a:pPr/>
              <a:t>20/09/1440</a:t>
            </a:fld>
            <a:endParaRPr lang="en-US"/>
          </a:p>
        </p:txBody>
      </p:sp>
      <p:sp>
        <p:nvSpPr>
          <p:cNvPr id="5" name="عنصر نائب للتذييل 4"/>
          <p:cNvSpPr>
            <a:spLocks noGrp="1"/>
          </p:cNvSpPr>
          <p:nvPr>
            <p:ph type="ftr" sz="quarter" idx="11"/>
          </p:nvPr>
        </p:nvSpPr>
        <p:spPr bwMode="auto">
          <a:xfrm rot="5400000">
            <a:off x="7077456" y="4178808"/>
            <a:ext cx="3657600" cy="384048"/>
          </a:xfrm>
        </p:spPr>
        <p:txBody>
          <a:bodyPr/>
          <a:lstStyle/>
          <a:p>
            <a:endParaRPr lang="en-US"/>
          </a:p>
        </p:txBody>
      </p:sp>
      <p:sp>
        <p:nvSpPr>
          <p:cNvPr id="9" name="مستطيل 8"/>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مستطيل 9"/>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مستطيل 10"/>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مستطيل 11"/>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رابط مستقيم 13"/>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رابط مستقيم 14"/>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رابط مستقيم 15"/>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رابط مستقيم 16"/>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مستطيل 17"/>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شكل بيضاوي 18"/>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شكل بيضاوي 19"/>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شكل بيضاوي 20"/>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شكل بيضاوي 21"/>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شكل بيضاوي 22"/>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رابط مستقيم 25"/>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عنصر نائب لرقم الشريحة 5"/>
          <p:cNvSpPr>
            <a:spLocks noGrp="1"/>
          </p:cNvSpPr>
          <p:nvPr>
            <p:ph type="sldNum" sz="quarter" idx="12"/>
          </p:nvPr>
        </p:nvSpPr>
        <p:spPr bwMode="auto">
          <a:xfrm>
            <a:off x="1340616" y="4928702"/>
            <a:ext cx="609600" cy="517524"/>
          </a:xfrm>
        </p:spPr>
        <p:txBody>
          <a:bodyPr/>
          <a:lstStyle/>
          <a:p>
            <a:fld id="{7EBCF79A-96A0-4670-8A9C-E68C8922DFEC}" type="slidenum">
              <a:rPr lang="en-US" smtClean="0"/>
              <a:pPr/>
              <a:t>‹#›</a:t>
            </a:fld>
            <a:endParaRPr lang="en-US"/>
          </a:p>
        </p:txBody>
      </p:sp>
    </p:spTree>
  </p:cSld>
  <p:clrMapOvr>
    <a:overrideClrMapping bg1="dk1" tx1="lt1" bg2="dk2" tx2="lt2" accent1="accent1" accent2="accent2" accent3="accent3" accent4="accent4" accent5="accent5" accent6="accent6" hlink="hlink" folHlink="folHlink"/>
  </p:clrMapOvr>
  <p:transition spd="med">
    <p:wedge/>
    <p:sndAc>
      <p:stSnd>
        <p:snd r:embed="rId1" name="arrow.wav"/>
      </p:stSnd>
    </p:sndAc>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5" name="عنصر نائب للتاريخ 4"/>
          <p:cNvSpPr>
            <a:spLocks noGrp="1"/>
          </p:cNvSpPr>
          <p:nvPr>
            <p:ph type="dt" sz="half" idx="10"/>
          </p:nvPr>
        </p:nvSpPr>
        <p:spPr/>
        <p:txBody>
          <a:bodyPr/>
          <a:lstStyle/>
          <a:p>
            <a:fld id="{1B1299A7-778A-4776-B927-C62C8BA7A9B6}" type="datetime1">
              <a:rPr lang="ar-SA" smtClean="0"/>
              <a:pPr/>
              <a:t>20/09/1440</a:t>
            </a:fld>
            <a:endParaRPr lang="en-US"/>
          </a:p>
        </p:txBody>
      </p:sp>
      <p:sp>
        <p:nvSpPr>
          <p:cNvPr id="6" name="عنصر نائب للتذييل 5"/>
          <p:cNvSpPr>
            <a:spLocks noGrp="1"/>
          </p:cNvSpPr>
          <p:nvPr>
            <p:ph type="ftr" sz="quarter" idx="11"/>
          </p:nvPr>
        </p:nvSpPr>
        <p:spPr/>
        <p:txBody>
          <a:bodyPr/>
          <a:lstStyle/>
          <a:p>
            <a:endParaRPr lang="en-US"/>
          </a:p>
        </p:txBody>
      </p:sp>
      <p:sp>
        <p:nvSpPr>
          <p:cNvPr id="7" name="عنصر نائب لرقم الشريحة 6"/>
          <p:cNvSpPr>
            <a:spLocks noGrp="1"/>
          </p:cNvSpPr>
          <p:nvPr>
            <p:ph type="sldNum" sz="quarter" idx="12"/>
          </p:nvPr>
        </p:nvSpPr>
        <p:spPr/>
        <p:txBody>
          <a:bodyPr/>
          <a:lstStyle/>
          <a:p>
            <a:fld id="{7EBCF79A-96A0-4670-8A9C-E68C8922DFEC}" type="slidenum">
              <a:rPr lang="en-US" smtClean="0"/>
              <a:pPr/>
              <a:t>‹#›</a:t>
            </a:fld>
            <a:endParaRPr lang="en-US"/>
          </a:p>
        </p:txBody>
      </p:sp>
      <p:sp>
        <p:nvSpPr>
          <p:cNvPr id="9" name="عنصر نائب للمحتوى 8"/>
          <p:cNvSpPr>
            <a:spLocks noGrp="1"/>
          </p:cNvSpPr>
          <p:nvPr>
            <p:ph sz="quarter" idx="1"/>
          </p:nvPr>
        </p:nvSpPr>
        <p:spPr>
          <a:xfrm>
            <a:off x="457200"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1" name="عنصر نائب للمحتوى 10"/>
          <p:cNvSpPr>
            <a:spLocks noGrp="1"/>
          </p:cNvSpPr>
          <p:nvPr>
            <p:ph sz="quarter" idx="2"/>
          </p:nvPr>
        </p:nvSpPr>
        <p:spPr>
          <a:xfrm>
            <a:off x="4270248" y="1600200"/>
            <a:ext cx="3657600" cy="45720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Tree>
  </p:cSld>
  <p:clrMapOvr>
    <a:masterClrMapping/>
  </p:clrMapOvr>
  <p:transition spd="med">
    <p:wedge/>
    <p:sndAc>
      <p:stSnd>
        <p:snd r:embed="rId1" name="arrow.wav"/>
      </p:stSnd>
    </p:sndAc>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7543800" cy="1143000"/>
          </a:xfrm>
        </p:spPr>
        <p:txBody>
          <a:bodyPr anchor="b"/>
          <a:lstStyle>
            <a:lvl1pPr>
              <a:defRPr/>
            </a:lvl1pPr>
          </a:lstStyle>
          <a:p>
            <a:r>
              <a:rPr kumimoji="0" lang="ar-SA" smtClean="0"/>
              <a:t>انقر لتحرير نمط العنوان الرئيسي</a:t>
            </a:r>
            <a:endParaRPr kumimoji="0" lang="en-US"/>
          </a:p>
        </p:txBody>
      </p:sp>
      <p:sp>
        <p:nvSpPr>
          <p:cNvPr id="7" name="عنصر نائب للتاريخ 6"/>
          <p:cNvSpPr>
            <a:spLocks noGrp="1"/>
          </p:cNvSpPr>
          <p:nvPr>
            <p:ph type="dt" sz="half" idx="10"/>
          </p:nvPr>
        </p:nvSpPr>
        <p:spPr/>
        <p:txBody>
          <a:bodyPr/>
          <a:lstStyle/>
          <a:p>
            <a:fld id="{FBC4B143-6A03-4311-8186-EEDAD6083DBC}" type="datetime1">
              <a:rPr lang="ar-SA" smtClean="0"/>
              <a:pPr/>
              <a:t>20/09/1440</a:t>
            </a:fld>
            <a:endParaRPr lang="en-US"/>
          </a:p>
        </p:txBody>
      </p:sp>
      <p:sp>
        <p:nvSpPr>
          <p:cNvPr id="8" name="عنصر نائب للتذييل 7"/>
          <p:cNvSpPr>
            <a:spLocks noGrp="1"/>
          </p:cNvSpPr>
          <p:nvPr>
            <p:ph type="ftr" sz="quarter" idx="11"/>
          </p:nvPr>
        </p:nvSpPr>
        <p:spPr/>
        <p:txBody>
          <a:bodyPr/>
          <a:lstStyle/>
          <a:p>
            <a:endParaRPr lang="en-US"/>
          </a:p>
        </p:txBody>
      </p:sp>
      <p:sp>
        <p:nvSpPr>
          <p:cNvPr id="9" name="عنصر نائب لرقم الشريحة 8"/>
          <p:cNvSpPr>
            <a:spLocks noGrp="1"/>
          </p:cNvSpPr>
          <p:nvPr>
            <p:ph type="sldNum" sz="quarter" idx="12"/>
          </p:nvPr>
        </p:nvSpPr>
        <p:spPr/>
        <p:txBody>
          <a:bodyPr/>
          <a:lstStyle/>
          <a:p>
            <a:fld id="{7EBCF79A-96A0-4670-8A9C-E68C8922DFEC}" type="slidenum">
              <a:rPr lang="en-US" smtClean="0"/>
              <a:pPr/>
              <a:t>‹#›</a:t>
            </a:fld>
            <a:endParaRPr lang="en-US"/>
          </a:p>
        </p:txBody>
      </p:sp>
      <p:sp>
        <p:nvSpPr>
          <p:cNvPr id="11" name="عنصر نائب للمحتوى 10"/>
          <p:cNvSpPr>
            <a:spLocks noGrp="1"/>
          </p:cNvSpPr>
          <p:nvPr>
            <p:ph sz="quarter" idx="2"/>
          </p:nvPr>
        </p:nvSpPr>
        <p:spPr>
          <a:xfrm>
            <a:off x="457200"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3" name="عنصر نائب للمحتوى 12"/>
          <p:cNvSpPr>
            <a:spLocks noGrp="1"/>
          </p:cNvSpPr>
          <p:nvPr>
            <p:ph sz="quarter" idx="4"/>
          </p:nvPr>
        </p:nvSpPr>
        <p:spPr>
          <a:xfrm>
            <a:off x="4371975" y="2362200"/>
            <a:ext cx="3657600" cy="3886200"/>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12" name="عنصر نائب للنص 11"/>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
        <p:nvSpPr>
          <p:cNvPr id="14" name="عنصر نائب للنص 13"/>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ar-SA" smtClean="0"/>
              <a:t>انقر لتحرير أنماط النص الرئيسي</a:t>
            </a:r>
          </a:p>
        </p:txBody>
      </p:sp>
    </p:spTree>
  </p:cSld>
  <p:clrMapOvr>
    <a:masterClrMapping/>
  </p:clrMapOvr>
  <p:transition spd="med">
    <p:wedge/>
    <p:sndAc>
      <p:stSnd>
        <p:snd r:embed="rId1" name="arrow.wav"/>
      </p:stSnd>
    </p:sndAc>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kumimoji="0" lang="ar-SA" smtClean="0"/>
              <a:t>انقر لتحرير نمط العنوان الرئيسي</a:t>
            </a:r>
            <a:endParaRPr kumimoji="0" lang="en-US"/>
          </a:p>
        </p:txBody>
      </p:sp>
      <p:sp>
        <p:nvSpPr>
          <p:cNvPr id="6" name="عنصر نائب للتاريخ 5"/>
          <p:cNvSpPr>
            <a:spLocks noGrp="1"/>
          </p:cNvSpPr>
          <p:nvPr>
            <p:ph type="dt" sz="half" idx="10"/>
          </p:nvPr>
        </p:nvSpPr>
        <p:spPr/>
        <p:txBody>
          <a:bodyPr rtlCol="0"/>
          <a:lstStyle/>
          <a:p>
            <a:fld id="{BCF708CC-F14C-465E-8ABE-8491753239C0}" type="datetime1">
              <a:rPr lang="ar-SA" smtClean="0"/>
              <a:pPr/>
              <a:t>20/09/1440</a:t>
            </a:fld>
            <a:endParaRPr lang="en-US"/>
          </a:p>
        </p:txBody>
      </p:sp>
      <p:sp>
        <p:nvSpPr>
          <p:cNvPr id="7" name="عنصر نائب لرقم الشريحة 6"/>
          <p:cNvSpPr>
            <a:spLocks noGrp="1"/>
          </p:cNvSpPr>
          <p:nvPr>
            <p:ph type="sldNum" sz="quarter" idx="11"/>
          </p:nvPr>
        </p:nvSpPr>
        <p:spPr/>
        <p:txBody>
          <a:bodyPr rtlCol="0"/>
          <a:lstStyle/>
          <a:p>
            <a:fld id="{7EBCF79A-96A0-4670-8A9C-E68C8922DFEC}" type="slidenum">
              <a:rPr lang="en-US" smtClean="0"/>
              <a:pPr/>
              <a:t>‹#›</a:t>
            </a:fld>
            <a:endParaRPr lang="en-US"/>
          </a:p>
        </p:txBody>
      </p:sp>
      <p:sp>
        <p:nvSpPr>
          <p:cNvPr id="8" name="عنصر نائب للتذييل 7"/>
          <p:cNvSpPr>
            <a:spLocks noGrp="1"/>
          </p:cNvSpPr>
          <p:nvPr>
            <p:ph type="ftr" sz="quarter" idx="12"/>
          </p:nvPr>
        </p:nvSpPr>
        <p:spPr/>
        <p:txBody>
          <a:bodyPr rtlCol="0"/>
          <a:lstStyle/>
          <a:p>
            <a:endParaRPr lang="en-US"/>
          </a:p>
        </p:txBody>
      </p:sp>
    </p:spTree>
  </p:cSld>
  <p:clrMapOvr>
    <a:masterClrMapping/>
  </p:clrMapOvr>
  <p:transition spd="med">
    <p:wedge/>
    <p:sndAc>
      <p:stSnd>
        <p:snd r:embed="rId1" name="arrow.wav"/>
      </p:stSnd>
    </p:sndAc>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D2D1048F-E114-4DD2-8773-3500EF4E7315}" type="datetime1">
              <a:rPr lang="ar-SA" smtClean="0"/>
              <a:pPr/>
              <a:t>20/09/1440</a:t>
            </a:fld>
            <a:endParaRPr lang="en-US"/>
          </a:p>
        </p:txBody>
      </p:sp>
      <p:sp>
        <p:nvSpPr>
          <p:cNvPr id="3" name="عنصر نائب للتذييل 2"/>
          <p:cNvSpPr>
            <a:spLocks noGrp="1"/>
          </p:cNvSpPr>
          <p:nvPr>
            <p:ph type="ftr" sz="quarter" idx="11"/>
          </p:nvPr>
        </p:nvSpPr>
        <p:spPr/>
        <p:txBody>
          <a:bodyPr/>
          <a:lstStyle/>
          <a:p>
            <a:endParaRPr lang="en-US"/>
          </a:p>
        </p:txBody>
      </p:sp>
      <p:sp>
        <p:nvSpPr>
          <p:cNvPr id="4" name="عنصر نائب لرقم الشريحة 3"/>
          <p:cNvSpPr>
            <a:spLocks noGrp="1"/>
          </p:cNvSpPr>
          <p:nvPr>
            <p:ph type="sldNum" sz="quarter" idx="12"/>
          </p:nvPr>
        </p:nvSpPr>
        <p:spPr/>
        <p:txBody>
          <a:bodyPr/>
          <a:lstStyle/>
          <a:p>
            <a:fld id="{7EBCF79A-96A0-4670-8A9C-E68C8922DFEC}" type="slidenum">
              <a:rPr lang="en-US" smtClean="0"/>
              <a:pPr/>
              <a:t>‹#›</a:t>
            </a:fld>
            <a:endParaRPr lang="en-US"/>
          </a:p>
        </p:txBody>
      </p:sp>
    </p:spTree>
  </p:cSld>
  <p:clrMapOvr>
    <a:masterClrMapping/>
  </p:clrMapOvr>
  <p:transition spd="med">
    <p:wedge/>
    <p:sndAc>
      <p:stSnd>
        <p:snd r:embed="rId1" name="arrow.wav"/>
      </p:stSnd>
    </p:sndAc>
  </p:transition>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bg>
      <p:bgRef idx="1001">
        <a:schemeClr val="bg1"/>
      </p:bgRef>
    </p:bg>
    <p:spTree>
      <p:nvGrpSpPr>
        <p:cNvPr id="1" name=""/>
        <p:cNvGrpSpPr/>
        <p:nvPr/>
      </p:nvGrpSpPr>
      <p:grpSpPr>
        <a:xfrm>
          <a:off x="0" y="0"/>
          <a:ext cx="0" cy="0"/>
          <a:chOff x="0" y="0"/>
          <a:chExt cx="0" cy="0"/>
        </a:xfrm>
      </p:grpSpPr>
      <p:sp>
        <p:nvSpPr>
          <p:cNvPr id="10" name="رابط مستقيم 9"/>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عنوان 1"/>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ar-SA" smtClean="0"/>
              <a:t>انقر لتحرير نمط العنوان الرئيسي</a:t>
            </a:r>
            <a:endParaRPr kumimoji="0" lang="en-US"/>
          </a:p>
        </p:txBody>
      </p:sp>
      <p:sp>
        <p:nvSpPr>
          <p:cNvPr id="3" name="عنصر نائب للنص 2"/>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ar-SA" smtClean="0"/>
              <a:t>انقر لتحرير أنماط النص الرئيسي</a:t>
            </a:r>
          </a:p>
        </p:txBody>
      </p:sp>
      <p:sp>
        <p:nvSpPr>
          <p:cNvPr id="8" name="رابط مستقيم 7"/>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رابط مستقيم 8"/>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رابط مستقيم 10"/>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مستطيل 11"/>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رابط مستقيم 12"/>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شكل بيضاوي 13"/>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عنصر نائب للمحتوى 17"/>
          <p:cNvSpPr>
            <a:spLocks noGrp="1"/>
          </p:cNvSpPr>
          <p:nvPr>
            <p:ph sz="quarter" idx="1"/>
          </p:nvPr>
        </p:nvSpPr>
        <p:spPr>
          <a:xfrm>
            <a:off x="304800" y="274320"/>
            <a:ext cx="5638800" cy="6327648"/>
          </a:xfrm>
        </p:spPr>
        <p:txBody>
          <a:bodyPr/>
          <a:lstStyle/>
          <a:p>
            <a:pPr lvl="0" eaLnBrk="1" latinLnBrk="0" hangingPunct="1"/>
            <a:r>
              <a:rPr lang="ar-SA" smtClean="0"/>
              <a:t>انقر لتحرير أنماط النص الرئيسي</a:t>
            </a:r>
          </a:p>
          <a:p>
            <a:pPr lvl="1" eaLnBrk="1" latinLnBrk="0" hangingPunct="1"/>
            <a:r>
              <a:rPr lang="ar-SA" smtClean="0"/>
              <a:t>المستوى الثاني</a:t>
            </a:r>
          </a:p>
          <a:p>
            <a:pPr lvl="2" eaLnBrk="1" latinLnBrk="0" hangingPunct="1"/>
            <a:r>
              <a:rPr lang="ar-SA" smtClean="0"/>
              <a:t>المستوى الثالث</a:t>
            </a:r>
          </a:p>
          <a:p>
            <a:pPr lvl="3" eaLnBrk="1" latinLnBrk="0" hangingPunct="1"/>
            <a:r>
              <a:rPr lang="ar-SA" smtClean="0"/>
              <a:t>المستوى الرابع</a:t>
            </a:r>
          </a:p>
          <a:p>
            <a:pPr lvl="4" eaLnBrk="1" latinLnBrk="0" hangingPunct="1"/>
            <a:r>
              <a:rPr lang="ar-SA" smtClean="0"/>
              <a:t>المستوى الخامس</a:t>
            </a:r>
            <a:endParaRPr kumimoji="0" lang="en-US"/>
          </a:p>
        </p:txBody>
      </p:sp>
      <p:sp>
        <p:nvSpPr>
          <p:cNvPr id="21" name="عنصر نائب للتاريخ 20"/>
          <p:cNvSpPr>
            <a:spLocks noGrp="1"/>
          </p:cNvSpPr>
          <p:nvPr>
            <p:ph type="dt" sz="half" idx="14"/>
          </p:nvPr>
        </p:nvSpPr>
        <p:spPr/>
        <p:txBody>
          <a:bodyPr rtlCol="0"/>
          <a:lstStyle/>
          <a:p>
            <a:fld id="{8A296997-FD4B-47DD-AE0D-8136EE5486FE}" type="datetime1">
              <a:rPr lang="ar-SA" smtClean="0"/>
              <a:pPr/>
              <a:t>20/09/1440</a:t>
            </a:fld>
            <a:endParaRPr lang="en-US"/>
          </a:p>
        </p:txBody>
      </p:sp>
      <p:sp>
        <p:nvSpPr>
          <p:cNvPr id="22" name="عنصر نائب لرقم الشريحة 21"/>
          <p:cNvSpPr>
            <a:spLocks noGrp="1"/>
          </p:cNvSpPr>
          <p:nvPr>
            <p:ph type="sldNum" sz="quarter" idx="15"/>
          </p:nvPr>
        </p:nvSpPr>
        <p:spPr/>
        <p:txBody>
          <a:bodyPr rtlCol="0"/>
          <a:lstStyle/>
          <a:p>
            <a:fld id="{7EBCF79A-96A0-4670-8A9C-E68C8922DFEC}" type="slidenum">
              <a:rPr lang="en-US" smtClean="0"/>
              <a:pPr/>
              <a:t>‹#›</a:t>
            </a:fld>
            <a:endParaRPr lang="en-US"/>
          </a:p>
        </p:txBody>
      </p:sp>
      <p:sp>
        <p:nvSpPr>
          <p:cNvPr id="23" name="عنصر نائب للتذييل 22"/>
          <p:cNvSpPr>
            <a:spLocks noGrp="1"/>
          </p:cNvSpPr>
          <p:nvPr>
            <p:ph type="ftr" sz="quarter" idx="16"/>
          </p:nvPr>
        </p:nvSpPr>
        <p:spPr/>
        <p:txBody>
          <a:bodyPr rtlCol="0"/>
          <a:lstStyle/>
          <a:p>
            <a:endParaRPr lang="en-US"/>
          </a:p>
        </p:txBody>
      </p:sp>
    </p:spTree>
  </p:cSld>
  <p:clrMapOvr>
    <a:overrideClrMapping bg1="lt1" tx1="dk1" bg2="lt2" tx2="dk2" accent1="accent1" accent2="accent2" accent3="accent3" accent4="accent4" accent5="accent5" accent6="accent6" hlink="hlink" folHlink="folHlink"/>
  </p:clrMapOvr>
  <p:transition spd="med">
    <p:wedge/>
    <p:sndAc>
      <p:stSnd>
        <p:snd r:embed="rId1" name="arrow.wav"/>
      </p:stSnd>
    </p:sndAc>
  </p:transition>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9" name="رابط مستقيم 8"/>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شكل بيضاوي 12"/>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عنوان 1"/>
          <p:cNvSpPr>
            <a:spLocks noGrp="1"/>
          </p:cNvSpPr>
          <p:nvPr>
            <p:ph type="title"/>
          </p:nvPr>
        </p:nvSpPr>
        <p:spPr>
          <a:xfrm rot="5400000">
            <a:off x="3350133" y="3200400"/>
            <a:ext cx="6309360" cy="457200"/>
          </a:xfrm>
        </p:spPr>
        <p:txBody>
          <a:bodyPr anchor="b"/>
          <a:lstStyle>
            <a:lvl1pPr algn="l">
              <a:buNone/>
              <a:defRPr sz="2000" b="1"/>
            </a:lvl1pPr>
          </a:lstStyle>
          <a:p>
            <a:r>
              <a:rPr kumimoji="0" lang="ar-SA" smtClean="0"/>
              <a:t>انقر لتحرير نمط العنوان الرئيسي</a:t>
            </a:r>
            <a:endParaRPr kumimoji="0" lang="en-US"/>
          </a:p>
        </p:txBody>
      </p:sp>
      <p:sp>
        <p:nvSpPr>
          <p:cNvPr id="3" name="عنصر نائب للصورة 2"/>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ar-SA" smtClean="0"/>
              <a:t>انقر فوق الرمز لإضافة صورة</a:t>
            </a:r>
            <a:endParaRPr kumimoji="0" lang="en-US" dirty="0"/>
          </a:p>
        </p:txBody>
      </p:sp>
      <p:sp>
        <p:nvSpPr>
          <p:cNvPr id="4" name="عنصر نائب للنص 3"/>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ar-SA" smtClean="0"/>
              <a:t>انقر لتحرير أنماط النص الرئيسي</a:t>
            </a:r>
          </a:p>
        </p:txBody>
      </p:sp>
      <p:sp>
        <p:nvSpPr>
          <p:cNvPr id="10" name="رابط مستقيم 9"/>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مستطيل 10"/>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رابط مستقيم 11"/>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رابط مستقيم 18"/>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رابط مستقيم 19"/>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عنصر نائب للتاريخ 16"/>
          <p:cNvSpPr>
            <a:spLocks noGrp="1"/>
          </p:cNvSpPr>
          <p:nvPr>
            <p:ph type="dt" sz="half" idx="10"/>
          </p:nvPr>
        </p:nvSpPr>
        <p:spPr/>
        <p:txBody>
          <a:bodyPr rtlCol="0"/>
          <a:lstStyle/>
          <a:p>
            <a:fld id="{CD724DF8-AD7A-434D-97D4-260A9AE15580}" type="datetime1">
              <a:rPr lang="ar-SA" smtClean="0"/>
              <a:pPr/>
              <a:t>20/09/1440</a:t>
            </a:fld>
            <a:endParaRPr lang="en-US"/>
          </a:p>
        </p:txBody>
      </p:sp>
      <p:sp>
        <p:nvSpPr>
          <p:cNvPr id="18" name="عنصر نائب لرقم الشريحة 17"/>
          <p:cNvSpPr>
            <a:spLocks noGrp="1"/>
          </p:cNvSpPr>
          <p:nvPr>
            <p:ph type="sldNum" sz="quarter" idx="11"/>
          </p:nvPr>
        </p:nvSpPr>
        <p:spPr/>
        <p:txBody>
          <a:bodyPr rtlCol="0"/>
          <a:lstStyle/>
          <a:p>
            <a:fld id="{7EBCF79A-96A0-4670-8A9C-E68C8922DFEC}" type="slidenum">
              <a:rPr lang="en-US" smtClean="0"/>
              <a:pPr/>
              <a:t>‹#›</a:t>
            </a:fld>
            <a:endParaRPr lang="en-US"/>
          </a:p>
        </p:txBody>
      </p:sp>
      <p:sp>
        <p:nvSpPr>
          <p:cNvPr id="21" name="عنصر نائب للتذييل 20"/>
          <p:cNvSpPr>
            <a:spLocks noGrp="1"/>
          </p:cNvSpPr>
          <p:nvPr>
            <p:ph type="ftr" sz="quarter" idx="12"/>
          </p:nvPr>
        </p:nvSpPr>
        <p:spPr/>
        <p:txBody>
          <a:bodyPr rtlCol="0"/>
          <a:lstStyle/>
          <a:p>
            <a:endParaRPr lang="en-US"/>
          </a:p>
        </p:txBody>
      </p:sp>
    </p:spTree>
  </p:cSld>
  <p:clrMapOvr>
    <a:masterClrMapping/>
  </p:clrMapOvr>
  <p:transition spd="med">
    <p:wedge/>
    <p:sndAc>
      <p:stSnd>
        <p:snd r:embed="rId1" name="arrow.wav"/>
      </p:stSnd>
    </p:sndAc>
  </p:transition>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audio" Target="../media/audio1.wav"/><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رابط مستقيم 15"/>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عنصر نائب للعنوان 21"/>
          <p:cNvSpPr>
            <a:spLocks noGrp="1"/>
          </p:cNvSpPr>
          <p:nvPr>
            <p:ph type="title"/>
          </p:nvPr>
        </p:nvSpPr>
        <p:spPr>
          <a:xfrm>
            <a:off x="457200" y="274638"/>
            <a:ext cx="7467600" cy="1143000"/>
          </a:xfrm>
          <a:prstGeom prst="rect">
            <a:avLst/>
          </a:prstGeom>
        </p:spPr>
        <p:txBody>
          <a:bodyPr vert="horz" anchor="b">
            <a:normAutofit/>
          </a:bodyPr>
          <a:lstStyle/>
          <a:p>
            <a:r>
              <a:rPr kumimoji="0" lang="ar-SA" smtClean="0"/>
              <a:t>انقر لتحرير نمط العنوان الرئيسي</a:t>
            </a:r>
            <a:endParaRPr kumimoji="0" lang="en-US"/>
          </a:p>
        </p:txBody>
      </p:sp>
      <p:sp>
        <p:nvSpPr>
          <p:cNvPr id="13" name="عنصر نائب للنص 12"/>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ar-SA" smtClean="0"/>
              <a:t>انقر لتحرير أنماط النص الرئيسي</a:t>
            </a:r>
          </a:p>
          <a:p>
            <a:pPr lvl="1" eaLnBrk="1" latinLnBrk="0" hangingPunct="1"/>
            <a:r>
              <a:rPr kumimoji="0" lang="ar-SA" smtClean="0"/>
              <a:t>المستوى الثاني</a:t>
            </a:r>
          </a:p>
          <a:p>
            <a:pPr lvl="2" eaLnBrk="1" latinLnBrk="0" hangingPunct="1"/>
            <a:r>
              <a:rPr kumimoji="0" lang="ar-SA" smtClean="0"/>
              <a:t>المستوى الثالث</a:t>
            </a:r>
          </a:p>
          <a:p>
            <a:pPr lvl="3" eaLnBrk="1" latinLnBrk="0" hangingPunct="1"/>
            <a:r>
              <a:rPr kumimoji="0" lang="ar-SA" smtClean="0"/>
              <a:t>المستوى الرابع</a:t>
            </a:r>
          </a:p>
          <a:p>
            <a:pPr lvl="4" eaLnBrk="1" latinLnBrk="0" hangingPunct="1"/>
            <a:r>
              <a:rPr kumimoji="0" lang="ar-SA" smtClean="0"/>
              <a:t>المستوى الخامس</a:t>
            </a:r>
            <a:endParaRPr kumimoji="0" lang="en-US"/>
          </a:p>
        </p:txBody>
      </p:sp>
      <p:sp>
        <p:nvSpPr>
          <p:cNvPr id="14" name="عنصر نائب للتاريخ 13"/>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A38F381A-776C-4DFF-AAA5-5CEA0E897DBF}" type="datetime1">
              <a:rPr lang="ar-SA" smtClean="0"/>
              <a:pPr/>
              <a:t>20/09/1440</a:t>
            </a:fld>
            <a:endParaRPr lang="en-US"/>
          </a:p>
        </p:txBody>
      </p:sp>
      <p:sp>
        <p:nvSpPr>
          <p:cNvPr id="3" name="عنصر نائب للتذييل 2"/>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en-US"/>
          </a:p>
        </p:txBody>
      </p:sp>
      <p:sp>
        <p:nvSpPr>
          <p:cNvPr id="7" name="رابط مستقيم 6"/>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رابط مستقيم 8"/>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مستطيل 9"/>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رابط مستقيم 10"/>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شكل بيضاوي 11"/>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عنصر نائب لرقم الشريحة 22"/>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7EBCF79A-96A0-4670-8A9C-E68C8922DFEC}"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spd="med">
    <p:wedge/>
    <p:sndAc>
      <p:stSnd>
        <p:snd r:embed="rId13" name="arrow.wav"/>
      </p:stSnd>
    </p:sndAc>
  </p:transition>
  <p:timing>
    <p:tnLst>
      <p:par>
        <p:cTn id="1" dur="indefinite" restart="never" nodeType="tmRoot"/>
      </p:par>
    </p:tnLst>
  </p:timing>
  <p:hf hdr="0" ftr="0" dt="0"/>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audio" Target="../media/audio1.wav"/><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audio" Target="../media/audio1.wav"/><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ctrTitle"/>
          </p:nvPr>
        </p:nvSpPr>
        <p:spPr>
          <a:xfrm>
            <a:off x="2286000" y="0"/>
            <a:ext cx="6858000" cy="6858000"/>
          </a:xfrm>
        </p:spPr>
        <p:txBody>
          <a:bodyPr>
            <a:noAutofit/>
          </a:bodyPr>
          <a:lstStyle/>
          <a:p>
            <a:pPr lvl="0" algn="ctr" rtl="1" fontAlgn="base">
              <a:spcAft>
                <a:spcPct val="0"/>
              </a:spcAft>
              <a:tabLst>
                <a:tab pos="157163" algn="l"/>
                <a:tab pos="2135188" algn="ctr"/>
              </a:tabLst>
            </a:pPr>
            <a:r>
              <a:rPr lang="ar-IQ" sz="3600" dirty="0" smtClean="0">
                <a:solidFill>
                  <a:srgbClr val="17365D"/>
                </a:solidFill>
                <a:latin typeface="Times New Roman" panose="02020603050405020304" pitchFamily="18" charset="0"/>
                <a:ea typeface="Times New Roman" pitchFamily="18" charset="0"/>
                <a:cs typeface="Times New Roman" panose="02020603050405020304" pitchFamily="18" charset="0"/>
              </a:rPr>
              <a:t>بِسْمَ اللهِ الرَّحمن الرَّحيم</a:t>
            </a:r>
            <a:r>
              <a:rPr lang="en-US" sz="1100" dirty="0" smtClean="0">
                <a:solidFill>
                  <a:prstClr val="black"/>
                </a:solidFill>
                <a:latin typeface="Times New Roman" panose="02020603050405020304" pitchFamily="18" charset="0"/>
                <a:cs typeface="Times New Roman" panose="02020603050405020304" pitchFamily="18" charset="0"/>
              </a:rPr>
              <a:t/>
            </a:r>
            <a:br>
              <a:rPr lang="en-US" sz="1100" dirty="0" smtClean="0">
                <a:solidFill>
                  <a:prstClr val="black"/>
                </a:solidFill>
                <a:latin typeface="Times New Roman" panose="02020603050405020304" pitchFamily="18" charset="0"/>
                <a:cs typeface="Times New Roman" panose="02020603050405020304" pitchFamily="18" charset="0"/>
              </a:rPr>
            </a:br>
            <a:r>
              <a:rPr lang="ar-SA" sz="4800" dirty="0" smtClean="0">
                <a:solidFill>
                  <a:schemeClr val="accent6">
                    <a:lumMod val="60000"/>
                    <a:lumOff val="40000"/>
                  </a:schemeClr>
                </a:solidFill>
                <a:latin typeface="Microsoft Sans Serif" pitchFamily="34" charset="0"/>
                <a:ea typeface="Times New Roman" pitchFamily="18" charset="0"/>
                <a:cs typeface="Microsoft Sans Serif" pitchFamily="34" charset="0"/>
              </a:rPr>
              <a:t> </a:t>
            </a:r>
            <a:r>
              <a:rPr lang="en-US" sz="4800" dirty="0" smtClean="0">
                <a:solidFill>
                  <a:schemeClr val="accent6">
                    <a:lumMod val="60000"/>
                    <a:lumOff val="40000"/>
                  </a:schemeClr>
                </a:solidFill>
                <a:latin typeface="Microsoft Sans Serif" pitchFamily="34" charset="0"/>
                <a:ea typeface="Times New Roman" pitchFamily="18" charset="0"/>
                <a:cs typeface="Microsoft Sans Serif" pitchFamily="34" charset="0"/>
              </a:rPr>
              <a:t/>
            </a:r>
            <a:br>
              <a:rPr lang="en-US" sz="4800" dirty="0" smtClean="0">
                <a:solidFill>
                  <a:schemeClr val="accent6">
                    <a:lumMod val="60000"/>
                    <a:lumOff val="40000"/>
                  </a:schemeClr>
                </a:solidFill>
                <a:latin typeface="Microsoft Sans Serif" pitchFamily="34" charset="0"/>
                <a:ea typeface="Times New Roman" pitchFamily="18" charset="0"/>
                <a:cs typeface="Microsoft Sans Serif" pitchFamily="34" charset="0"/>
              </a:rPr>
            </a:br>
            <a:r>
              <a:rPr lang="ar-SA" sz="9600" i="1" dirty="0" smtClean="0">
                <a:solidFill>
                  <a:schemeClr val="accent2">
                    <a:lumMod val="50000"/>
                  </a:schemeClr>
                </a:solidFill>
                <a:latin typeface="Times New Roman" panose="02020603050405020304" pitchFamily="18" charset="0"/>
                <a:ea typeface="Times New Roman" pitchFamily="18" charset="0"/>
                <a:cs typeface="Times New Roman" panose="02020603050405020304" pitchFamily="18" charset="0"/>
              </a:rPr>
              <a:t>وَمَا أُوتِيتُمْ مِنَ الْعِلْمِ إِلَّا قَلِيلًا </a:t>
            </a:r>
            <a:r>
              <a:rPr lang="en-US" sz="2800" i="1" dirty="0" smtClean="0">
                <a:solidFill>
                  <a:schemeClr val="accent6">
                    <a:lumMod val="60000"/>
                    <a:lumOff val="40000"/>
                  </a:schemeClr>
                </a:solidFill>
                <a:latin typeface="Times New Roman" panose="02020603050405020304" pitchFamily="18" charset="0"/>
                <a:cs typeface="Times New Roman" panose="02020603050405020304" pitchFamily="18" charset="0"/>
              </a:rPr>
              <a:t/>
            </a:r>
            <a:br>
              <a:rPr lang="en-US" sz="2800" i="1" dirty="0" smtClean="0">
                <a:solidFill>
                  <a:schemeClr val="accent6">
                    <a:lumMod val="60000"/>
                    <a:lumOff val="40000"/>
                  </a:schemeClr>
                </a:solidFill>
                <a:latin typeface="Times New Roman" panose="02020603050405020304" pitchFamily="18" charset="0"/>
                <a:cs typeface="Times New Roman" panose="02020603050405020304" pitchFamily="18" charset="0"/>
              </a:rPr>
            </a:br>
            <a:r>
              <a:rPr lang="en-US" sz="2800" dirty="0" smtClean="0">
                <a:solidFill>
                  <a:schemeClr val="accent6">
                    <a:lumMod val="60000"/>
                    <a:lumOff val="40000"/>
                  </a:schemeClr>
                </a:solidFill>
                <a:latin typeface="Microsoft Sans Serif" pitchFamily="34" charset="0"/>
                <a:ea typeface="Times New Roman" pitchFamily="18" charset="0"/>
                <a:cs typeface="Microsoft Sans Serif" pitchFamily="34" charset="0"/>
              </a:rPr>
              <a:t/>
            </a:r>
            <a:br>
              <a:rPr lang="en-US" sz="2800" dirty="0" smtClean="0">
                <a:solidFill>
                  <a:schemeClr val="accent6">
                    <a:lumMod val="60000"/>
                    <a:lumOff val="40000"/>
                  </a:schemeClr>
                </a:solidFill>
                <a:latin typeface="Microsoft Sans Serif" pitchFamily="34" charset="0"/>
                <a:ea typeface="Times New Roman" pitchFamily="18" charset="0"/>
                <a:cs typeface="Microsoft Sans Serif" pitchFamily="34" charset="0"/>
              </a:rPr>
            </a:br>
            <a:r>
              <a:rPr lang="ar-IQ" sz="2800" dirty="0" smtClean="0">
                <a:solidFill>
                  <a:srgbClr val="17365D"/>
                </a:solidFill>
                <a:latin typeface="Times New Roman" panose="02020603050405020304" pitchFamily="18" charset="0"/>
                <a:ea typeface="Times New Roman" pitchFamily="18" charset="0"/>
                <a:cs typeface="Times New Roman" panose="02020603050405020304" pitchFamily="18" charset="0"/>
              </a:rPr>
              <a:t>صدق الله العلي العظيم</a:t>
            </a:r>
            <a:r>
              <a:rPr lang="en-US" sz="1100" dirty="0" smtClean="0">
                <a:solidFill>
                  <a:prstClr val="black"/>
                </a:solidFill>
                <a:latin typeface="Times New Roman" panose="02020603050405020304" pitchFamily="18" charset="0"/>
                <a:cs typeface="Times New Roman" panose="02020603050405020304" pitchFamily="18" charset="0"/>
              </a:rPr>
              <a:t/>
            </a:r>
            <a:br>
              <a:rPr lang="en-US" sz="1100" dirty="0" smtClean="0">
                <a:solidFill>
                  <a:prstClr val="black"/>
                </a:solidFill>
                <a:latin typeface="Times New Roman" panose="02020603050405020304" pitchFamily="18" charset="0"/>
                <a:cs typeface="Times New Roman" panose="02020603050405020304" pitchFamily="18" charset="0"/>
              </a:rPr>
            </a:br>
            <a:r>
              <a:rPr lang="ar-IQ" sz="2800" dirty="0" smtClean="0">
                <a:solidFill>
                  <a:srgbClr val="17365D"/>
                </a:solidFill>
                <a:latin typeface="Times New Roman" panose="02020603050405020304" pitchFamily="18" charset="0"/>
                <a:ea typeface="Times New Roman" pitchFamily="18" charset="0"/>
                <a:cs typeface="Times New Roman" panose="02020603050405020304" pitchFamily="18" charset="0"/>
              </a:rPr>
              <a:t>سورة الإسراء- الآية {85}</a:t>
            </a:r>
            <a:r>
              <a:rPr lang="ar-IQ" sz="2800" dirty="0" smtClean="0">
                <a:solidFill>
                  <a:prstClr val="black"/>
                </a:solidFill>
                <a:latin typeface="Times New Roman" panose="02020603050405020304" pitchFamily="18" charset="0"/>
                <a:cs typeface="Times New Roman" panose="02020603050405020304" pitchFamily="18" charset="0"/>
              </a:rPr>
              <a:t/>
            </a:r>
            <a:br>
              <a:rPr lang="ar-IQ" sz="2800" dirty="0" smtClean="0">
                <a:solidFill>
                  <a:prstClr val="black"/>
                </a:solidFill>
                <a:latin typeface="Times New Roman" panose="02020603050405020304" pitchFamily="18" charset="0"/>
                <a:cs typeface="Times New Roman" panose="02020603050405020304" pitchFamily="18" charset="0"/>
              </a:rPr>
            </a:br>
            <a:endParaRPr lang="en-US" sz="8800" dirty="0"/>
          </a:p>
        </p:txBody>
      </p:sp>
      <p:sp>
        <p:nvSpPr>
          <p:cNvPr id="4" name="عنصر نائب لرقم الشريحة 3"/>
          <p:cNvSpPr>
            <a:spLocks noGrp="1"/>
          </p:cNvSpPr>
          <p:nvPr>
            <p:ph type="sldNum" sz="quarter" idx="12"/>
          </p:nvPr>
        </p:nvSpPr>
        <p:spPr/>
        <p:txBody>
          <a:bodyPr/>
          <a:lstStyle/>
          <a:p>
            <a:fld id="{7EBCF79A-96A0-4670-8A9C-E68C8922DFEC}" type="slidenum">
              <a:rPr lang="en-US" smtClean="0"/>
              <a:pPr/>
              <a:t>1</a:t>
            </a:fld>
            <a:endParaRPr lang="en-US"/>
          </a:p>
        </p:txBody>
      </p:sp>
    </p:spTree>
  </p:cSld>
  <p:clrMapOvr>
    <a:masterClrMapping/>
  </p:clrMapOvr>
  <p:transition spd="med">
    <p:wedg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28600" y="1066800"/>
            <a:ext cx="3200400" cy="5407152"/>
          </a:xfrm>
        </p:spPr>
        <p:txBody>
          <a:bodyPr>
            <a:normAutofit/>
          </a:bodyPr>
          <a:lstStyle/>
          <a:p>
            <a:pPr>
              <a:buFont typeface="Wingdings" pitchFamily="2" charset="2"/>
              <a:buChar char="Ø"/>
            </a:pPr>
            <a:r>
              <a:rPr lang="en-US" sz="4000" dirty="0" smtClean="0"/>
              <a:t>Anomalies in position</a:t>
            </a:r>
          </a:p>
          <a:p>
            <a:pPr>
              <a:buNone/>
            </a:pPr>
            <a:r>
              <a:rPr lang="en-US" sz="4000" b="1" dirty="0" smtClean="0">
                <a:solidFill>
                  <a:srgbClr val="FF0000"/>
                </a:solidFill>
              </a:rPr>
              <a:t>  Ectopic kidney</a:t>
            </a:r>
            <a:endParaRPr lang="en-US" sz="4000" b="1" dirty="0">
              <a:solidFill>
                <a:srgbClr val="FF0000"/>
              </a:solidFill>
            </a:endParaRPr>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10</a:t>
            </a:fld>
            <a:endParaRPr lang="en-US"/>
          </a:p>
        </p:txBody>
      </p:sp>
      <p:pic>
        <p:nvPicPr>
          <p:cNvPr id="1026" name="Picture 2" descr="C:\Users\KPH\Desktop\Ectopic-Kidney.jpg"/>
          <p:cNvPicPr>
            <a:picLocks noChangeAspect="1" noChangeArrowheads="1"/>
          </p:cNvPicPr>
          <p:nvPr/>
        </p:nvPicPr>
        <p:blipFill>
          <a:blip r:embed="rId2"/>
          <a:srcRect/>
          <a:stretch>
            <a:fillRect/>
          </a:stretch>
        </p:blipFill>
        <p:spPr bwMode="auto">
          <a:xfrm>
            <a:off x="3276600" y="838200"/>
            <a:ext cx="4800600" cy="6019800"/>
          </a:xfrm>
          <a:prstGeom prst="rect">
            <a:avLst/>
          </a:prstGeom>
          <a:noFill/>
        </p:spPr>
      </p:pic>
    </p:spTree>
  </p:cSld>
  <p:clrMapOvr>
    <a:masterClrMapping/>
  </p:clrMapOvr>
  <p:transition spd="med">
    <p:wedg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28600" y="0"/>
            <a:ext cx="7848600" cy="6858000"/>
          </a:xfrm>
        </p:spPr>
        <p:txBody>
          <a:bodyPr/>
          <a:lstStyle/>
          <a:p>
            <a:pPr>
              <a:buFont typeface="Wingdings" pitchFamily="2" charset="2"/>
              <a:buChar char="Ø"/>
            </a:pPr>
            <a:r>
              <a:rPr lang="en-US" sz="2800" dirty="0" smtClean="0">
                <a:solidFill>
                  <a:schemeClr val="accent2">
                    <a:lumMod val="50000"/>
                  </a:schemeClr>
                </a:solidFill>
              </a:rPr>
              <a:t>RENAL DYSPLASIA AND CYSTIC ANOMALIES ;</a:t>
            </a:r>
          </a:p>
          <a:p>
            <a:pPr algn="just">
              <a:buNone/>
            </a:pPr>
            <a:r>
              <a:rPr lang="en-US" sz="4000" b="1" dirty="0" smtClean="0">
                <a:solidFill>
                  <a:srgbClr val="FF0000"/>
                </a:solidFill>
              </a:rPr>
              <a:t>         </a:t>
            </a:r>
            <a:r>
              <a:rPr lang="en-US" sz="3200" b="1" dirty="0" smtClean="0">
                <a:solidFill>
                  <a:srgbClr val="FF0000"/>
                </a:solidFill>
              </a:rPr>
              <a:t>Multicystic renal dysplasia</a:t>
            </a:r>
          </a:p>
          <a:p>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11</a:t>
            </a:fld>
            <a:endParaRPr lang="en-US"/>
          </a:p>
        </p:txBody>
      </p:sp>
      <p:pic>
        <p:nvPicPr>
          <p:cNvPr id="5" name="Picture 3" descr="image08.jpg"/>
          <p:cNvPicPr>
            <a:picLocks noChangeAspect="1"/>
          </p:cNvPicPr>
          <p:nvPr/>
        </p:nvPicPr>
        <p:blipFill>
          <a:blip r:embed="rId2"/>
          <a:stretch>
            <a:fillRect/>
          </a:stretch>
        </p:blipFill>
        <p:spPr>
          <a:xfrm>
            <a:off x="228600" y="1981200"/>
            <a:ext cx="7772400" cy="4724400"/>
          </a:xfrm>
          <a:prstGeom prst="rect">
            <a:avLst/>
          </a:prstGeom>
        </p:spPr>
      </p:pic>
    </p:spTree>
  </p:cSld>
  <p:clrMapOvr>
    <a:masterClrMapping/>
  </p:clrMapOvr>
  <p:transition spd="med">
    <p:wedg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7467600" cy="715962"/>
          </a:xfrm>
        </p:spPr>
        <p:txBody>
          <a:bodyPr/>
          <a:lstStyle/>
          <a:p>
            <a:r>
              <a:rPr lang="en-US" dirty="0" smtClean="0">
                <a:solidFill>
                  <a:srgbClr val="FF0000"/>
                </a:solidFill>
                <a:effectLst>
                  <a:outerShdw blurRad="38100" dist="38100" dir="2700000" algn="tl">
                    <a:srgbClr val="000000">
                      <a:alpha val="43137"/>
                    </a:srgbClr>
                  </a:outerShdw>
                </a:effectLst>
              </a:rPr>
              <a:t>        </a:t>
            </a:r>
            <a:r>
              <a:rPr lang="en-US" sz="3600" dirty="0" smtClean="0">
                <a:solidFill>
                  <a:srgbClr val="FF0000"/>
                </a:solidFill>
              </a:rPr>
              <a:t>polycystic kidney disease</a:t>
            </a:r>
            <a:endParaRPr lang="en-US" sz="3600" dirty="0">
              <a:solidFill>
                <a:srgbClr val="FF0000"/>
              </a:solidFill>
            </a:endParaRPr>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12</a:t>
            </a:fld>
            <a:endParaRPr lang="en-US"/>
          </a:p>
        </p:txBody>
      </p:sp>
      <p:pic>
        <p:nvPicPr>
          <p:cNvPr id="5" name="Content Placeholder 3" descr="adpc1.jpg"/>
          <p:cNvPicPr>
            <a:picLocks noGrp="1" noChangeAspect="1"/>
          </p:cNvPicPr>
          <p:nvPr>
            <p:ph sz="quarter" idx="1"/>
          </p:nvPr>
        </p:nvPicPr>
        <p:blipFill>
          <a:blip r:embed="rId2"/>
          <a:stretch>
            <a:fillRect/>
          </a:stretch>
        </p:blipFill>
        <p:spPr>
          <a:xfrm>
            <a:off x="228600" y="1143000"/>
            <a:ext cx="7848600" cy="5486400"/>
          </a:xfrm>
        </p:spPr>
      </p:pic>
    </p:spTree>
  </p:cSld>
  <p:clrMapOvr>
    <a:masterClrMapping/>
  </p:clrMapOvr>
  <p:transition spd="med">
    <p:wedg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152400" y="0"/>
            <a:ext cx="8534400" cy="1447800"/>
          </a:xfrm>
        </p:spPr>
        <p:txBody>
          <a:bodyPr>
            <a:noAutofit/>
          </a:bodyPr>
          <a:lstStyle/>
          <a:p>
            <a:pPr>
              <a:buFont typeface="Wingdings" pitchFamily="2" charset="2"/>
              <a:buChar char="Ø"/>
            </a:pPr>
            <a:r>
              <a:rPr lang="en-US" sz="2400" b="1" dirty="0" smtClean="0">
                <a:solidFill>
                  <a:schemeClr val="tx1">
                    <a:lumMod val="95000"/>
                    <a:lumOff val="5000"/>
                  </a:schemeClr>
                </a:solidFill>
              </a:rPr>
              <a:t>Non-obstructive RA with hydronephrosis</a:t>
            </a:r>
            <a:r>
              <a:rPr lang="en-US" sz="2800" dirty="0" smtClean="0"/>
              <a:t/>
            </a:r>
            <a:br>
              <a:rPr lang="en-US" sz="2800" dirty="0" smtClean="0"/>
            </a:br>
            <a:r>
              <a:rPr lang="en-US" sz="2800" dirty="0" smtClean="0"/>
              <a:t>      </a:t>
            </a:r>
            <a:r>
              <a:rPr lang="en-US" sz="2800" b="1" dirty="0" smtClean="0">
                <a:solidFill>
                  <a:srgbClr val="FF0000"/>
                </a:solidFill>
              </a:rPr>
              <a:t>vesicoureteral reflex (VUR)</a:t>
            </a:r>
            <a:endParaRPr lang="en-US" sz="2800" b="1" dirty="0">
              <a:solidFill>
                <a:srgbClr val="FF0000"/>
              </a:solidFill>
            </a:endParaRPr>
          </a:p>
        </p:txBody>
      </p:sp>
      <p:pic>
        <p:nvPicPr>
          <p:cNvPr id="7" name="عنصر نائب للمحتوى 6" descr="SmartSelectImage_2016-02-23-13-02-25.png"/>
          <p:cNvPicPr>
            <a:picLocks noGrp="1" noChangeAspect="1"/>
          </p:cNvPicPr>
          <p:nvPr>
            <p:ph sz="quarter" idx="1"/>
          </p:nvPr>
        </p:nvPicPr>
        <p:blipFill>
          <a:blip r:embed="rId2"/>
          <a:stretch>
            <a:fillRect/>
          </a:stretch>
        </p:blipFill>
        <p:spPr>
          <a:xfrm>
            <a:off x="228600" y="1524000"/>
            <a:ext cx="7924800" cy="5334000"/>
          </a:xfrm>
        </p:spPr>
      </p:pic>
      <p:sp>
        <p:nvSpPr>
          <p:cNvPr id="4" name="عنصر نائب لرقم الشريحة 3"/>
          <p:cNvSpPr>
            <a:spLocks noGrp="1"/>
          </p:cNvSpPr>
          <p:nvPr>
            <p:ph type="sldNum" sz="quarter" idx="15"/>
          </p:nvPr>
        </p:nvSpPr>
        <p:spPr/>
        <p:txBody>
          <a:bodyPr/>
          <a:lstStyle/>
          <a:p>
            <a:fld id="{7EBCF79A-96A0-4670-8A9C-E68C8922DFEC}" type="slidenum">
              <a:rPr lang="en-US" smtClean="0"/>
              <a:pPr/>
              <a:t>13</a:t>
            </a:fld>
            <a:endParaRPr lang="en-US"/>
          </a:p>
        </p:txBody>
      </p:sp>
    </p:spTree>
  </p:cSld>
  <p:clrMapOvr>
    <a:masterClrMapping/>
  </p:clrMapOvr>
  <p:transition spd="med">
    <p:wedg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3962400" cy="6858000"/>
          </a:xfrm>
        </p:spPr>
        <p:txBody>
          <a:bodyPr/>
          <a:lstStyle/>
          <a:p>
            <a:pPr>
              <a:buFont typeface="Wingdings" pitchFamily="2" charset="2"/>
              <a:buChar char="Ø"/>
            </a:pPr>
            <a:r>
              <a:rPr lang="en-US" sz="3200" dirty="0" smtClean="0"/>
              <a:t>Obstructive Renal anomalies</a:t>
            </a:r>
          </a:p>
          <a:p>
            <a:pPr>
              <a:buNone/>
            </a:pPr>
            <a:r>
              <a:rPr lang="en-US" dirty="0" smtClean="0"/>
              <a:t>   </a:t>
            </a:r>
            <a:r>
              <a:rPr lang="en-US" dirty="0" smtClean="0">
                <a:solidFill>
                  <a:schemeClr val="accent2">
                    <a:lumMod val="50000"/>
                  </a:schemeClr>
                </a:solidFill>
              </a:rPr>
              <a:t>ureteropelvic junction     obstruction</a:t>
            </a:r>
          </a:p>
          <a:p>
            <a:pPr>
              <a:buNone/>
            </a:pPr>
            <a:r>
              <a:rPr lang="en-US" dirty="0" smtClean="0">
                <a:solidFill>
                  <a:schemeClr val="accent2">
                    <a:lumMod val="50000"/>
                  </a:schemeClr>
                </a:solidFill>
              </a:rPr>
              <a:t>   vesicoureteral junction obstruction</a:t>
            </a:r>
          </a:p>
          <a:p>
            <a:pPr>
              <a:buNone/>
            </a:pPr>
            <a:r>
              <a:rPr lang="en-US" dirty="0" smtClean="0">
                <a:solidFill>
                  <a:schemeClr val="accent2">
                    <a:lumMod val="50000"/>
                  </a:schemeClr>
                </a:solidFill>
              </a:rPr>
              <a:t>      </a:t>
            </a:r>
          </a:p>
          <a:p>
            <a:pPr>
              <a:buNone/>
            </a:pPr>
            <a:r>
              <a:rPr lang="en-US" dirty="0" smtClean="0"/>
              <a:t>       </a:t>
            </a: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14</a:t>
            </a:fld>
            <a:endParaRPr lang="en-US"/>
          </a:p>
        </p:txBody>
      </p:sp>
      <p:pic>
        <p:nvPicPr>
          <p:cNvPr id="5" name="صورة 4" descr="posterior-urethral-valves-illustration.png"/>
          <p:cNvPicPr>
            <a:picLocks noChangeAspect="1"/>
          </p:cNvPicPr>
          <p:nvPr/>
        </p:nvPicPr>
        <p:blipFill>
          <a:blip r:embed="rId2"/>
          <a:stretch>
            <a:fillRect/>
          </a:stretch>
        </p:blipFill>
        <p:spPr>
          <a:xfrm>
            <a:off x="4114800" y="609600"/>
            <a:ext cx="4038600" cy="5791200"/>
          </a:xfrm>
          <a:prstGeom prst="rect">
            <a:avLst/>
          </a:prstGeom>
        </p:spPr>
      </p:pic>
      <p:sp>
        <p:nvSpPr>
          <p:cNvPr id="6" name="مستطيل 5"/>
          <p:cNvSpPr/>
          <p:nvPr/>
        </p:nvSpPr>
        <p:spPr>
          <a:xfrm>
            <a:off x="4114800" y="1143000"/>
            <a:ext cx="4038600" cy="954107"/>
          </a:xfrm>
          <a:prstGeom prst="rect">
            <a:avLst/>
          </a:prstGeom>
        </p:spPr>
        <p:txBody>
          <a:bodyPr wrap="square">
            <a:spAutoFit/>
          </a:bodyPr>
          <a:lstStyle/>
          <a:p>
            <a:pPr algn="ctr" rtl="0"/>
            <a:r>
              <a:rPr lang="en-US" sz="2800" b="1" i="1" dirty="0" smtClean="0">
                <a:solidFill>
                  <a:srgbClr val="FF0000"/>
                </a:solidFill>
                <a:effectLst>
                  <a:outerShdw blurRad="38100" dist="38100" dir="2700000" algn="tl">
                    <a:srgbClr val="000000">
                      <a:alpha val="43137"/>
                    </a:srgbClr>
                  </a:outerShdw>
                </a:effectLst>
              </a:rPr>
              <a:t>posterior urethra valve</a:t>
            </a:r>
            <a:endParaRPr lang="en-US" sz="2800" b="1" i="1" dirty="0">
              <a:solidFill>
                <a:srgbClr val="FF0000"/>
              </a:solidFill>
              <a:effectLst>
                <a:outerShdw blurRad="38100" dist="38100" dir="2700000" algn="tl">
                  <a:srgbClr val="000000">
                    <a:alpha val="43137"/>
                  </a:srgbClr>
                </a:outerShdw>
              </a:effectLst>
            </a:endParaRPr>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nodeType="with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par>
                                <p:cTn id="9" presetID="2" presetClass="entr" presetSubtype="4"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anim calcmode="lin" valueType="num">
                                      <p:cBhvr additive="base">
                                        <p:cTn id="11"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anim calcmode="lin" valueType="num">
                                      <p:cBhvr additive="base">
                                        <p:cTn id="1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381000" y="0"/>
            <a:ext cx="8382000" cy="6858000"/>
          </a:xfrm>
        </p:spPr>
        <p:txBody>
          <a:bodyPr/>
          <a:lstStyle/>
          <a:p>
            <a:r>
              <a:rPr lang="en-US" sz="4000" b="1" u="sng" dirty="0" smtClean="0">
                <a:solidFill>
                  <a:schemeClr val="accent2">
                    <a:lumMod val="50000"/>
                  </a:schemeClr>
                </a:solidFill>
              </a:rPr>
              <a:t>Aims of the study</a:t>
            </a:r>
            <a:endParaRPr lang="en-US" sz="4000" dirty="0" smtClean="0">
              <a:solidFill>
                <a:schemeClr val="accent2">
                  <a:lumMod val="50000"/>
                </a:schemeClr>
              </a:solidFill>
            </a:endParaRPr>
          </a:p>
          <a:p>
            <a:pPr>
              <a:buNone/>
            </a:pPr>
            <a:r>
              <a:rPr lang="en-US" sz="4000" dirty="0" smtClean="0">
                <a:solidFill>
                  <a:srgbClr val="0070C0"/>
                </a:solidFill>
              </a:rPr>
              <a:t>Study the types of Renal anomalies according to their :</a:t>
            </a:r>
          </a:p>
          <a:p>
            <a:pPr>
              <a:buFont typeface="Wingdings" pitchFamily="2" charset="2"/>
              <a:buChar char="Ø"/>
            </a:pPr>
            <a:r>
              <a:rPr lang="en-US" sz="4000" dirty="0" smtClean="0">
                <a:solidFill>
                  <a:srgbClr val="0070C0"/>
                </a:solidFill>
              </a:rPr>
              <a:t>clinical presentations,</a:t>
            </a:r>
          </a:p>
          <a:p>
            <a:pPr>
              <a:buFont typeface="Wingdings" pitchFamily="2" charset="2"/>
              <a:buChar char="Ø"/>
            </a:pPr>
            <a:r>
              <a:rPr lang="en-US" sz="4000" dirty="0" smtClean="0">
                <a:solidFill>
                  <a:srgbClr val="0070C0"/>
                </a:solidFill>
              </a:rPr>
              <a:t> age of diagnosis, </a:t>
            </a:r>
          </a:p>
          <a:p>
            <a:pPr>
              <a:buFont typeface="Wingdings" pitchFamily="2" charset="2"/>
              <a:buChar char="Ø"/>
            </a:pPr>
            <a:r>
              <a:rPr lang="en-US" sz="4000" dirty="0" smtClean="0">
                <a:solidFill>
                  <a:srgbClr val="0070C0"/>
                </a:solidFill>
              </a:rPr>
              <a:t>radiological methods of diagnosis </a:t>
            </a:r>
          </a:p>
          <a:p>
            <a:pPr>
              <a:buFont typeface="Wingdings" pitchFamily="2" charset="2"/>
              <a:buChar char="Ø"/>
            </a:pPr>
            <a:r>
              <a:rPr lang="en-US" sz="4000" dirty="0" smtClean="0">
                <a:solidFill>
                  <a:srgbClr val="0070C0"/>
                </a:solidFill>
              </a:rPr>
              <a:t>complications</a:t>
            </a:r>
            <a:r>
              <a:rPr lang="en-US" sz="2800" dirty="0" smtClean="0">
                <a:solidFill>
                  <a:srgbClr val="0070C0"/>
                </a:solidFill>
              </a:rPr>
              <a:t>. </a:t>
            </a:r>
          </a:p>
          <a:p>
            <a:pPr>
              <a:buNone/>
            </a:pPr>
            <a:r>
              <a:rPr lang="en-US" sz="2800" dirty="0" smtClean="0"/>
              <a:t> </a:t>
            </a: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15</a:t>
            </a:fld>
            <a:endParaRPr lang="en-US"/>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linds(horizontal)">
                                      <p:cBhvr>
                                        <p:cTn id="7" dur="500"/>
                                        <p:tgtEl>
                                          <p:spTgt spid="3">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nodeType="clickEffect">
                                  <p:stCondLst>
                                    <p:cond delay="0"/>
                                  </p:stCondLst>
                                  <p:childTnLst>
                                    <p:set>
                                      <p:cBhvr>
                                        <p:cTn id="11" dur="1" fill="hold">
                                          <p:stCondLst>
                                            <p:cond delay="0"/>
                                          </p:stCondLst>
                                        </p:cTn>
                                        <p:tgtEl>
                                          <p:spTgt spid="3">
                                            <p:txEl>
                                              <p:pRg st="2" end="2"/>
                                            </p:txEl>
                                          </p:spTgt>
                                        </p:tgtEl>
                                        <p:attrNameLst>
                                          <p:attrName>style.visibility</p:attrName>
                                        </p:attrNameLst>
                                      </p:cBhvr>
                                      <p:to>
                                        <p:strVal val="visible"/>
                                      </p:to>
                                    </p:set>
                                    <p:animEffect transition="in" filter="blinds(horizontal)">
                                      <p:cBhvr>
                                        <p:cTn id="12" dur="500"/>
                                        <p:tgtEl>
                                          <p:spTgt spid="3">
                                            <p:txEl>
                                              <p:pRg st="2" end="2"/>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blinds(horizontal)">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3" presetClass="entr" presetSubtype="10" fill="hold"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blinds(horizontal)">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3" presetClass="entr" presetSubtype="1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Effect transition="in" filter="blinds(horizontal)">
                                      <p:cBhvr>
                                        <p:cTn id="27" dur="500"/>
                                        <p:tgtEl>
                                          <p:spTgt spid="3">
                                            <p:txEl>
                                              <p:pRg st="5" end="5"/>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3" presetClass="entr" presetSubtype="10" fill="hold" nodeType="clickEffect">
                                  <p:stCondLst>
                                    <p:cond delay="0"/>
                                  </p:stCondLst>
                                  <p:childTnLst>
                                    <p:set>
                                      <p:cBhvr>
                                        <p:cTn id="31" dur="1" fill="hold">
                                          <p:stCondLst>
                                            <p:cond delay="0"/>
                                          </p:stCondLst>
                                        </p:cTn>
                                        <p:tgtEl>
                                          <p:spTgt spid="3">
                                            <p:txEl>
                                              <p:pRg st="6" end="6"/>
                                            </p:txEl>
                                          </p:spTgt>
                                        </p:tgtEl>
                                        <p:attrNameLst>
                                          <p:attrName>style.visibility</p:attrName>
                                        </p:attrNameLst>
                                      </p:cBhvr>
                                      <p:to>
                                        <p:strVal val="visible"/>
                                      </p:to>
                                    </p:set>
                                    <p:animEffect transition="in" filter="blinds(horizontal)">
                                      <p:cBhvr>
                                        <p:cTn id="3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0" y="609600"/>
            <a:ext cx="8763000" cy="4648200"/>
          </a:xfrm>
        </p:spPr>
        <p:txBody>
          <a:bodyPr/>
          <a:lstStyle/>
          <a:p>
            <a:pPr algn="l" rtl="0">
              <a:buNone/>
            </a:pPr>
            <a:endParaRPr lang="en-US" b="1" dirty="0" smtClean="0">
              <a:effectLst>
                <a:outerShdw blurRad="38100" dist="38100" dir="2700000" algn="tl">
                  <a:srgbClr val="000000">
                    <a:alpha val="43137"/>
                  </a:srgbClr>
                </a:outerShdw>
              </a:effectLst>
              <a:latin typeface="Arial Black" pitchFamily="34" charset="0"/>
            </a:endParaRPr>
          </a:p>
          <a:p>
            <a:pPr algn="l" rtl="0">
              <a:buNone/>
            </a:pPr>
            <a:endParaRPr lang="en-US" b="1" dirty="0" smtClean="0">
              <a:effectLst>
                <a:outerShdw blurRad="38100" dist="38100" dir="2700000" algn="tl">
                  <a:srgbClr val="000000">
                    <a:alpha val="43137"/>
                  </a:srgbClr>
                </a:outerShdw>
              </a:effectLst>
              <a:latin typeface="Arial Black" pitchFamily="34" charset="0"/>
            </a:endParaRPr>
          </a:p>
          <a:p>
            <a:pPr algn="l" rtl="0">
              <a:buNone/>
            </a:pPr>
            <a:endParaRPr lang="en-US" b="1" dirty="0" smtClean="0">
              <a:effectLst>
                <a:outerShdw blurRad="38100" dist="38100" dir="2700000" algn="tl">
                  <a:srgbClr val="000000">
                    <a:alpha val="43137"/>
                  </a:srgbClr>
                </a:outerShdw>
              </a:effectLst>
              <a:latin typeface="Arial Black" pitchFamily="34" charset="0"/>
            </a:endParaRPr>
          </a:p>
          <a:p>
            <a:pPr algn="l" rtl="0">
              <a:buNone/>
            </a:pPr>
            <a:endParaRPr lang="en-US" b="1" dirty="0" smtClean="0">
              <a:effectLst>
                <a:outerShdw blurRad="38100" dist="38100" dir="2700000" algn="tl">
                  <a:srgbClr val="000000">
                    <a:alpha val="43137"/>
                  </a:srgbClr>
                </a:outerShdw>
              </a:effectLst>
              <a:latin typeface="Arial Black" pitchFamily="34" charset="0"/>
            </a:endParaRPr>
          </a:p>
          <a:p>
            <a:pPr algn="ctr" rtl="0">
              <a:buNone/>
            </a:pPr>
            <a:r>
              <a:rPr lang="en-US" sz="4400" b="1" i="1" dirty="0" smtClean="0">
                <a:solidFill>
                  <a:schemeClr val="accent2">
                    <a:lumMod val="50000"/>
                  </a:schemeClr>
                </a:solidFill>
                <a:effectLst>
                  <a:outerShdw blurRad="38100" dist="38100" dir="2700000" algn="tl">
                    <a:srgbClr val="000000">
                      <a:alpha val="43137"/>
                    </a:srgbClr>
                  </a:outerShdw>
                </a:effectLst>
                <a:latin typeface="Arial Black" pitchFamily="34" charset="0"/>
              </a:rPr>
              <a:t>PATIENTS AND METHODS</a:t>
            </a:r>
            <a:endParaRPr lang="en-US" sz="4400" b="1" i="1" dirty="0">
              <a:solidFill>
                <a:schemeClr val="accent2">
                  <a:lumMod val="50000"/>
                </a:schemeClr>
              </a:solidFill>
              <a:effectLst>
                <a:outerShdw blurRad="38100" dist="38100" dir="2700000" algn="tl">
                  <a:srgbClr val="000000">
                    <a:alpha val="43137"/>
                  </a:srgbClr>
                </a:outerShdw>
              </a:effectLst>
              <a:latin typeface="Arial Black" pitchFamily="34" charset="0"/>
            </a:endParaRPr>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16</a:t>
            </a:fld>
            <a:endParaRPr lang="en-US"/>
          </a:p>
        </p:txBody>
      </p:sp>
    </p:spTree>
  </p:cSld>
  <p:clrMapOvr>
    <a:masterClrMapping/>
  </p:clrMapOvr>
  <p:transition spd="med">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686800" cy="6858000"/>
          </a:xfrm>
        </p:spPr>
        <p:txBody>
          <a:bodyPr>
            <a:normAutofit fontScale="92500" lnSpcReduction="10000"/>
          </a:bodyPr>
          <a:lstStyle/>
          <a:p>
            <a:pPr lvl="0">
              <a:lnSpc>
                <a:spcPct val="150000"/>
              </a:lnSpc>
              <a:buNone/>
            </a:pPr>
            <a:r>
              <a:rPr lang="en-US" sz="2000" dirty="0" smtClean="0"/>
              <a:t>This is a descriptive study, conducted from 1</a:t>
            </a:r>
            <a:r>
              <a:rPr lang="en-US" sz="2000" baseline="30000" dirty="0" smtClean="0"/>
              <a:t>st</a:t>
            </a:r>
            <a:r>
              <a:rPr lang="en-US" sz="2000" dirty="0" smtClean="0"/>
              <a:t> January 2015 till 1</a:t>
            </a:r>
            <a:r>
              <a:rPr lang="en-US" sz="2000" baseline="30000" dirty="0" smtClean="0"/>
              <a:t>st</a:t>
            </a:r>
            <a:r>
              <a:rPr lang="en-US" sz="2000" dirty="0" smtClean="0"/>
              <a:t> January 2016, included children with renal anomalies.</a:t>
            </a:r>
          </a:p>
          <a:p>
            <a:pPr lvl="0">
              <a:lnSpc>
                <a:spcPct val="110000"/>
              </a:lnSpc>
            </a:pPr>
            <a:r>
              <a:rPr lang="en-US" sz="2000" dirty="0" smtClean="0"/>
              <a:t>Patients were collected from pediatric nephrology clinic and pediatric ward from 4 pediatric centers hospitals :</a:t>
            </a:r>
          </a:p>
          <a:p>
            <a:pPr lvl="0">
              <a:lnSpc>
                <a:spcPct val="150000"/>
              </a:lnSpc>
              <a:buNone/>
            </a:pPr>
            <a:r>
              <a:rPr lang="en-US" sz="2000" dirty="0" smtClean="0"/>
              <a:t>1. Imamain Kadhimein Medical City. </a:t>
            </a:r>
          </a:p>
          <a:p>
            <a:pPr lvl="0">
              <a:lnSpc>
                <a:spcPct val="150000"/>
              </a:lnSpc>
              <a:buNone/>
            </a:pPr>
            <a:r>
              <a:rPr lang="en-US" sz="2000" dirty="0" smtClean="0"/>
              <a:t>2. Central child Teaching hospital in Al-Iskan.</a:t>
            </a:r>
          </a:p>
          <a:p>
            <a:pPr lvl="0">
              <a:lnSpc>
                <a:spcPct val="150000"/>
              </a:lnSpc>
              <a:buNone/>
            </a:pPr>
            <a:r>
              <a:rPr lang="en-US" sz="2000" dirty="0" smtClean="0"/>
              <a:t>3. Children Welfare Teaching hospital.</a:t>
            </a:r>
          </a:p>
          <a:p>
            <a:pPr lvl="0">
              <a:lnSpc>
                <a:spcPct val="150000"/>
              </a:lnSpc>
              <a:buNone/>
            </a:pPr>
            <a:r>
              <a:rPr lang="en-US" sz="2000" dirty="0" smtClean="0"/>
              <a:t>4. Karbala Pediatric Teaching hospital.                                                                    </a:t>
            </a:r>
          </a:p>
          <a:p>
            <a:pPr lvl="0">
              <a:lnSpc>
                <a:spcPct val="150000"/>
              </a:lnSpc>
            </a:pPr>
            <a:r>
              <a:rPr lang="en-US" sz="2000" dirty="0" smtClean="0"/>
              <a:t>Examination of the patient was including: height, weight, thorough physical examination was done.</a:t>
            </a:r>
          </a:p>
          <a:p>
            <a:pPr lvl="0">
              <a:lnSpc>
                <a:spcPct val="150000"/>
              </a:lnSpc>
            </a:pPr>
            <a:r>
              <a:rPr lang="en-US" sz="2000" dirty="0" smtClean="0"/>
              <a:t>Investigations included renal function test(B.urea, s.creatinine), urinalysis, urine culture, imaging study were documented , these include: U/S of abdomen, VCUG, IVU, CT-scan abdomen. Some patients have more than one image study. One patient had DMSA scan and other      one had retrograde Pyelography were done outside Iraq.  </a:t>
            </a:r>
          </a:p>
          <a:p>
            <a:pPr algn="l" rtl="0">
              <a:lnSpc>
                <a:spcPct val="150000"/>
              </a:lnSpc>
              <a:buNone/>
            </a:pPr>
            <a:endParaRPr lang="en-US" sz="2000"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17</a:t>
            </a:fld>
            <a:endParaRPr lang="en-US"/>
          </a:p>
        </p:txBody>
      </p:sp>
    </p:spTree>
  </p:cSld>
  <p:clrMapOvr>
    <a:masterClrMapping/>
  </p:clrMapOvr>
  <p:transition spd="med">
    <p:wedg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0" y="0"/>
            <a:ext cx="9144000" cy="6858000"/>
          </a:xfrm>
        </p:spPr>
        <p:txBody>
          <a:bodyPr>
            <a:normAutofit/>
          </a:bodyPr>
          <a:lstStyle/>
          <a:p>
            <a:pPr>
              <a:lnSpc>
                <a:spcPct val="160000"/>
              </a:lnSpc>
            </a:pPr>
            <a:r>
              <a:rPr lang="en-US" dirty="0" smtClean="0">
                <a:solidFill>
                  <a:srgbClr val="002060"/>
                </a:solidFill>
              </a:rPr>
              <a:t>One  hundred sixty patients were studied with Renal anomalies, 23 patients of them had combined renal anomalies, 14 patients  out these 23 had combined obstructive and non-obstructive RA, </a:t>
            </a:r>
            <a:endParaRPr lang="en-US" dirty="0" smtClean="0"/>
          </a:p>
          <a:p>
            <a:pPr lvl="0"/>
            <a:r>
              <a:rPr lang="en-US" dirty="0" smtClean="0"/>
              <a:t> The following parameters were studied in these patients:</a:t>
            </a:r>
          </a:p>
          <a:p>
            <a:pPr lvl="0">
              <a:buNone/>
            </a:pPr>
            <a:r>
              <a:rPr lang="en-US" dirty="0" smtClean="0"/>
              <a:t> 1. Family history of congenital anomalies.</a:t>
            </a:r>
          </a:p>
          <a:p>
            <a:pPr lvl="0">
              <a:buNone/>
            </a:pPr>
            <a:r>
              <a:rPr lang="en-US" dirty="0" smtClean="0"/>
              <a:t> 2. Consanguinity.</a:t>
            </a:r>
          </a:p>
          <a:p>
            <a:pPr lvl="0">
              <a:buNone/>
            </a:pPr>
            <a:r>
              <a:rPr lang="en-US" dirty="0" smtClean="0"/>
              <a:t> 3. Age of presentation.</a:t>
            </a:r>
          </a:p>
          <a:p>
            <a:pPr lvl="0">
              <a:buNone/>
            </a:pPr>
            <a:r>
              <a:rPr lang="en-US" dirty="0" smtClean="0"/>
              <a:t> 4. Age of diagnosis.</a:t>
            </a:r>
          </a:p>
          <a:p>
            <a:pPr lvl="0">
              <a:buNone/>
            </a:pPr>
            <a:r>
              <a:rPr lang="en-US" dirty="0" smtClean="0"/>
              <a:t> 5.Type of renal anomaly (obstructive or non-obstructive).</a:t>
            </a:r>
          </a:p>
          <a:p>
            <a:pPr lvl="0">
              <a:buNone/>
            </a:pPr>
            <a:r>
              <a:rPr lang="en-US" dirty="0" smtClean="0"/>
              <a:t> 6. Radiological methods of diagnosis.</a:t>
            </a:r>
          </a:p>
          <a:p>
            <a:pPr lvl="0">
              <a:buNone/>
            </a:pPr>
            <a:r>
              <a:rPr lang="en-US" dirty="0" smtClean="0"/>
              <a:t> 7. Clinical presentation.</a:t>
            </a:r>
          </a:p>
          <a:p>
            <a:pPr lvl="0">
              <a:buNone/>
            </a:pPr>
            <a:r>
              <a:rPr lang="en-US" dirty="0" smtClean="0"/>
              <a:t> 8. Associated complications.</a:t>
            </a:r>
          </a:p>
          <a:p>
            <a:pPr>
              <a:buNone/>
            </a:pPr>
            <a:r>
              <a:rPr lang="en-US" dirty="0" smtClean="0"/>
              <a:t> </a:t>
            </a:r>
          </a:p>
          <a:p>
            <a:pPr lvl="0"/>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18</a:t>
            </a:fld>
            <a:endParaRPr lang="en-US"/>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 presetClass="entr" presetSubtype="16"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box(in)">
                                      <p:cBhvr>
                                        <p:cTn id="7" dur="500"/>
                                        <p:tgtEl>
                                          <p:spTgt spid="3">
                                            <p:txEl>
                                              <p:pRg st="1" end="1"/>
                                            </p:txEl>
                                          </p:spTgt>
                                        </p:tgtEl>
                                      </p:cBhvr>
                                    </p:animEffect>
                                  </p:childTnLst>
                                </p:cTn>
                              </p:par>
                              <p:par>
                                <p:cTn id="8" presetID="4" presetClass="entr" presetSubtype="16" fill="hold" nodeType="withEffect">
                                  <p:stCondLst>
                                    <p:cond delay="0"/>
                                  </p:stCondLst>
                                  <p:childTnLst>
                                    <p:set>
                                      <p:cBhvr>
                                        <p:cTn id="9" dur="1" fill="hold">
                                          <p:stCondLst>
                                            <p:cond delay="0"/>
                                          </p:stCondLst>
                                        </p:cTn>
                                        <p:tgtEl>
                                          <p:spTgt spid="3">
                                            <p:txEl>
                                              <p:pRg st="2" end="2"/>
                                            </p:txEl>
                                          </p:spTgt>
                                        </p:tgtEl>
                                        <p:attrNameLst>
                                          <p:attrName>style.visibility</p:attrName>
                                        </p:attrNameLst>
                                      </p:cBhvr>
                                      <p:to>
                                        <p:strVal val="visible"/>
                                      </p:to>
                                    </p:set>
                                    <p:animEffect transition="in" filter="box(in)">
                                      <p:cBhvr>
                                        <p:cTn id="10" dur="500"/>
                                        <p:tgtEl>
                                          <p:spTgt spid="3">
                                            <p:txEl>
                                              <p:pRg st="2" end="2"/>
                                            </p:txEl>
                                          </p:spTgt>
                                        </p:tgtEl>
                                      </p:cBhvr>
                                    </p:animEffect>
                                  </p:childTnLst>
                                </p:cTn>
                              </p:par>
                              <p:par>
                                <p:cTn id="11" presetID="4" presetClass="entr" presetSubtype="16"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animEffect transition="in" filter="box(in)">
                                      <p:cBhvr>
                                        <p:cTn id="13" dur="500"/>
                                        <p:tgtEl>
                                          <p:spTgt spid="3">
                                            <p:txEl>
                                              <p:pRg st="3" end="3"/>
                                            </p:txEl>
                                          </p:spTgt>
                                        </p:tgtEl>
                                      </p:cBhvr>
                                    </p:animEffect>
                                  </p:childTnLst>
                                </p:cTn>
                              </p:par>
                              <p:par>
                                <p:cTn id="14" presetID="4" presetClass="entr" presetSubtype="16" fill="hold" nodeType="withEffect">
                                  <p:stCondLst>
                                    <p:cond delay="0"/>
                                  </p:stCondLst>
                                  <p:childTnLst>
                                    <p:set>
                                      <p:cBhvr>
                                        <p:cTn id="15" dur="1" fill="hold">
                                          <p:stCondLst>
                                            <p:cond delay="0"/>
                                          </p:stCondLst>
                                        </p:cTn>
                                        <p:tgtEl>
                                          <p:spTgt spid="3">
                                            <p:txEl>
                                              <p:pRg st="4" end="4"/>
                                            </p:txEl>
                                          </p:spTgt>
                                        </p:tgtEl>
                                        <p:attrNameLst>
                                          <p:attrName>style.visibility</p:attrName>
                                        </p:attrNameLst>
                                      </p:cBhvr>
                                      <p:to>
                                        <p:strVal val="visible"/>
                                      </p:to>
                                    </p:set>
                                    <p:animEffect transition="in" filter="box(in)">
                                      <p:cBhvr>
                                        <p:cTn id="16" dur="500"/>
                                        <p:tgtEl>
                                          <p:spTgt spid="3">
                                            <p:txEl>
                                              <p:pRg st="4" end="4"/>
                                            </p:txEl>
                                          </p:spTgt>
                                        </p:tgtEl>
                                      </p:cBhvr>
                                    </p:animEffect>
                                  </p:childTnLst>
                                </p:cTn>
                              </p:par>
                              <p:par>
                                <p:cTn id="17" presetID="4" presetClass="entr" presetSubtype="16" fill="hold" nodeType="withEffect">
                                  <p:stCondLst>
                                    <p:cond delay="0"/>
                                  </p:stCondLst>
                                  <p:childTnLst>
                                    <p:set>
                                      <p:cBhvr>
                                        <p:cTn id="18" dur="1" fill="hold">
                                          <p:stCondLst>
                                            <p:cond delay="0"/>
                                          </p:stCondLst>
                                        </p:cTn>
                                        <p:tgtEl>
                                          <p:spTgt spid="3">
                                            <p:txEl>
                                              <p:pRg st="5" end="5"/>
                                            </p:txEl>
                                          </p:spTgt>
                                        </p:tgtEl>
                                        <p:attrNameLst>
                                          <p:attrName>style.visibility</p:attrName>
                                        </p:attrNameLst>
                                      </p:cBhvr>
                                      <p:to>
                                        <p:strVal val="visible"/>
                                      </p:to>
                                    </p:set>
                                    <p:animEffect transition="in" filter="box(in)">
                                      <p:cBhvr>
                                        <p:cTn id="19" dur="500"/>
                                        <p:tgtEl>
                                          <p:spTgt spid="3">
                                            <p:txEl>
                                              <p:pRg st="5" end="5"/>
                                            </p:txEl>
                                          </p:spTgt>
                                        </p:tgtEl>
                                      </p:cBhvr>
                                    </p:animEffect>
                                  </p:childTnLst>
                                </p:cTn>
                              </p:par>
                              <p:par>
                                <p:cTn id="20" presetID="4" presetClass="entr" presetSubtype="16" fill="hold" nodeType="with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box(in)">
                                      <p:cBhvr>
                                        <p:cTn id="22" dur="500"/>
                                        <p:tgtEl>
                                          <p:spTgt spid="3">
                                            <p:txEl>
                                              <p:pRg st="6" end="6"/>
                                            </p:txEl>
                                          </p:spTgt>
                                        </p:tgtEl>
                                      </p:cBhvr>
                                    </p:animEffect>
                                  </p:childTnLst>
                                </p:cTn>
                              </p:par>
                              <p:par>
                                <p:cTn id="23" presetID="4" presetClass="entr" presetSubtype="16" fill="hold" nodeType="withEffect">
                                  <p:stCondLst>
                                    <p:cond delay="0"/>
                                  </p:stCondLst>
                                  <p:childTnLst>
                                    <p:set>
                                      <p:cBhvr>
                                        <p:cTn id="24" dur="1" fill="hold">
                                          <p:stCondLst>
                                            <p:cond delay="0"/>
                                          </p:stCondLst>
                                        </p:cTn>
                                        <p:tgtEl>
                                          <p:spTgt spid="3">
                                            <p:txEl>
                                              <p:pRg st="7" end="7"/>
                                            </p:txEl>
                                          </p:spTgt>
                                        </p:tgtEl>
                                        <p:attrNameLst>
                                          <p:attrName>style.visibility</p:attrName>
                                        </p:attrNameLst>
                                      </p:cBhvr>
                                      <p:to>
                                        <p:strVal val="visible"/>
                                      </p:to>
                                    </p:set>
                                    <p:animEffect transition="in" filter="box(in)">
                                      <p:cBhvr>
                                        <p:cTn id="25" dur="500"/>
                                        <p:tgtEl>
                                          <p:spTgt spid="3">
                                            <p:txEl>
                                              <p:pRg st="7" end="7"/>
                                            </p:txEl>
                                          </p:spTgt>
                                        </p:tgtEl>
                                      </p:cBhvr>
                                    </p:animEffect>
                                  </p:childTnLst>
                                </p:cTn>
                              </p:par>
                              <p:par>
                                <p:cTn id="26" presetID="4" presetClass="entr" presetSubtype="16" fill="hold" nodeType="withEffect">
                                  <p:stCondLst>
                                    <p:cond delay="0"/>
                                  </p:stCondLst>
                                  <p:childTnLst>
                                    <p:set>
                                      <p:cBhvr>
                                        <p:cTn id="27" dur="1" fill="hold">
                                          <p:stCondLst>
                                            <p:cond delay="0"/>
                                          </p:stCondLst>
                                        </p:cTn>
                                        <p:tgtEl>
                                          <p:spTgt spid="3">
                                            <p:txEl>
                                              <p:pRg st="8" end="8"/>
                                            </p:txEl>
                                          </p:spTgt>
                                        </p:tgtEl>
                                        <p:attrNameLst>
                                          <p:attrName>style.visibility</p:attrName>
                                        </p:attrNameLst>
                                      </p:cBhvr>
                                      <p:to>
                                        <p:strVal val="visible"/>
                                      </p:to>
                                    </p:set>
                                    <p:animEffect transition="in" filter="box(in)">
                                      <p:cBhvr>
                                        <p:cTn id="28" dur="500"/>
                                        <p:tgtEl>
                                          <p:spTgt spid="3">
                                            <p:txEl>
                                              <p:pRg st="8" end="8"/>
                                            </p:txEl>
                                          </p:spTgt>
                                        </p:tgtEl>
                                      </p:cBhvr>
                                    </p:animEffect>
                                  </p:childTnLst>
                                </p:cTn>
                              </p:par>
                              <p:par>
                                <p:cTn id="29" presetID="4" presetClass="entr" presetSubtype="16" fill="hold" nodeType="withEffect">
                                  <p:stCondLst>
                                    <p:cond delay="0"/>
                                  </p:stCondLst>
                                  <p:childTnLst>
                                    <p:set>
                                      <p:cBhvr>
                                        <p:cTn id="30" dur="1" fill="hold">
                                          <p:stCondLst>
                                            <p:cond delay="0"/>
                                          </p:stCondLst>
                                        </p:cTn>
                                        <p:tgtEl>
                                          <p:spTgt spid="3">
                                            <p:txEl>
                                              <p:pRg st="9" end="9"/>
                                            </p:txEl>
                                          </p:spTgt>
                                        </p:tgtEl>
                                        <p:attrNameLst>
                                          <p:attrName>style.visibility</p:attrName>
                                        </p:attrNameLst>
                                      </p:cBhvr>
                                      <p:to>
                                        <p:strVal val="visible"/>
                                      </p:to>
                                    </p:set>
                                    <p:animEffect transition="in" filter="box(in)">
                                      <p:cBhvr>
                                        <p:cTn id="31" dur="500"/>
                                        <p:tgtEl>
                                          <p:spTgt spid="3">
                                            <p:txEl>
                                              <p:pRg st="9" end="9"/>
                                            </p:txEl>
                                          </p:spTgt>
                                        </p:tgtEl>
                                      </p:cBhvr>
                                    </p:animEffect>
                                  </p:childTnLst>
                                </p:cTn>
                              </p:par>
                              <p:par>
                                <p:cTn id="32" presetID="4" presetClass="entr" presetSubtype="16" fill="hold" nodeType="withEffect">
                                  <p:stCondLst>
                                    <p:cond delay="0"/>
                                  </p:stCondLst>
                                  <p:childTnLst>
                                    <p:set>
                                      <p:cBhvr>
                                        <p:cTn id="33" dur="1" fill="hold">
                                          <p:stCondLst>
                                            <p:cond delay="0"/>
                                          </p:stCondLst>
                                        </p:cTn>
                                        <p:tgtEl>
                                          <p:spTgt spid="3">
                                            <p:txEl>
                                              <p:pRg st="10" end="10"/>
                                            </p:txEl>
                                          </p:spTgt>
                                        </p:tgtEl>
                                        <p:attrNameLst>
                                          <p:attrName>style.visibility</p:attrName>
                                        </p:attrNameLst>
                                      </p:cBhvr>
                                      <p:to>
                                        <p:strVal val="visible"/>
                                      </p:to>
                                    </p:set>
                                    <p:animEffect transition="in" filter="box(in)">
                                      <p:cBhvr>
                                        <p:cTn id="34" dur="500"/>
                                        <p:tgtEl>
                                          <p:spTgt spid="3">
                                            <p:txEl>
                                              <p:pRg st="10" end="1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28600" y="0"/>
            <a:ext cx="7924800" cy="6858000"/>
          </a:xfrm>
        </p:spPr>
        <p:txBody>
          <a:bodyPr>
            <a:normAutofit/>
          </a:bodyPr>
          <a:lstStyle/>
          <a:p>
            <a:pPr lvl="0"/>
            <a:endParaRPr lang="en-US" dirty="0" smtClean="0"/>
          </a:p>
          <a:p>
            <a:pPr marL="0" lvl="0" indent="0">
              <a:buNone/>
            </a:pPr>
            <a:r>
              <a:rPr lang="en-US" sz="3200" b="1" dirty="0" smtClean="0"/>
              <a:t>Presenting symptoms of the cases.</a:t>
            </a:r>
          </a:p>
          <a:p>
            <a:pPr marL="0" lvl="0" indent="0">
              <a:buNone/>
            </a:pPr>
            <a:r>
              <a:rPr lang="en-US" sz="3200" dirty="0" smtClean="0"/>
              <a:t> </a:t>
            </a:r>
          </a:p>
          <a:p>
            <a:pPr lvl="0"/>
            <a:r>
              <a:rPr lang="en-US" sz="3200" dirty="0" smtClean="0"/>
              <a:t>Urinary symptoms: oliguria, dribbling, frequency, polyuria, gross hematuria, dysuria, turbid urine, enuresis. </a:t>
            </a:r>
          </a:p>
          <a:p>
            <a:pPr lvl="0"/>
            <a:endParaRPr lang="en-US" sz="3200" dirty="0"/>
          </a:p>
          <a:p>
            <a:pPr lvl="0"/>
            <a:r>
              <a:rPr lang="en-US" sz="3200" dirty="0" smtClean="0"/>
              <a:t>Abdominal symptoms: abdominal mass, distention, pain.</a:t>
            </a:r>
          </a:p>
          <a:p>
            <a:pPr marL="0" lvl="0" indent="0">
              <a:buNone/>
            </a:pPr>
            <a:r>
              <a:rPr lang="en-US" sz="3200" dirty="0" smtClean="0"/>
              <a:t> </a:t>
            </a:r>
            <a:endParaRPr lang="en-US" sz="3200"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19</a:t>
            </a:fld>
            <a:endParaRPr lang="en-US"/>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6" end="6"/>
                                            </p:txEl>
                                          </p:spTgt>
                                        </p:tgtEl>
                                        <p:attrNameLst>
                                          <p:attrName>style.visibility</p:attrName>
                                        </p:attrNameLst>
                                      </p:cBhvr>
                                      <p:to>
                                        <p:strVal val="visible"/>
                                      </p:to>
                                    </p:set>
                                    <p:anim calcmode="lin" valueType="num">
                                      <p:cBhvr additive="base">
                                        <p:cTn id="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fld id="{7EBCF79A-96A0-4670-8A9C-E68C8922DFEC}" type="slidenum">
              <a:rPr lang="en-US" smtClean="0"/>
              <a:pPr/>
              <a:t>2</a:t>
            </a:fld>
            <a:endParaRPr lang="en-US"/>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 y="1524000"/>
            <a:ext cx="8715375" cy="381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7280671"/>
      </p:ext>
    </p:extLst>
  </p:cSld>
  <p:clrMapOvr>
    <a:masterClrMapping/>
  </p:clrMapOvr>
  <p:transition spd="med">
    <p:wedge/>
    <p:sndAc>
      <p:stSnd>
        <p:snd r:embed="rId2" name="arrow.wav"/>
      </p:stSnd>
    </p:sndAc>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274638"/>
            <a:ext cx="8305800" cy="1143000"/>
          </a:xfrm>
        </p:spPr>
        <p:txBody>
          <a:bodyPr>
            <a:normAutofit fontScale="90000"/>
          </a:bodyPr>
          <a:lstStyle/>
          <a:p>
            <a:pPr lvl="0"/>
            <a:r>
              <a:rPr lang="en-US" b="1" dirty="0">
                <a:solidFill>
                  <a:srgbClr val="FF0000"/>
                </a:solidFill>
              </a:rPr>
              <a:t>Patients were categorized into </a:t>
            </a:r>
            <a:r>
              <a:rPr lang="en-US" b="1" dirty="0" smtClean="0">
                <a:solidFill>
                  <a:srgbClr val="FF0000"/>
                </a:solidFill>
              </a:rPr>
              <a:t>2 groups</a:t>
            </a:r>
            <a:r>
              <a:rPr lang="en-US" b="1" dirty="0">
                <a:solidFill>
                  <a:srgbClr val="FF0000"/>
                </a:solidFill>
              </a:rPr>
              <a:t>:</a:t>
            </a:r>
            <a:r>
              <a:rPr lang="en-US" dirty="0"/>
              <a:t/>
            </a:r>
            <a:br>
              <a:rPr lang="en-US" dirty="0"/>
            </a:br>
            <a:endParaRPr lang="ar-IQ" dirty="0"/>
          </a:p>
        </p:txBody>
      </p:sp>
      <p:sp>
        <p:nvSpPr>
          <p:cNvPr id="3" name="Content Placeholder 2"/>
          <p:cNvSpPr>
            <a:spLocks noGrp="1"/>
          </p:cNvSpPr>
          <p:nvPr>
            <p:ph sz="quarter" idx="1"/>
          </p:nvPr>
        </p:nvSpPr>
        <p:spPr>
          <a:xfrm>
            <a:off x="304800" y="1600200"/>
            <a:ext cx="7620000" cy="4873752"/>
          </a:xfrm>
        </p:spPr>
        <p:txBody>
          <a:bodyPr>
            <a:normAutofit/>
          </a:bodyPr>
          <a:lstStyle/>
          <a:p>
            <a:pPr lvl="0">
              <a:buFont typeface="Wingdings" pitchFamily="2" charset="2"/>
              <a:buChar char="Ø"/>
            </a:pPr>
            <a:r>
              <a:rPr lang="en-US" sz="3200" b="1" dirty="0" smtClean="0">
                <a:solidFill>
                  <a:srgbClr val="FF0000"/>
                </a:solidFill>
              </a:rPr>
              <a:t>obstructive </a:t>
            </a:r>
            <a:r>
              <a:rPr lang="en-US" sz="3200" b="1" dirty="0">
                <a:solidFill>
                  <a:srgbClr val="FF0000"/>
                </a:solidFill>
              </a:rPr>
              <a:t>phenotype </a:t>
            </a:r>
            <a:r>
              <a:rPr lang="en-US" sz="3200" dirty="0" smtClean="0"/>
              <a:t>:PUV</a:t>
            </a:r>
            <a:r>
              <a:rPr lang="en-US" sz="3200" dirty="0"/>
              <a:t>, PUJ, VUJ, </a:t>
            </a:r>
            <a:r>
              <a:rPr lang="en-US" sz="3200" dirty="0" err="1"/>
              <a:t>Ureterocele</a:t>
            </a:r>
            <a:r>
              <a:rPr lang="en-US" sz="3200" dirty="0"/>
              <a:t>, Duplex system and </a:t>
            </a:r>
            <a:r>
              <a:rPr lang="en-US" sz="3200" dirty="0" err="1"/>
              <a:t>megaureter</a:t>
            </a:r>
            <a:r>
              <a:rPr lang="en-US" sz="3200" dirty="0"/>
              <a:t>.</a:t>
            </a:r>
          </a:p>
          <a:p>
            <a:pPr lvl="0">
              <a:buFont typeface="Wingdings" pitchFamily="2" charset="2"/>
              <a:buChar char="Ø"/>
            </a:pPr>
            <a:endParaRPr lang="en-US" sz="3200" dirty="0" smtClean="0"/>
          </a:p>
          <a:p>
            <a:pPr lvl="0">
              <a:buFont typeface="Wingdings" pitchFamily="2" charset="2"/>
              <a:buChar char="Ø"/>
            </a:pPr>
            <a:r>
              <a:rPr lang="en-US" sz="3200" b="1" dirty="0" smtClean="0">
                <a:solidFill>
                  <a:srgbClr val="FF0000"/>
                </a:solidFill>
              </a:rPr>
              <a:t>Non-obstructive </a:t>
            </a:r>
            <a:r>
              <a:rPr lang="en-US" sz="3200" b="1" dirty="0">
                <a:solidFill>
                  <a:srgbClr val="FF0000"/>
                </a:solidFill>
              </a:rPr>
              <a:t>phenotype </a:t>
            </a:r>
            <a:r>
              <a:rPr lang="en-US" sz="3200" dirty="0" smtClean="0"/>
              <a:t>:VUR</a:t>
            </a:r>
            <a:r>
              <a:rPr lang="en-US" sz="3200" dirty="0"/>
              <a:t>, Renal agenesis, MCDK, Polycystic kidney diseases, Renal hypoplasia, Ectopic kidney </a:t>
            </a:r>
            <a:r>
              <a:rPr lang="en-US" sz="3200" dirty="0" smtClean="0"/>
              <a:t>, Horse-shoe </a:t>
            </a:r>
            <a:r>
              <a:rPr lang="en-US" sz="3200" dirty="0"/>
              <a:t>kidney.</a:t>
            </a:r>
          </a:p>
          <a:p>
            <a:endParaRPr lang="ar-IQ" sz="3200" dirty="0"/>
          </a:p>
        </p:txBody>
      </p:sp>
      <p:sp>
        <p:nvSpPr>
          <p:cNvPr id="4" name="Slide Number Placeholder 3"/>
          <p:cNvSpPr>
            <a:spLocks noGrp="1"/>
          </p:cNvSpPr>
          <p:nvPr>
            <p:ph type="sldNum" sz="quarter" idx="15"/>
          </p:nvPr>
        </p:nvSpPr>
        <p:spPr/>
        <p:txBody>
          <a:bodyPr/>
          <a:lstStyle/>
          <a:p>
            <a:fld id="{7EBCF79A-96A0-4670-8A9C-E68C8922DFEC}" type="slidenum">
              <a:rPr lang="en-US" smtClean="0"/>
              <a:pPr/>
              <a:t>20</a:t>
            </a:fld>
            <a:endParaRPr lang="en-US"/>
          </a:p>
        </p:txBody>
      </p:sp>
    </p:spTree>
    <p:extLst>
      <p:ext uri="{BB962C8B-B14F-4D97-AF65-F5344CB8AC3E}">
        <p14:creationId xmlns:p14="http://schemas.microsoft.com/office/powerpoint/2010/main" val="3204186673"/>
      </p:ext>
    </p:extLst>
  </p:cSld>
  <p:clrMapOvr>
    <a:masterClrMapping/>
  </p:clrMapOvr>
  <p:transition spd="med">
    <p:wedge/>
    <p:sndAc>
      <p:stSnd>
        <p:snd r:embed="rId2" name="arrow.wav"/>
      </p:stSnd>
    </p:sndAc>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28600" y="0"/>
            <a:ext cx="8534400" cy="6858000"/>
          </a:xfrm>
        </p:spPr>
        <p:txBody>
          <a:bodyPr/>
          <a:lstStyle/>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smtClean="0"/>
          </a:p>
          <a:p>
            <a:pPr algn="l" rtl="0">
              <a:buNone/>
            </a:pP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21</a:t>
            </a:fld>
            <a:endParaRPr lang="en-US"/>
          </a:p>
        </p:txBody>
      </p:sp>
      <p:sp>
        <p:nvSpPr>
          <p:cNvPr id="5" name="مستطيل 4"/>
          <p:cNvSpPr/>
          <p:nvPr/>
        </p:nvSpPr>
        <p:spPr>
          <a:xfrm>
            <a:off x="228600" y="2362200"/>
            <a:ext cx="8610600" cy="2123658"/>
          </a:xfrm>
          <a:prstGeom prst="rect">
            <a:avLst/>
          </a:prstGeom>
        </p:spPr>
        <p:txBody>
          <a:bodyPr wrap="square">
            <a:spAutoFit/>
          </a:bodyPr>
          <a:lstStyle/>
          <a:p>
            <a:pPr algn="ctr"/>
            <a:r>
              <a:rPr lang="en-US" sz="6600" b="1" i="1" dirty="0" smtClean="0">
                <a:solidFill>
                  <a:schemeClr val="accent2">
                    <a:lumMod val="50000"/>
                  </a:schemeClr>
                </a:solidFill>
                <a:effectLst>
                  <a:outerShdw blurRad="38100" dist="38100" dir="2700000" algn="tl">
                    <a:srgbClr val="000000">
                      <a:alpha val="43137"/>
                    </a:srgbClr>
                  </a:outerShdw>
                </a:effectLst>
              </a:rPr>
              <a:t>RESULTS AND DISSCUSSION</a:t>
            </a:r>
            <a:endParaRPr lang="en-US" sz="6600" b="1" i="1" dirty="0">
              <a:solidFill>
                <a:schemeClr val="accent2">
                  <a:lumMod val="50000"/>
                </a:schemeClr>
              </a:solidFill>
              <a:effectLst>
                <a:outerShdw blurRad="38100" dist="38100" dir="2700000" algn="tl">
                  <a:srgbClr val="000000">
                    <a:alpha val="43137"/>
                  </a:srgbClr>
                </a:outerShdw>
              </a:effectLst>
            </a:endParaRPr>
          </a:p>
        </p:txBody>
      </p:sp>
    </p:spTree>
  </p:cSld>
  <p:clrMapOvr>
    <a:masterClrMapping/>
  </p:clrMapOvr>
  <p:transition spd="med">
    <p:dissolve/>
  </p:transition>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lstStyle/>
          <a:p>
            <a:r>
              <a:rPr lang="en-US" dirty="0" smtClean="0"/>
              <a:t>Patients distribution according to gender, there were (61%) males and (39%) females with M/F ratio 1.54:1. </a:t>
            </a: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22</a:t>
            </a:fld>
            <a:endParaRPr lang="en-US"/>
          </a:p>
        </p:txBody>
      </p:sp>
      <p:pic>
        <p:nvPicPr>
          <p:cNvPr id="5" name="صورة 4" descr="SmartSelectImage_2016-04-09-15-17-38.png"/>
          <p:cNvPicPr>
            <a:picLocks noChangeAspect="1"/>
          </p:cNvPicPr>
          <p:nvPr/>
        </p:nvPicPr>
        <p:blipFill>
          <a:blip r:embed="rId2"/>
          <a:stretch>
            <a:fillRect/>
          </a:stretch>
        </p:blipFill>
        <p:spPr>
          <a:xfrm>
            <a:off x="152400" y="1295400"/>
            <a:ext cx="8534400" cy="5562600"/>
          </a:xfrm>
          <a:prstGeom prst="rect">
            <a:avLst/>
          </a:prstGeom>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0-#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lstStyle/>
          <a:p>
            <a:pPr lvl="0"/>
            <a:endParaRPr lang="en-US" dirty="0" smtClean="0"/>
          </a:p>
          <a:p>
            <a:pPr lvl="0"/>
            <a:r>
              <a:rPr lang="en-US" dirty="0" smtClean="0"/>
              <a:t>In </a:t>
            </a:r>
            <a:r>
              <a:rPr lang="en-US" dirty="0" smtClean="0"/>
              <a:t>several studies from different regions of the world, male gender was also predominant as by Hasoon study in Iraq(2009), Neveen A. study in Egypt(2015), Hwang (USA) study(2014), Indian study by Saha A(2009) &amp; Saudi study by Ahmadzadeh A(2009).</a:t>
            </a:r>
          </a:p>
          <a:p>
            <a:pPr marL="0" lvl="0" indent="0">
              <a:buNone/>
            </a:pPr>
            <a:r>
              <a:rPr lang="en-US" dirty="0" smtClean="0"/>
              <a:t> </a:t>
            </a:r>
            <a:endParaRPr lang="en-US" dirty="0" smtClean="0"/>
          </a:p>
          <a:p>
            <a:pPr lvl="0"/>
            <a:r>
              <a:rPr lang="en-US" dirty="0" smtClean="0"/>
              <a:t>One </a:t>
            </a:r>
            <a:r>
              <a:rPr lang="en-US" dirty="0" smtClean="0"/>
              <a:t>Turkey study by Bulum B </a:t>
            </a:r>
            <a:r>
              <a:rPr lang="en-US" i="1" dirty="0" smtClean="0"/>
              <a:t>et la </a:t>
            </a:r>
            <a:r>
              <a:rPr lang="en-US" dirty="0" smtClean="0"/>
              <a:t>(2013), with female predominance, M/F ratio 0:84, which is disagree with this study, this was due to selection of patients renal anomalies in relative families only.</a:t>
            </a:r>
          </a:p>
          <a:p>
            <a:pPr>
              <a:buNone/>
            </a:pP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23</a:t>
            </a:fld>
            <a:endParaRPr lang="en-US"/>
          </a:p>
        </p:txBody>
      </p:sp>
    </p:spTree>
  </p:cSld>
  <p:clrMapOvr>
    <a:masterClrMapping/>
  </p:clrMapOvr>
  <p:transition spd="med">
    <p:wedge/>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 name="عنصر نائب للمحتوى 8" descr="SmartSelectImage_2016-04-09-15-17-22.png"/>
          <p:cNvPicPr>
            <a:picLocks noGrp="1" noChangeAspect="1"/>
          </p:cNvPicPr>
          <p:nvPr>
            <p:ph sz="quarter" idx="1"/>
          </p:nvPr>
        </p:nvPicPr>
        <p:blipFill>
          <a:blip r:embed="rId2"/>
          <a:stretch>
            <a:fillRect/>
          </a:stretch>
        </p:blipFill>
        <p:spPr>
          <a:xfrm>
            <a:off x="152400" y="0"/>
            <a:ext cx="8534400" cy="4572000"/>
          </a:xfrm>
        </p:spPr>
      </p:pic>
      <p:sp>
        <p:nvSpPr>
          <p:cNvPr id="4" name="عنصر نائب لرقم الشريحة 3"/>
          <p:cNvSpPr>
            <a:spLocks noGrp="1"/>
          </p:cNvSpPr>
          <p:nvPr>
            <p:ph type="sldNum" sz="quarter" idx="15"/>
          </p:nvPr>
        </p:nvSpPr>
        <p:spPr/>
        <p:txBody>
          <a:bodyPr/>
          <a:lstStyle/>
          <a:p>
            <a:fld id="{7EBCF79A-96A0-4670-8A9C-E68C8922DFEC}" type="slidenum">
              <a:rPr lang="en-US" smtClean="0"/>
              <a:pPr/>
              <a:t>24</a:t>
            </a:fld>
            <a:endParaRPr lang="en-US"/>
          </a:p>
        </p:txBody>
      </p:sp>
      <p:sp>
        <p:nvSpPr>
          <p:cNvPr id="10" name="مستطيل 9"/>
          <p:cNvSpPr/>
          <p:nvPr/>
        </p:nvSpPr>
        <p:spPr>
          <a:xfrm>
            <a:off x="228600" y="0"/>
            <a:ext cx="8458200" cy="461665"/>
          </a:xfrm>
          <a:prstGeom prst="rect">
            <a:avLst/>
          </a:prstGeom>
        </p:spPr>
        <p:txBody>
          <a:bodyPr wrap="square">
            <a:spAutoFit/>
          </a:bodyPr>
          <a:lstStyle/>
          <a:p>
            <a:pPr algn="l" rtl="0">
              <a:buFont typeface="Wingdings" pitchFamily="2" charset="2"/>
              <a:buChar char="ü"/>
            </a:pPr>
            <a:endParaRPr lang="en-US" sz="2400" dirty="0" smtClean="0"/>
          </a:p>
        </p:txBody>
      </p:sp>
      <p:sp>
        <p:nvSpPr>
          <p:cNvPr id="6" name="مستطيل 5"/>
          <p:cNvSpPr/>
          <p:nvPr/>
        </p:nvSpPr>
        <p:spPr>
          <a:xfrm>
            <a:off x="228600" y="4724400"/>
            <a:ext cx="7848600" cy="1569660"/>
          </a:xfrm>
          <a:prstGeom prst="rect">
            <a:avLst/>
          </a:prstGeom>
        </p:spPr>
        <p:txBody>
          <a:bodyPr wrap="square">
            <a:spAutoFit/>
          </a:bodyPr>
          <a:lstStyle/>
          <a:p>
            <a:pPr algn="l" rtl="0">
              <a:buFont typeface="Wingdings" pitchFamily="2" charset="2"/>
              <a:buChar char="ü"/>
            </a:pPr>
            <a:r>
              <a:rPr lang="en-US" sz="2400" dirty="0" smtClean="0">
                <a:solidFill>
                  <a:srgbClr val="0D0D0D"/>
                </a:solidFill>
                <a:latin typeface="Arial" pitchFamily="34" charset="0"/>
                <a:ea typeface="Calibri" pitchFamily="34" charset="0"/>
                <a:cs typeface="Arial" pitchFamily="34" charset="0"/>
              </a:rPr>
              <a:t> most of the patients diagnosed between 1 and 5    years.</a:t>
            </a:r>
          </a:p>
          <a:p>
            <a:pPr algn="l" rtl="0">
              <a:buFont typeface="Wingdings" pitchFamily="2" charset="2"/>
              <a:buChar char="ü"/>
            </a:pPr>
            <a:r>
              <a:rPr lang="en-US" sz="2400" dirty="0" smtClean="0">
                <a:solidFill>
                  <a:srgbClr val="0D0D0D"/>
                </a:solidFill>
                <a:latin typeface="Arial" pitchFamily="34" charset="0"/>
                <a:ea typeface="Calibri" pitchFamily="34" charset="0"/>
                <a:cs typeface="Arial" pitchFamily="34" charset="0"/>
              </a:rPr>
              <a:t>age</a:t>
            </a:r>
            <a:r>
              <a:rPr lang="en-US" sz="2400" dirty="0" smtClean="0">
                <a:latin typeface="Arial" pitchFamily="34" charset="0"/>
                <a:ea typeface="Calibri" pitchFamily="34" charset="0"/>
                <a:cs typeface="Arial" pitchFamily="34" charset="0"/>
              </a:rPr>
              <a:t> ranged between prenatal to 13 years</a:t>
            </a:r>
            <a:r>
              <a:rPr lang="en-US" sz="2400" dirty="0" smtClean="0">
                <a:latin typeface="Arial" pitchFamily="34" charset="0"/>
                <a:cs typeface="Arial" pitchFamily="34" charset="0"/>
              </a:rPr>
              <a:t> with a mean 31.36</a:t>
            </a:r>
            <a:r>
              <a:rPr lang="en-US" sz="2400" b="1" dirty="0" smtClean="0">
                <a:latin typeface="Arial" pitchFamily="34" charset="0"/>
                <a:cs typeface="Arial" pitchFamily="34" charset="0"/>
              </a:rPr>
              <a:t>± </a:t>
            </a:r>
            <a:r>
              <a:rPr lang="en-US" sz="2400" dirty="0" smtClean="0">
                <a:latin typeface="Arial" pitchFamily="34" charset="0"/>
                <a:cs typeface="Arial" pitchFamily="34" charset="0"/>
              </a:rPr>
              <a:t>37.44 months.</a:t>
            </a:r>
            <a:r>
              <a:rPr lang="en-US" sz="2400" dirty="0" smtClean="0">
                <a:solidFill>
                  <a:srgbClr val="0D0D0D"/>
                </a:solidFill>
                <a:latin typeface="Arial" pitchFamily="34" charset="0"/>
                <a:ea typeface="Calibri" pitchFamily="34" charset="0"/>
                <a:cs typeface="Arial" pitchFamily="34" charset="0"/>
              </a:rPr>
              <a:t> </a:t>
            </a:r>
            <a:endParaRPr lang="en-US" sz="3200" dirty="0">
              <a:latin typeface="Arial" pitchFamily="34" charset="0"/>
              <a:cs typeface="Arial" pitchFamily="34" charset="0"/>
            </a:endParaRPr>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lstStyle/>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r>
              <a:rPr lang="en-US" dirty="0" smtClean="0"/>
              <a:t>Positive family history found in (22.5%) of the patients which agree with the Hwang </a:t>
            </a:r>
            <a:r>
              <a:rPr lang="en-US" i="1" dirty="0" smtClean="0"/>
              <a:t>et la</a:t>
            </a:r>
            <a:r>
              <a:rPr lang="en-US" dirty="0" smtClean="0"/>
              <a:t> (USA) study with (21.4%) and Turkey study by Bulum B. </a:t>
            </a:r>
            <a:r>
              <a:rPr lang="en-US" i="1" dirty="0" smtClean="0"/>
              <a:t>et la</a:t>
            </a:r>
            <a:r>
              <a:rPr lang="en-US" dirty="0" smtClean="0"/>
              <a:t> (8.8%), this means that renal anomalies are mostly sporadic.</a:t>
            </a:r>
          </a:p>
          <a:p>
            <a:pPr lvl="0"/>
            <a:r>
              <a:rPr lang="en-US" dirty="0" smtClean="0">
                <a:solidFill>
                  <a:schemeClr val="accent2">
                    <a:lumMod val="50000"/>
                  </a:schemeClr>
                </a:solidFill>
              </a:rPr>
              <a:t>Positive consanguinity was in (41.9%), which is nearly similar to Egyptian study, this reflect the high rate of consanguine marriage in Arab population.</a:t>
            </a:r>
          </a:p>
          <a:p>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25</a:t>
            </a:fld>
            <a:endParaRPr lang="en-US"/>
          </a:p>
        </p:txBody>
      </p:sp>
      <p:pic>
        <p:nvPicPr>
          <p:cNvPr id="6" name="صورة 5" descr="SmartSelectImage_2016-04-09-15-17-52.png"/>
          <p:cNvPicPr>
            <a:picLocks noChangeAspect="1"/>
          </p:cNvPicPr>
          <p:nvPr/>
        </p:nvPicPr>
        <p:blipFill>
          <a:blip r:embed="rId2"/>
          <a:stretch>
            <a:fillRect/>
          </a:stretch>
        </p:blipFill>
        <p:spPr>
          <a:xfrm>
            <a:off x="152400" y="0"/>
            <a:ext cx="8610600" cy="35052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3">
                                            <p:txEl>
                                              <p:pRg st="8" end="8"/>
                                            </p:txEl>
                                          </p:spTgt>
                                        </p:tgtEl>
                                        <p:attrNameLst>
                                          <p:attrName>style.visibility</p:attrName>
                                        </p:attrNameLst>
                                      </p:cBhvr>
                                      <p:to>
                                        <p:strVal val="visible"/>
                                      </p:to>
                                    </p:set>
                                    <p:anim calcmode="lin" valueType="num">
                                      <p:cBhvr additive="base">
                                        <p:cTn id="7" dur="500" fill="hold"/>
                                        <p:tgtEl>
                                          <p:spTgt spid="3">
                                            <p:txEl>
                                              <p:pRg st="8" end="8"/>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3">
                                            <p:txEl>
                                              <p:pRg st="8" end="8"/>
                                            </p:txEl>
                                          </p:spTgt>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9" end="9"/>
                                            </p:txEl>
                                          </p:spTgt>
                                        </p:tgtEl>
                                        <p:attrNameLst>
                                          <p:attrName>style.visibility</p:attrName>
                                        </p:attrNameLst>
                                      </p:cBhvr>
                                      <p:to>
                                        <p:strVal val="visible"/>
                                      </p:to>
                                    </p:set>
                                    <p:anim calcmode="lin" valueType="num">
                                      <p:cBhvr additive="base">
                                        <p:cTn id="13"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lstStyle/>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endParaRPr lang="en-US" dirty="0" smtClean="0"/>
          </a:p>
          <a:p>
            <a:pPr lvl="0"/>
            <a:r>
              <a:rPr lang="en-US" dirty="0" smtClean="0"/>
              <a:t>In this study, different Renal Anomalies have been identified of which VUR was the commonest (41.9%), followed by Renal agenesis (15.0%), then PUJ (12.5%). </a:t>
            </a:r>
          </a:p>
          <a:p>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26</a:t>
            </a:fld>
            <a:endParaRPr lang="en-US" dirty="0"/>
          </a:p>
        </p:txBody>
      </p:sp>
      <p:pic>
        <p:nvPicPr>
          <p:cNvPr id="6" name="صورة 5" descr="SmartSelectImage_2016-04-09-15-18-15.png"/>
          <p:cNvPicPr>
            <a:picLocks noChangeAspect="1"/>
          </p:cNvPicPr>
          <p:nvPr/>
        </p:nvPicPr>
        <p:blipFill>
          <a:blip r:embed="rId2"/>
          <a:stretch>
            <a:fillRect/>
          </a:stretch>
        </p:blipFill>
        <p:spPr>
          <a:xfrm>
            <a:off x="152400" y="0"/>
            <a:ext cx="8534400" cy="5105400"/>
          </a:xfrm>
          <a:prstGeom prst="rect">
            <a:avLst/>
          </a:prstGeom>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2" end="12"/>
                                            </p:txEl>
                                          </p:spTgt>
                                        </p:tgtEl>
                                        <p:attrNameLst>
                                          <p:attrName>style.visibility</p:attrName>
                                        </p:attrNameLst>
                                      </p:cBhvr>
                                      <p:to>
                                        <p:strVal val="visible"/>
                                      </p:to>
                                    </p:set>
                                    <p:anim calcmode="lin" valueType="num">
                                      <p:cBhvr additive="base">
                                        <p:cTn id="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04800" y="0"/>
            <a:ext cx="8305800" cy="1219200"/>
          </a:xfrm>
        </p:spPr>
        <p:txBody>
          <a:bodyPr>
            <a:normAutofit fontScale="90000"/>
          </a:bodyPr>
          <a:lstStyle/>
          <a:p>
            <a:pPr algn="ct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a:t/>
            </a:r>
            <a:br>
              <a:rPr lang="en-US" b="1" dirty="0"/>
            </a:br>
            <a:r>
              <a:rPr lang="en-US" b="1" dirty="0" smtClean="0"/>
              <a:t/>
            </a:r>
            <a:br>
              <a:rPr lang="en-US" b="1" dirty="0" smtClean="0"/>
            </a:br>
            <a:r>
              <a:rPr lang="en-US" b="1" dirty="0" smtClean="0"/>
              <a:t/>
            </a:r>
            <a:br>
              <a:rPr lang="en-US" b="1" dirty="0" smtClean="0"/>
            </a:br>
            <a:r>
              <a:rPr lang="en-US" b="1" dirty="0"/>
              <a:t/>
            </a:r>
            <a:br>
              <a:rPr lang="en-US" b="1" dirty="0"/>
            </a:br>
            <a:r>
              <a:rPr lang="en-US" b="1" dirty="0" smtClean="0"/>
              <a:t>Table (4): </a:t>
            </a:r>
            <a:r>
              <a:rPr lang="en-US" b="1" dirty="0"/>
              <a:t>Patients distribution according to types of Renal anomalies.</a:t>
            </a:r>
            <a:r>
              <a:rPr lang="en-US" dirty="0"/>
              <a:t/>
            </a:r>
            <a:br>
              <a:rPr lang="en-US" dirty="0"/>
            </a:br>
            <a:endParaRPr lang="ar-IQ" dirty="0"/>
          </a:p>
        </p:txBody>
      </p:sp>
      <p:sp>
        <p:nvSpPr>
          <p:cNvPr id="3" name="Slide Number Placeholder 2"/>
          <p:cNvSpPr>
            <a:spLocks noGrp="1"/>
          </p:cNvSpPr>
          <p:nvPr>
            <p:ph type="sldNum" sz="quarter" idx="11"/>
          </p:nvPr>
        </p:nvSpPr>
        <p:spPr/>
        <p:txBody>
          <a:bodyPr/>
          <a:lstStyle/>
          <a:p>
            <a:fld id="{7EBCF79A-96A0-4670-8A9C-E68C8922DFEC}" type="slidenum">
              <a:rPr lang="en-US" smtClean="0"/>
              <a:pPr/>
              <a:t>27</a:t>
            </a:fld>
            <a:endParaRPr lang="en-US" dirty="0"/>
          </a:p>
        </p:txBody>
      </p:sp>
      <p:graphicFrame>
        <p:nvGraphicFramePr>
          <p:cNvPr id="4" name="Table 3"/>
          <p:cNvGraphicFramePr>
            <a:graphicFrameLocks noGrp="1"/>
          </p:cNvGraphicFramePr>
          <p:nvPr>
            <p:extLst>
              <p:ext uri="{D42A27DB-BD31-4B8C-83A1-F6EECF244321}">
                <p14:modId xmlns:p14="http://schemas.microsoft.com/office/powerpoint/2010/main" val="4089323585"/>
              </p:ext>
            </p:extLst>
          </p:nvPr>
        </p:nvGraphicFramePr>
        <p:xfrm>
          <a:off x="228600" y="838194"/>
          <a:ext cx="8458200" cy="4757397"/>
        </p:xfrm>
        <a:graphic>
          <a:graphicData uri="http://schemas.openxmlformats.org/drawingml/2006/table">
            <a:tbl>
              <a:tblPr firstRow="1" firstCol="1" bandRow="1">
                <a:tableStyleId>{5C22544A-7EE6-4342-B048-85BDC9FD1C3A}</a:tableStyleId>
              </a:tblPr>
              <a:tblGrid>
                <a:gridCol w="3591314"/>
                <a:gridCol w="2047486"/>
                <a:gridCol w="2819400"/>
              </a:tblGrid>
              <a:tr h="338495">
                <a:tc>
                  <a:txBody>
                    <a:bodyPr/>
                    <a:lstStyle/>
                    <a:p>
                      <a:pPr algn="ctr">
                        <a:lnSpc>
                          <a:spcPct val="107000"/>
                        </a:lnSpc>
                        <a:spcAft>
                          <a:spcPts val="0"/>
                        </a:spcAft>
                      </a:pPr>
                      <a:r>
                        <a:rPr lang="en-US" sz="1400" dirty="0">
                          <a:effectLst/>
                        </a:rPr>
                        <a:t>Anomaly</a:t>
                      </a:r>
                      <a:endParaRPr lang="en-US" sz="1100" dirty="0">
                        <a:effectLst/>
                        <a:latin typeface="Calibri"/>
                        <a:ea typeface="Calibri"/>
                        <a:cs typeface="Arial"/>
                      </a:endParaRPr>
                    </a:p>
                  </a:txBody>
                  <a:tcPr marL="68580" marR="68580" marT="0" marB="0"/>
                </a:tc>
                <a:tc>
                  <a:txBody>
                    <a:bodyPr/>
                    <a:lstStyle/>
                    <a:p>
                      <a:pPr algn="ctr">
                        <a:lnSpc>
                          <a:spcPct val="107000"/>
                        </a:lnSpc>
                        <a:spcAft>
                          <a:spcPts val="0"/>
                        </a:spcAft>
                      </a:pPr>
                      <a:r>
                        <a:rPr lang="en-US" sz="1400">
                          <a:effectLst/>
                        </a:rPr>
                        <a:t>No. 183</a:t>
                      </a:r>
                      <a:endParaRPr lang="en-US"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1400" dirty="0">
                          <a:effectLst/>
                        </a:rPr>
                        <a:t>%</a:t>
                      </a:r>
                      <a:endParaRPr lang="en-US" sz="1100" dirty="0">
                        <a:effectLst/>
                        <a:latin typeface="Calibri"/>
                        <a:ea typeface="Calibri"/>
                        <a:cs typeface="Arial"/>
                      </a:endParaRPr>
                    </a:p>
                  </a:txBody>
                  <a:tcPr marL="68580" marR="68580" marT="0" marB="0" anchor="ctr"/>
                </a:tc>
              </a:tr>
              <a:tr h="338495">
                <a:tc>
                  <a:txBody>
                    <a:bodyPr/>
                    <a:lstStyle/>
                    <a:p>
                      <a:pPr algn="ctr">
                        <a:lnSpc>
                          <a:spcPct val="107000"/>
                        </a:lnSpc>
                        <a:spcAft>
                          <a:spcPts val="0"/>
                        </a:spcAft>
                      </a:pPr>
                      <a:r>
                        <a:rPr lang="en-US" sz="1400">
                          <a:effectLst/>
                        </a:rPr>
                        <a:t>VUR**</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r>
                        <a:rPr lang="en-US" sz="2000" dirty="0">
                          <a:effectLst/>
                        </a:rPr>
                        <a:t>67</a:t>
                      </a:r>
                      <a:endParaRPr lang="en-US" sz="2000"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a:effectLst/>
                        </a:rPr>
                        <a:t>41.88</a:t>
                      </a:r>
                      <a:endParaRPr lang="en-US" sz="2000">
                        <a:effectLst/>
                        <a:latin typeface="Calibri"/>
                        <a:ea typeface="Calibri"/>
                        <a:cs typeface="Arial"/>
                      </a:endParaRPr>
                    </a:p>
                  </a:txBody>
                  <a:tcPr marL="68580" marR="68580" marT="0" marB="0" anchor="ctr"/>
                </a:tc>
              </a:tr>
              <a:tr h="695457">
                <a:tc>
                  <a:txBody>
                    <a:bodyPr/>
                    <a:lstStyle/>
                    <a:p>
                      <a:pPr algn="ctr">
                        <a:lnSpc>
                          <a:spcPct val="107000"/>
                        </a:lnSpc>
                        <a:spcAft>
                          <a:spcPts val="0"/>
                        </a:spcAft>
                      </a:pPr>
                      <a:r>
                        <a:rPr lang="en-US" sz="1400">
                          <a:effectLst/>
                        </a:rPr>
                        <a:t>Renal agenesis (single kidney)</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r>
                        <a:rPr lang="en-US" sz="2000" dirty="0">
                          <a:effectLst/>
                        </a:rPr>
                        <a:t>24</a:t>
                      </a:r>
                      <a:endParaRPr lang="en-US" sz="2000"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dirty="0">
                          <a:effectLst/>
                        </a:rPr>
                        <a:t>15.00</a:t>
                      </a:r>
                      <a:endParaRPr lang="en-US" sz="2000" dirty="0">
                        <a:effectLst/>
                        <a:latin typeface="Calibri"/>
                        <a:ea typeface="Calibri"/>
                        <a:cs typeface="Arial"/>
                      </a:endParaRPr>
                    </a:p>
                  </a:txBody>
                  <a:tcPr marL="68580" marR="68580" marT="0" marB="0" anchor="ctr"/>
                </a:tc>
              </a:tr>
              <a:tr h="338495">
                <a:tc>
                  <a:txBody>
                    <a:bodyPr/>
                    <a:lstStyle/>
                    <a:p>
                      <a:pPr algn="ctr">
                        <a:lnSpc>
                          <a:spcPct val="107000"/>
                        </a:lnSpc>
                        <a:spcAft>
                          <a:spcPts val="0"/>
                        </a:spcAft>
                      </a:pPr>
                      <a:r>
                        <a:rPr lang="en-US" sz="1400">
                          <a:effectLst/>
                        </a:rPr>
                        <a:t>PUJ</a:t>
                      </a:r>
                      <a:endParaRPr lang="en-US"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dirty="0">
                          <a:effectLst/>
                        </a:rPr>
                        <a:t>20</a:t>
                      </a:r>
                      <a:endParaRPr lang="en-US" sz="2000"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dirty="0">
                          <a:effectLst/>
                        </a:rPr>
                        <a:t>12.50</a:t>
                      </a:r>
                      <a:endParaRPr lang="en-US" sz="2000" dirty="0">
                        <a:effectLst/>
                        <a:latin typeface="Calibri"/>
                        <a:ea typeface="Calibri"/>
                        <a:cs typeface="Arial"/>
                      </a:endParaRPr>
                    </a:p>
                  </a:txBody>
                  <a:tcPr marL="68580" marR="68580" marT="0" marB="0" anchor="ctr"/>
                </a:tc>
              </a:tr>
              <a:tr h="338495">
                <a:tc>
                  <a:txBody>
                    <a:bodyPr/>
                    <a:lstStyle/>
                    <a:p>
                      <a:pPr algn="ctr">
                        <a:lnSpc>
                          <a:spcPct val="107000"/>
                        </a:lnSpc>
                        <a:spcAft>
                          <a:spcPts val="0"/>
                        </a:spcAft>
                      </a:pPr>
                      <a:r>
                        <a:rPr lang="en-US" sz="1400">
                          <a:effectLst/>
                        </a:rPr>
                        <a:t>PUV</a:t>
                      </a:r>
                      <a:endParaRPr lang="en-US" sz="1100">
                        <a:effectLst/>
                        <a:latin typeface="Calibri"/>
                        <a:ea typeface="Calibri"/>
                        <a:cs typeface="Arial"/>
                      </a:endParaRPr>
                    </a:p>
                  </a:txBody>
                  <a:tcPr marL="68580" marR="68580" marT="0" marB="0" anchor="b"/>
                </a:tc>
                <a:tc>
                  <a:txBody>
                    <a:bodyPr/>
                    <a:lstStyle/>
                    <a:p>
                      <a:pPr algn="ctr">
                        <a:lnSpc>
                          <a:spcPct val="107000"/>
                        </a:lnSpc>
                        <a:spcAft>
                          <a:spcPts val="0"/>
                        </a:spcAft>
                      </a:pPr>
                      <a:r>
                        <a:rPr lang="en-US" sz="2000" dirty="0">
                          <a:effectLst/>
                        </a:rPr>
                        <a:t>12</a:t>
                      </a:r>
                      <a:endParaRPr lang="en-US" sz="2000"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dirty="0">
                          <a:effectLst/>
                        </a:rPr>
                        <a:t>7.50</a:t>
                      </a:r>
                      <a:endParaRPr lang="en-US" sz="2000" dirty="0">
                        <a:effectLst/>
                        <a:latin typeface="Calibri"/>
                        <a:ea typeface="Calibri"/>
                        <a:cs typeface="Arial"/>
                      </a:endParaRPr>
                    </a:p>
                  </a:txBody>
                  <a:tcPr marL="68580" marR="68580" marT="0" marB="0" anchor="ctr"/>
                </a:tc>
              </a:tr>
              <a:tr h="338495">
                <a:tc>
                  <a:txBody>
                    <a:bodyPr/>
                    <a:lstStyle/>
                    <a:p>
                      <a:pPr algn="ctr">
                        <a:lnSpc>
                          <a:spcPct val="107000"/>
                        </a:lnSpc>
                        <a:spcAft>
                          <a:spcPts val="0"/>
                        </a:spcAft>
                      </a:pPr>
                      <a:r>
                        <a:rPr lang="en-US" sz="1400">
                          <a:effectLst/>
                        </a:rPr>
                        <a:t>MCDK</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r>
                        <a:rPr lang="en-US" sz="2000" dirty="0">
                          <a:effectLst/>
                        </a:rPr>
                        <a:t>11</a:t>
                      </a:r>
                      <a:endParaRPr lang="en-US" sz="2000" dirty="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dirty="0">
                          <a:effectLst/>
                        </a:rPr>
                        <a:t>6.88</a:t>
                      </a:r>
                      <a:endParaRPr lang="en-US" sz="2000" dirty="0">
                        <a:effectLst/>
                        <a:latin typeface="Calibri"/>
                        <a:ea typeface="Calibri"/>
                        <a:cs typeface="Arial"/>
                      </a:endParaRPr>
                    </a:p>
                  </a:txBody>
                  <a:tcPr marL="68580" marR="68580" marT="0" marB="0" anchor="ctr"/>
                </a:tc>
              </a:tr>
              <a:tr h="338495">
                <a:tc>
                  <a:txBody>
                    <a:bodyPr/>
                    <a:lstStyle/>
                    <a:p>
                      <a:pPr algn="ctr">
                        <a:lnSpc>
                          <a:spcPct val="107000"/>
                        </a:lnSpc>
                        <a:spcAft>
                          <a:spcPts val="0"/>
                        </a:spcAft>
                      </a:pPr>
                      <a:r>
                        <a:rPr lang="en-US" sz="1400">
                          <a:effectLst/>
                        </a:rPr>
                        <a:t>Polycystic kidney</a:t>
                      </a:r>
                      <a:endParaRPr lang="en-US" sz="1100">
                        <a:effectLst/>
                        <a:latin typeface="Calibri"/>
                        <a:ea typeface="Calibri"/>
                        <a:cs typeface="Arial"/>
                      </a:endParaRPr>
                    </a:p>
                  </a:txBody>
                  <a:tcPr marL="68580" marR="68580" marT="0" marB="0" anchor="b"/>
                </a:tc>
                <a:tc>
                  <a:txBody>
                    <a:bodyPr/>
                    <a:lstStyle/>
                    <a:p>
                      <a:pPr algn="ctr">
                        <a:lnSpc>
                          <a:spcPct val="107000"/>
                        </a:lnSpc>
                        <a:spcAft>
                          <a:spcPts val="0"/>
                        </a:spcAft>
                      </a:pPr>
                      <a:r>
                        <a:rPr lang="en-US" sz="2000">
                          <a:effectLst/>
                        </a:rPr>
                        <a:t>10</a:t>
                      </a:r>
                      <a:endParaRPr lang="en-US" sz="20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dirty="0">
                          <a:effectLst/>
                        </a:rPr>
                        <a:t>6.25</a:t>
                      </a:r>
                      <a:endParaRPr lang="en-US" sz="2000" dirty="0">
                        <a:effectLst/>
                        <a:latin typeface="Calibri"/>
                        <a:ea typeface="Calibri"/>
                        <a:cs typeface="Arial"/>
                      </a:endParaRPr>
                    </a:p>
                  </a:txBody>
                  <a:tcPr marL="68580" marR="68580" marT="0" marB="0" anchor="ctr"/>
                </a:tc>
              </a:tr>
              <a:tr h="338495">
                <a:tc>
                  <a:txBody>
                    <a:bodyPr/>
                    <a:lstStyle/>
                    <a:p>
                      <a:pPr algn="ctr">
                        <a:lnSpc>
                          <a:spcPct val="107000"/>
                        </a:lnSpc>
                        <a:spcAft>
                          <a:spcPts val="0"/>
                        </a:spcAft>
                      </a:pPr>
                      <a:r>
                        <a:rPr lang="en-US" sz="1400">
                          <a:effectLst/>
                        </a:rPr>
                        <a:t>Renal Hypoplasia</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r>
                        <a:rPr lang="en-US" sz="2000">
                          <a:effectLst/>
                        </a:rPr>
                        <a:t>8</a:t>
                      </a:r>
                      <a:endParaRPr lang="en-US" sz="20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dirty="0">
                          <a:effectLst/>
                        </a:rPr>
                        <a:t>5.00</a:t>
                      </a:r>
                      <a:endParaRPr lang="en-US" sz="2000" dirty="0">
                        <a:effectLst/>
                        <a:latin typeface="Calibri"/>
                        <a:ea typeface="Calibri"/>
                        <a:cs typeface="Arial"/>
                      </a:endParaRPr>
                    </a:p>
                  </a:txBody>
                  <a:tcPr marL="68580" marR="68580" marT="0" marB="0" anchor="ctr"/>
                </a:tc>
              </a:tr>
              <a:tr h="338495">
                <a:tc>
                  <a:txBody>
                    <a:bodyPr/>
                    <a:lstStyle/>
                    <a:p>
                      <a:pPr algn="ctr">
                        <a:lnSpc>
                          <a:spcPct val="107000"/>
                        </a:lnSpc>
                        <a:spcAft>
                          <a:spcPts val="0"/>
                        </a:spcAft>
                      </a:pPr>
                      <a:r>
                        <a:rPr lang="en-US" sz="1400">
                          <a:effectLst/>
                        </a:rPr>
                        <a:t>Ectopic kidney</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r>
                        <a:rPr lang="en-US" sz="2000">
                          <a:effectLst/>
                        </a:rPr>
                        <a:t>7</a:t>
                      </a:r>
                      <a:endParaRPr lang="en-US" sz="20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dirty="0">
                          <a:effectLst/>
                        </a:rPr>
                        <a:t>4.38</a:t>
                      </a:r>
                      <a:endParaRPr lang="en-US" sz="2000" dirty="0">
                        <a:effectLst/>
                        <a:latin typeface="Calibri"/>
                        <a:ea typeface="Calibri"/>
                        <a:cs typeface="Arial"/>
                      </a:endParaRPr>
                    </a:p>
                  </a:txBody>
                  <a:tcPr marL="68580" marR="68580" marT="0" marB="0" anchor="ctr"/>
                </a:tc>
              </a:tr>
              <a:tr h="338495">
                <a:tc>
                  <a:txBody>
                    <a:bodyPr/>
                    <a:lstStyle/>
                    <a:p>
                      <a:pPr algn="ctr">
                        <a:lnSpc>
                          <a:spcPct val="107000"/>
                        </a:lnSpc>
                        <a:spcAft>
                          <a:spcPts val="0"/>
                        </a:spcAft>
                      </a:pPr>
                      <a:r>
                        <a:rPr lang="en-US" sz="1400">
                          <a:effectLst/>
                        </a:rPr>
                        <a:t>Uretocele</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r>
                        <a:rPr lang="en-US" sz="2000">
                          <a:effectLst/>
                        </a:rPr>
                        <a:t>6</a:t>
                      </a:r>
                      <a:endParaRPr lang="en-US" sz="20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dirty="0">
                          <a:effectLst/>
                        </a:rPr>
                        <a:t>3.75</a:t>
                      </a:r>
                      <a:endParaRPr lang="en-US" sz="2000" dirty="0">
                        <a:effectLst/>
                        <a:latin typeface="Calibri"/>
                        <a:ea typeface="Calibri"/>
                        <a:cs typeface="Arial"/>
                      </a:endParaRPr>
                    </a:p>
                  </a:txBody>
                  <a:tcPr marL="68580" marR="68580" marT="0" marB="0" anchor="ctr"/>
                </a:tc>
              </a:tr>
              <a:tr h="338495">
                <a:tc>
                  <a:txBody>
                    <a:bodyPr/>
                    <a:lstStyle/>
                    <a:p>
                      <a:pPr algn="ctr">
                        <a:lnSpc>
                          <a:spcPct val="107000"/>
                        </a:lnSpc>
                        <a:spcAft>
                          <a:spcPts val="0"/>
                        </a:spcAft>
                      </a:pPr>
                      <a:r>
                        <a:rPr lang="en-US" sz="1400">
                          <a:effectLst/>
                        </a:rPr>
                        <a:t>VUJ</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r>
                        <a:rPr lang="en-US" sz="2000">
                          <a:effectLst/>
                        </a:rPr>
                        <a:t>6</a:t>
                      </a:r>
                      <a:endParaRPr lang="en-US" sz="20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dirty="0">
                          <a:effectLst/>
                        </a:rPr>
                        <a:t>3.75</a:t>
                      </a:r>
                      <a:endParaRPr lang="en-US" sz="2000" dirty="0">
                        <a:effectLst/>
                        <a:latin typeface="Calibri"/>
                        <a:ea typeface="Calibri"/>
                        <a:cs typeface="Arial"/>
                      </a:endParaRPr>
                    </a:p>
                  </a:txBody>
                  <a:tcPr marL="68580" marR="68580" marT="0" marB="0" anchor="ctr"/>
                </a:tc>
              </a:tr>
              <a:tr h="338495">
                <a:tc>
                  <a:txBody>
                    <a:bodyPr/>
                    <a:lstStyle/>
                    <a:p>
                      <a:pPr algn="ctr">
                        <a:lnSpc>
                          <a:spcPct val="107000"/>
                        </a:lnSpc>
                        <a:spcAft>
                          <a:spcPts val="0"/>
                        </a:spcAft>
                      </a:pPr>
                      <a:r>
                        <a:rPr lang="en-US" sz="1400">
                          <a:effectLst/>
                        </a:rPr>
                        <a:t>Duplex system</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r>
                        <a:rPr lang="en-US" sz="2000">
                          <a:effectLst/>
                        </a:rPr>
                        <a:t>6</a:t>
                      </a:r>
                      <a:endParaRPr lang="en-US" sz="20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dirty="0">
                          <a:effectLst/>
                        </a:rPr>
                        <a:t>3.75</a:t>
                      </a:r>
                      <a:endParaRPr lang="en-US" sz="2000" dirty="0">
                        <a:effectLst/>
                        <a:latin typeface="Calibri"/>
                        <a:ea typeface="Calibri"/>
                        <a:cs typeface="Arial"/>
                      </a:endParaRPr>
                    </a:p>
                  </a:txBody>
                  <a:tcPr marL="68580" marR="68580" marT="0" marB="0" anchor="ctr"/>
                </a:tc>
              </a:tr>
              <a:tr h="338495">
                <a:tc>
                  <a:txBody>
                    <a:bodyPr/>
                    <a:lstStyle/>
                    <a:p>
                      <a:pPr algn="ctr">
                        <a:lnSpc>
                          <a:spcPct val="107000"/>
                        </a:lnSpc>
                        <a:spcAft>
                          <a:spcPts val="0"/>
                        </a:spcAft>
                      </a:pPr>
                      <a:r>
                        <a:rPr lang="en-US" sz="1400">
                          <a:effectLst/>
                        </a:rPr>
                        <a:t>Others***</a:t>
                      </a:r>
                      <a:endParaRPr lang="en-US" sz="11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a:effectLst/>
                        </a:rPr>
                        <a:t>6</a:t>
                      </a:r>
                      <a:endParaRPr lang="en-US" sz="2000">
                        <a:effectLst/>
                        <a:latin typeface="Calibri"/>
                        <a:ea typeface="Calibri"/>
                        <a:cs typeface="Arial"/>
                      </a:endParaRPr>
                    </a:p>
                  </a:txBody>
                  <a:tcPr marL="68580" marR="68580" marT="0" marB="0" anchor="ctr"/>
                </a:tc>
                <a:tc>
                  <a:txBody>
                    <a:bodyPr/>
                    <a:lstStyle/>
                    <a:p>
                      <a:pPr algn="ctr">
                        <a:lnSpc>
                          <a:spcPct val="107000"/>
                        </a:lnSpc>
                        <a:spcAft>
                          <a:spcPts val="0"/>
                        </a:spcAft>
                      </a:pPr>
                      <a:r>
                        <a:rPr lang="en-US" sz="2000" dirty="0">
                          <a:effectLst/>
                        </a:rPr>
                        <a:t>3.75</a:t>
                      </a:r>
                      <a:endParaRPr lang="en-US" sz="2000" dirty="0">
                        <a:effectLst/>
                        <a:latin typeface="Calibri"/>
                        <a:ea typeface="Calibri"/>
                        <a:cs typeface="Arial"/>
                      </a:endParaRPr>
                    </a:p>
                  </a:txBody>
                  <a:tcPr marL="68580" marR="68580" marT="0" marB="0" anchor="ctr"/>
                </a:tc>
              </a:tr>
            </a:tbl>
          </a:graphicData>
        </a:graphic>
      </p:graphicFrame>
    </p:spTree>
    <p:extLst>
      <p:ext uri="{BB962C8B-B14F-4D97-AF65-F5344CB8AC3E}">
        <p14:creationId xmlns:p14="http://schemas.microsoft.com/office/powerpoint/2010/main" val="3184277115"/>
      </p:ext>
    </p:extLst>
  </p:cSld>
  <p:clrMapOvr>
    <a:masterClrMapping/>
  </p:clrMapOvr>
  <p:transition spd="med">
    <p:wedge/>
    <p:sndAc>
      <p:stSnd>
        <p:snd r:embed="rId2" name="arrow.wav"/>
      </p:stSnd>
    </p:sndAc>
  </p:transition>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lstStyle/>
          <a:p>
            <a:pPr>
              <a:buFont typeface="Wingdings" pitchFamily="2" charset="2"/>
              <a:buChar char="Ø"/>
            </a:pPr>
            <a:endParaRPr lang="en-US" dirty="0" smtClean="0"/>
          </a:p>
          <a:p>
            <a:pPr>
              <a:buFont typeface="Wingdings" pitchFamily="2" charset="2"/>
              <a:buChar char="Ø"/>
            </a:pPr>
            <a:endParaRPr lang="en-US" dirty="0"/>
          </a:p>
          <a:p>
            <a:pPr>
              <a:buFont typeface="Wingdings" pitchFamily="2" charset="2"/>
              <a:buChar char="Ø"/>
            </a:pPr>
            <a:r>
              <a:rPr lang="en-US" dirty="0" smtClean="0"/>
              <a:t>Other investigators identified the commonest renal anomaly was similar to our result (VUR) include: Iraqi study by Faisal Ch. Hasoon (33.3%), Saudi study (40.3%), Turkey study (44.7%), Boston(USA) study (38.5%). </a:t>
            </a:r>
          </a:p>
          <a:p>
            <a:pPr>
              <a:buFont typeface="Wingdings" pitchFamily="2" charset="2"/>
              <a:buChar char="Ø"/>
            </a:pPr>
            <a:endParaRPr lang="en-US" dirty="0" smtClean="0"/>
          </a:p>
          <a:p>
            <a:pPr>
              <a:buFont typeface="Wingdings" pitchFamily="2" charset="2"/>
              <a:buChar char="Ø"/>
            </a:pPr>
            <a:r>
              <a:rPr lang="en-US" dirty="0" smtClean="0"/>
              <a:t>The </a:t>
            </a:r>
            <a:r>
              <a:rPr lang="en-US" dirty="0" smtClean="0"/>
              <a:t>Egyptian study was disagree with our result in that the most common anomaly was PUV (36.4%), this might be due to collection of patients from Pediatric Urological Unit where PUV patients frequently visited.</a:t>
            </a: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28</a:t>
            </a:fld>
            <a:endParaRPr lang="en-US"/>
          </a:p>
        </p:txBody>
      </p:sp>
    </p:spTree>
  </p:cSld>
  <p:clrMapOvr>
    <a:masterClrMapping/>
  </p:clrMapOvr>
  <p:transition spd="med">
    <p:cu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4" end="4"/>
                                            </p:txEl>
                                          </p:spTgt>
                                        </p:tgtEl>
                                        <p:attrNameLst>
                                          <p:attrName>style.visibility</p:attrName>
                                        </p:attrNameLst>
                                      </p:cBhvr>
                                      <p:to>
                                        <p:strVal val="visible"/>
                                      </p:to>
                                    </p:set>
                                    <p:anim calcmode="lin" valueType="num">
                                      <p:cBhvr additive="base">
                                        <p:cTn id="7"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23 patients out of 160 patients in the study had combined renal anomalies (14.4%), PUJ &amp; VUR was the most frequent combination 7 patients (30.4%).</a:t>
            </a: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29</a:t>
            </a:fld>
            <a:endParaRPr lang="en-US"/>
          </a:p>
        </p:txBody>
      </p:sp>
      <p:graphicFrame>
        <p:nvGraphicFramePr>
          <p:cNvPr id="2" name="Table 1"/>
          <p:cNvGraphicFramePr>
            <a:graphicFrameLocks noGrp="1"/>
          </p:cNvGraphicFramePr>
          <p:nvPr>
            <p:extLst>
              <p:ext uri="{D42A27DB-BD31-4B8C-83A1-F6EECF244321}">
                <p14:modId xmlns:p14="http://schemas.microsoft.com/office/powerpoint/2010/main" val="1074248180"/>
              </p:ext>
            </p:extLst>
          </p:nvPr>
        </p:nvGraphicFramePr>
        <p:xfrm>
          <a:off x="609600" y="914403"/>
          <a:ext cx="7391400" cy="4075853"/>
        </p:xfrm>
        <a:graphic>
          <a:graphicData uri="http://schemas.openxmlformats.org/drawingml/2006/table">
            <a:tbl>
              <a:tblPr firstRow="1" firstCol="1" bandRow="1">
                <a:tableStyleId>{5C22544A-7EE6-4342-B048-85BDC9FD1C3A}</a:tableStyleId>
              </a:tblPr>
              <a:tblGrid>
                <a:gridCol w="3702876"/>
                <a:gridCol w="2486923"/>
                <a:gridCol w="1201601"/>
              </a:tblGrid>
              <a:tr h="423333">
                <a:tc>
                  <a:txBody>
                    <a:bodyPr/>
                    <a:lstStyle/>
                    <a:p>
                      <a:pPr algn="ctr">
                        <a:lnSpc>
                          <a:spcPct val="107000"/>
                        </a:lnSpc>
                        <a:spcAft>
                          <a:spcPts val="0"/>
                        </a:spcAft>
                      </a:pPr>
                      <a:r>
                        <a:rPr lang="en-US" sz="1400" dirty="0">
                          <a:effectLst/>
                        </a:rPr>
                        <a:t>Combined renal anomaly</a:t>
                      </a:r>
                      <a:endParaRPr lang="en-US" sz="1100" dirty="0">
                        <a:effectLst/>
                        <a:latin typeface="Calibri"/>
                        <a:ea typeface="Calibri"/>
                        <a:cs typeface="Arial"/>
                      </a:endParaRPr>
                    </a:p>
                  </a:txBody>
                  <a:tcPr marL="68580" marR="68580" marT="0" marB="0"/>
                </a:tc>
                <a:tc>
                  <a:txBody>
                    <a:bodyPr/>
                    <a:lstStyle/>
                    <a:p>
                      <a:pPr algn="ctr">
                        <a:lnSpc>
                          <a:spcPct val="107000"/>
                        </a:lnSpc>
                        <a:spcAft>
                          <a:spcPts val="0"/>
                        </a:spcAft>
                      </a:pPr>
                      <a:r>
                        <a:rPr lang="en-US" sz="1400">
                          <a:effectLst/>
                        </a:rPr>
                        <a:t>No.</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r>
                        <a:rPr lang="en-US" sz="1400">
                          <a:effectLst/>
                        </a:rPr>
                        <a:t>%</a:t>
                      </a:r>
                      <a:endParaRPr lang="en-US" sz="1100">
                        <a:effectLst/>
                        <a:latin typeface="Calibri"/>
                        <a:ea typeface="Calibri"/>
                        <a:cs typeface="Arial"/>
                      </a:endParaRPr>
                    </a:p>
                  </a:txBody>
                  <a:tcPr marL="68580" marR="68580" marT="0" marB="0"/>
                </a:tc>
              </a:tr>
              <a:tr h="423333">
                <a:tc>
                  <a:txBody>
                    <a:bodyPr/>
                    <a:lstStyle/>
                    <a:p>
                      <a:pPr algn="ctr">
                        <a:lnSpc>
                          <a:spcPct val="107000"/>
                        </a:lnSpc>
                        <a:spcAft>
                          <a:spcPts val="0"/>
                        </a:spcAft>
                      </a:pPr>
                      <a:r>
                        <a:rPr lang="en-US" sz="1400">
                          <a:effectLst/>
                        </a:rPr>
                        <a:t>PUJ and VUR</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endParaRPr lang="en-US" sz="1400" b="1" dirty="0" smtClean="0">
                        <a:effectLst/>
                      </a:endParaRPr>
                    </a:p>
                    <a:p>
                      <a:pPr algn="ctr">
                        <a:lnSpc>
                          <a:spcPct val="107000"/>
                        </a:lnSpc>
                        <a:spcAft>
                          <a:spcPts val="0"/>
                        </a:spcAft>
                      </a:pPr>
                      <a:r>
                        <a:rPr lang="en-US" sz="1400" b="1" dirty="0" smtClean="0">
                          <a:effectLst/>
                        </a:rPr>
                        <a:t>7</a:t>
                      </a:r>
                      <a:endParaRPr lang="en-US" sz="1100" b="1" dirty="0">
                        <a:effectLst/>
                        <a:latin typeface="Calibri"/>
                        <a:ea typeface="Calibri"/>
                        <a:cs typeface="Arial"/>
                      </a:endParaRPr>
                    </a:p>
                  </a:txBody>
                  <a:tcPr marL="68580" marR="68580" marT="0" marB="0"/>
                </a:tc>
                <a:tc>
                  <a:txBody>
                    <a:bodyPr/>
                    <a:lstStyle/>
                    <a:p>
                      <a:pPr algn="ctr">
                        <a:lnSpc>
                          <a:spcPct val="107000"/>
                        </a:lnSpc>
                        <a:spcAft>
                          <a:spcPts val="0"/>
                        </a:spcAft>
                      </a:pPr>
                      <a:r>
                        <a:rPr lang="en-US" sz="1400" b="1" dirty="0">
                          <a:effectLst/>
                        </a:rPr>
                        <a:t>30.4</a:t>
                      </a:r>
                      <a:endParaRPr lang="en-US" sz="1100" b="1" dirty="0">
                        <a:effectLst/>
                        <a:latin typeface="Calibri"/>
                        <a:ea typeface="Calibri"/>
                        <a:cs typeface="Arial"/>
                      </a:endParaRPr>
                    </a:p>
                  </a:txBody>
                  <a:tcPr marL="68580" marR="68580" marT="0" marB="0" anchor="b"/>
                </a:tc>
              </a:tr>
              <a:tr h="423333">
                <a:tc>
                  <a:txBody>
                    <a:bodyPr/>
                    <a:lstStyle/>
                    <a:p>
                      <a:pPr algn="ctr">
                        <a:lnSpc>
                          <a:spcPct val="107000"/>
                        </a:lnSpc>
                        <a:spcAft>
                          <a:spcPts val="0"/>
                        </a:spcAft>
                      </a:pPr>
                      <a:r>
                        <a:rPr lang="en-US" sz="1400" dirty="0">
                          <a:effectLst/>
                        </a:rPr>
                        <a:t>Renal agenesis and VUR</a:t>
                      </a:r>
                      <a:endParaRPr lang="en-US" sz="1100" dirty="0">
                        <a:effectLst/>
                        <a:latin typeface="Calibri"/>
                        <a:ea typeface="Calibri"/>
                        <a:cs typeface="Arial"/>
                      </a:endParaRPr>
                    </a:p>
                  </a:txBody>
                  <a:tcPr marL="68580" marR="68580" marT="0" marB="0"/>
                </a:tc>
                <a:tc>
                  <a:txBody>
                    <a:bodyPr/>
                    <a:lstStyle/>
                    <a:p>
                      <a:pPr algn="ctr">
                        <a:lnSpc>
                          <a:spcPct val="107000"/>
                        </a:lnSpc>
                        <a:spcAft>
                          <a:spcPts val="0"/>
                        </a:spcAft>
                      </a:pPr>
                      <a:endParaRPr lang="en-US" sz="1400" b="1" dirty="0" smtClean="0">
                        <a:effectLst/>
                      </a:endParaRPr>
                    </a:p>
                    <a:p>
                      <a:pPr algn="ctr">
                        <a:lnSpc>
                          <a:spcPct val="107000"/>
                        </a:lnSpc>
                        <a:spcAft>
                          <a:spcPts val="0"/>
                        </a:spcAft>
                      </a:pPr>
                      <a:r>
                        <a:rPr lang="en-US" sz="1400" b="1" dirty="0" smtClean="0">
                          <a:effectLst/>
                        </a:rPr>
                        <a:t>7</a:t>
                      </a:r>
                      <a:endParaRPr lang="en-US" sz="1100" b="1" dirty="0">
                        <a:effectLst/>
                        <a:latin typeface="Calibri"/>
                        <a:ea typeface="Calibri"/>
                        <a:cs typeface="Arial"/>
                      </a:endParaRPr>
                    </a:p>
                  </a:txBody>
                  <a:tcPr marL="68580" marR="68580" marT="0" marB="0"/>
                </a:tc>
                <a:tc>
                  <a:txBody>
                    <a:bodyPr/>
                    <a:lstStyle/>
                    <a:p>
                      <a:pPr algn="ctr">
                        <a:lnSpc>
                          <a:spcPct val="107000"/>
                        </a:lnSpc>
                        <a:spcAft>
                          <a:spcPts val="0"/>
                        </a:spcAft>
                      </a:pPr>
                      <a:r>
                        <a:rPr lang="en-US" sz="1400" b="1" dirty="0">
                          <a:effectLst/>
                        </a:rPr>
                        <a:t>30.4</a:t>
                      </a:r>
                      <a:endParaRPr lang="en-US" sz="1100" b="1" dirty="0">
                        <a:effectLst/>
                        <a:latin typeface="Calibri"/>
                        <a:ea typeface="Calibri"/>
                        <a:cs typeface="Arial"/>
                      </a:endParaRPr>
                    </a:p>
                  </a:txBody>
                  <a:tcPr marL="68580" marR="68580" marT="0" marB="0" anchor="b"/>
                </a:tc>
              </a:tr>
              <a:tr h="423333">
                <a:tc>
                  <a:txBody>
                    <a:bodyPr/>
                    <a:lstStyle/>
                    <a:p>
                      <a:pPr algn="ctr">
                        <a:lnSpc>
                          <a:spcPct val="107000"/>
                        </a:lnSpc>
                        <a:spcAft>
                          <a:spcPts val="0"/>
                        </a:spcAft>
                      </a:pPr>
                      <a:r>
                        <a:rPr lang="en-US" sz="1400" dirty="0" err="1">
                          <a:effectLst/>
                        </a:rPr>
                        <a:t>Ureterocele</a:t>
                      </a:r>
                      <a:r>
                        <a:rPr lang="en-US" sz="1400" dirty="0">
                          <a:effectLst/>
                        </a:rPr>
                        <a:t> and duplex</a:t>
                      </a:r>
                      <a:endParaRPr lang="en-US" sz="1100" dirty="0">
                        <a:effectLst/>
                        <a:latin typeface="Calibri"/>
                        <a:ea typeface="Calibri"/>
                        <a:cs typeface="Arial"/>
                      </a:endParaRPr>
                    </a:p>
                  </a:txBody>
                  <a:tcPr marL="68580" marR="68580" marT="0" marB="0"/>
                </a:tc>
                <a:tc>
                  <a:txBody>
                    <a:bodyPr/>
                    <a:lstStyle/>
                    <a:p>
                      <a:pPr algn="ctr">
                        <a:lnSpc>
                          <a:spcPct val="107000"/>
                        </a:lnSpc>
                        <a:spcAft>
                          <a:spcPts val="0"/>
                        </a:spcAft>
                      </a:pPr>
                      <a:endParaRPr lang="en-US" sz="1400" b="1" dirty="0" smtClean="0">
                        <a:effectLst/>
                      </a:endParaRPr>
                    </a:p>
                    <a:p>
                      <a:pPr algn="ctr">
                        <a:lnSpc>
                          <a:spcPct val="107000"/>
                        </a:lnSpc>
                        <a:spcAft>
                          <a:spcPts val="0"/>
                        </a:spcAft>
                      </a:pPr>
                      <a:r>
                        <a:rPr lang="en-US" sz="1400" b="1" dirty="0" smtClean="0">
                          <a:effectLst/>
                        </a:rPr>
                        <a:t>4</a:t>
                      </a:r>
                      <a:endParaRPr lang="en-US" sz="1100" b="1" dirty="0">
                        <a:effectLst/>
                        <a:latin typeface="Calibri"/>
                        <a:ea typeface="Calibri"/>
                        <a:cs typeface="Arial"/>
                      </a:endParaRPr>
                    </a:p>
                  </a:txBody>
                  <a:tcPr marL="68580" marR="68580" marT="0" marB="0"/>
                </a:tc>
                <a:tc>
                  <a:txBody>
                    <a:bodyPr/>
                    <a:lstStyle/>
                    <a:p>
                      <a:pPr algn="ctr">
                        <a:lnSpc>
                          <a:spcPct val="107000"/>
                        </a:lnSpc>
                        <a:spcAft>
                          <a:spcPts val="0"/>
                        </a:spcAft>
                      </a:pPr>
                      <a:r>
                        <a:rPr lang="en-US" sz="1400" b="1" dirty="0">
                          <a:effectLst/>
                        </a:rPr>
                        <a:t>17.4</a:t>
                      </a:r>
                      <a:endParaRPr lang="en-US" sz="1100" b="1" dirty="0">
                        <a:effectLst/>
                        <a:latin typeface="Calibri"/>
                        <a:ea typeface="Calibri"/>
                        <a:cs typeface="Arial"/>
                      </a:endParaRPr>
                    </a:p>
                  </a:txBody>
                  <a:tcPr marL="68580" marR="68580" marT="0" marB="0" anchor="b"/>
                </a:tc>
              </a:tr>
              <a:tr h="423333">
                <a:tc>
                  <a:txBody>
                    <a:bodyPr/>
                    <a:lstStyle/>
                    <a:p>
                      <a:pPr algn="ctr">
                        <a:lnSpc>
                          <a:spcPct val="107000"/>
                        </a:lnSpc>
                        <a:spcAft>
                          <a:spcPts val="0"/>
                        </a:spcAft>
                      </a:pPr>
                      <a:r>
                        <a:rPr lang="en-US" sz="1400">
                          <a:effectLst/>
                        </a:rPr>
                        <a:t>MCDK and VUR</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endParaRPr lang="en-US" sz="1400" b="1" dirty="0" smtClean="0">
                        <a:effectLst/>
                      </a:endParaRPr>
                    </a:p>
                    <a:p>
                      <a:pPr algn="ctr">
                        <a:lnSpc>
                          <a:spcPct val="107000"/>
                        </a:lnSpc>
                        <a:spcAft>
                          <a:spcPts val="0"/>
                        </a:spcAft>
                      </a:pPr>
                      <a:r>
                        <a:rPr lang="en-US" sz="1400" b="1" dirty="0" smtClean="0">
                          <a:effectLst/>
                        </a:rPr>
                        <a:t>2</a:t>
                      </a:r>
                      <a:endParaRPr lang="en-US" sz="1100" b="1" dirty="0">
                        <a:effectLst/>
                        <a:latin typeface="Calibri"/>
                        <a:ea typeface="Calibri"/>
                        <a:cs typeface="Arial"/>
                      </a:endParaRPr>
                    </a:p>
                  </a:txBody>
                  <a:tcPr marL="68580" marR="68580" marT="0" marB="0"/>
                </a:tc>
                <a:tc>
                  <a:txBody>
                    <a:bodyPr/>
                    <a:lstStyle/>
                    <a:p>
                      <a:pPr algn="ctr">
                        <a:lnSpc>
                          <a:spcPct val="107000"/>
                        </a:lnSpc>
                        <a:spcAft>
                          <a:spcPts val="0"/>
                        </a:spcAft>
                      </a:pPr>
                      <a:r>
                        <a:rPr lang="en-US" sz="1400" b="1" dirty="0">
                          <a:effectLst/>
                        </a:rPr>
                        <a:t>8.6</a:t>
                      </a:r>
                      <a:endParaRPr lang="en-US" sz="1100" b="1" dirty="0">
                        <a:effectLst/>
                        <a:latin typeface="Calibri"/>
                        <a:ea typeface="Calibri"/>
                        <a:cs typeface="Arial"/>
                      </a:endParaRPr>
                    </a:p>
                  </a:txBody>
                  <a:tcPr marL="68580" marR="68580" marT="0" marB="0" anchor="b"/>
                </a:tc>
              </a:tr>
              <a:tr h="423333">
                <a:tc>
                  <a:txBody>
                    <a:bodyPr/>
                    <a:lstStyle/>
                    <a:p>
                      <a:pPr algn="ctr">
                        <a:lnSpc>
                          <a:spcPct val="107000"/>
                        </a:lnSpc>
                        <a:spcAft>
                          <a:spcPts val="0"/>
                        </a:spcAft>
                      </a:pPr>
                      <a:r>
                        <a:rPr lang="en-US" sz="1400" dirty="0">
                          <a:effectLst/>
                        </a:rPr>
                        <a:t>VUR and duplex</a:t>
                      </a:r>
                      <a:endParaRPr lang="en-US" sz="1100" dirty="0">
                        <a:effectLst/>
                        <a:latin typeface="Calibri"/>
                        <a:ea typeface="Calibri"/>
                        <a:cs typeface="Arial"/>
                      </a:endParaRPr>
                    </a:p>
                  </a:txBody>
                  <a:tcPr marL="68580" marR="68580" marT="0" marB="0"/>
                </a:tc>
                <a:tc>
                  <a:txBody>
                    <a:bodyPr/>
                    <a:lstStyle/>
                    <a:p>
                      <a:pPr algn="ctr">
                        <a:lnSpc>
                          <a:spcPct val="107000"/>
                        </a:lnSpc>
                        <a:spcAft>
                          <a:spcPts val="0"/>
                        </a:spcAft>
                      </a:pPr>
                      <a:endParaRPr lang="en-US" sz="1400" b="1" dirty="0" smtClean="0">
                        <a:effectLst/>
                      </a:endParaRPr>
                    </a:p>
                    <a:p>
                      <a:pPr algn="ctr">
                        <a:lnSpc>
                          <a:spcPct val="107000"/>
                        </a:lnSpc>
                        <a:spcAft>
                          <a:spcPts val="0"/>
                        </a:spcAft>
                      </a:pPr>
                      <a:r>
                        <a:rPr lang="en-US" sz="1400" b="1" dirty="0" smtClean="0">
                          <a:effectLst/>
                        </a:rPr>
                        <a:t>1</a:t>
                      </a:r>
                      <a:endParaRPr lang="en-US" sz="1100" b="1" dirty="0">
                        <a:effectLst/>
                        <a:latin typeface="Calibri"/>
                        <a:ea typeface="Calibri"/>
                        <a:cs typeface="Arial"/>
                      </a:endParaRPr>
                    </a:p>
                  </a:txBody>
                  <a:tcPr marL="68580" marR="68580" marT="0" marB="0"/>
                </a:tc>
                <a:tc>
                  <a:txBody>
                    <a:bodyPr/>
                    <a:lstStyle/>
                    <a:p>
                      <a:pPr algn="ctr">
                        <a:lnSpc>
                          <a:spcPct val="107000"/>
                        </a:lnSpc>
                        <a:spcAft>
                          <a:spcPts val="0"/>
                        </a:spcAft>
                      </a:pPr>
                      <a:r>
                        <a:rPr lang="en-US" sz="1400" b="1" dirty="0">
                          <a:effectLst/>
                        </a:rPr>
                        <a:t>4.4</a:t>
                      </a:r>
                      <a:endParaRPr lang="en-US" sz="1100" b="1" dirty="0">
                        <a:effectLst/>
                        <a:latin typeface="Calibri"/>
                        <a:ea typeface="Calibri"/>
                        <a:cs typeface="Arial"/>
                      </a:endParaRPr>
                    </a:p>
                  </a:txBody>
                  <a:tcPr marL="68580" marR="68580" marT="0" marB="0" anchor="b"/>
                </a:tc>
              </a:tr>
              <a:tr h="423333">
                <a:tc>
                  <a:txBody>
                    <a:bodyPr/>
                    <a:lstStyle/>
                    <a:p>
                      <a:pPr algn="ctr">
                        <a:lnSpc>
                          <a:spcPct val="107000"/>
                        </a:lnSpc>
                        <a:spcAft>
                          <a:spcPts val="0"/>
                        </a:spcAft>
                      </a:pPr>
                      <a:r>
                        <a:rPr lang="en-US" sz="1400">
                          <a:effectLst/>
                        </a:rPr>
                        <a:t>Ectopic ureter and duplex</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endParaRPr lang="en-US" sz="1400" b="1" dirty="0" smtClean="0">
                        <a:effectLst/>
                      </a:endParaRPr>
                    </a:p>
                    <a:p>
                      <a:pPr algn="ctr">
                        <a:lnSpc>
                          <a:spcPct val="107000"/>
                        </a:lnSpc>
                        <a:spcAft>
                          <a:spcPts val="0"/>
                        </a:spcAft>
                      </a:pPr>
                      <a:r>
                        <a:rPr lang="en-US" sz="1400" b="1" dirty="0" smtClean="0">
                          <a:effectLst/>
                        </a:rPr>
                        <a:t>1</a:t>
                      </a:r>
                      <a:endParaRPr lang="en-US" sz="1100" b="1" dirty="0">
                        <a:effectLst/>
                        <a:latin typeface="Calibri"/>
                        <a:ea typeface="Calibri"/>
                        <a:cs typeface="Arial"/>
                      </a:endParaRPr>
                    </a:p>
                  </a:txBody>
                  <a:tcPr marL="68580" marR="68580" marT="0" marB="0"/>
                </a:tc>
                <a:tc>
                  <a:txBody>
                    <a:bodyPr/>
                    <a:lstStyle/>
                    <a:p>
                      <a:pPr algn="ctr">
                        <a:lnSpc>
                          <a:spcPct val="107000"/>
                        </a:lnSpc>
                        <a:spcAft>
                          <a:spcPts val="0"/>
                        </a:spcAft>
                      </a:pPr>
                      <a:r>
                        <a:rPr lang="en-US" sz="1400" b="1" dirty="0">
                          <a:effectLst/>
                        </a:rPr>
                        <a:t>4.4</a:t>
                      </a:r>
                      <a:endParaRPr lang="en-US" sz="1100" b="1" dirty="0">
                        <a:effectLst/>
                        <a:latin typeface="Calibri"/>
                        <a:ea typeface="Calibri"/>
                        <a:cs typeface="Arial"/>
                      </a:endParaRPr>
                    </a:p>
                  </a:txBody>
                  <a:tcPr marL="68580" marR="68580" marT="0" marB="0" anchor="b"/>
                </a:tc>
              </a:tr>
              <a:tr h="423333">
                <a:tc>
                  <a:txBody>
                    <a:bodyPr/>
                    <a:lstStyle/>
                    <a:p>
                      <a:pPr algn="ctr">
                        <a:lnSpc>
                          <a:spcPct val="107000"/>
                        </a:lnSpc>
                        <a:spcAft>
                          <a:spcPts val="0"/>
                        </a:spcAft>
                      </a:pPr>
                      <a:r>
                        <a:rPr lang="en-US" sz="1400">
                          <a:effectLst/>
                        </a:rPr>
                        <a:t>VUJ and megaureter</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endParaRPr lang="en-US" sz="1400" b="1" dirty="0" smtClean="0">
                        <a:effectLst/>
                      </a:endParaRPr>
                    </a:p>
                    <a:p>
                      <a:pPr algn="ctr">
                        <a:lnSpc>
                          <a:spcPct val="107000"/>
                        </a:lnSpc>
                        <a:spcAft>
                          <a:spcPts val="0"/>
                        </a:spcAft>
                      </a:pPr>
                      <a:r>
                        <a:rPr lang="en-US" sz="1400" b="1" dirty="0" smtClean="0">
                          <a:effectLst/>
                        </a:rPr>
                        <a:t>1</a:t>
                      </a:r>
                      <a:endParaRPr lang="en-US" sz="1100" b="1" dirty="0">
                        <a:effectLst/>
                        <a:latin typeface="Calibri"/>
                        <a:ea typeface="Calibri"/>
                        <a:cs typeface="Arial"/>
                      </a:endParaRPr>
                    </a:p>
                  </a:txBody>
                  <a:tcPr marL="68580" marR="68580" marT="0" marB="0"/>
                </a:tc>
                <a:tc>
                  <a:txBody>
                    <a:bodyPr/>
                    <a:lstStyle/>
                    <a:p>
                      <a:pPr algn="ctr">
                        <a:lnSpc>
                          <a:spcPct val="107000"/>
                        </a:lnSpc>
                        <a:spcAft>
                          <a:spcPts val="0"/>
                        </a:spcAft>
                      </a:pPr>
                      <a:r>
                        <a:rPr lang="en-US" sz="1400" b="1" dirty="0">
                          <a:effectLst/>
                        </a:rPr>
                        <a:t>4.4</a:t>
                      </a:r>
                      <a:endParaRPr lang="en-US" sz="1100" b="1" dirty="0">
                        <a:effectLst/>
                        <a:latin typeface="Calibri"/>
                        <a:ea typeface="Calibri"/>
                        <a:cs typeface="Arial"/>
                      </a:endParaRPr>
                    </a:p>
                  </a:txBody>
                  <a:tcPr marL="68580" marR="68580" marT="0" marB="0" anchor="b"/>
                </a:tc>
              </a:tr>
              <a:tr h="423333">
                <a:tc>
                  <a:txBody>
                    <a:bodyPr/>
                    <a:lstStyle/>
                    <a:p>
                      <a:pPr algn="ctr">
                        <a:lnSpc>
                          <a:spcPct val="107000"/>
                        </a:lnSpc>
                        <a:spcAft>
                          <a:spcPts val="0"/>
                        </a:spcAft>
                      </a:pPr>
                      <a:r>
                        <a:rPr lang="en-US" sz="1400">
                          <a:effectLst/>
                        </a:rPr>
                        <a:t>Total</a:t>
                      </a:r>
                      <a:endParaRPr lang="en-US" sz="1100">
                        <a:effectLst/>
                        <a:latin typeface="Calibri"/>
                        <a:ea typeface="Calibri"/>
                        <a:cs typeface="Arial"/>
                      </a:endParaRPr>
                    </a:p>
                  </a:txBody>
                  <a:tcPr marL="68580" marR="68580" marT="0" marB="0"/>
                </a:tc>
                <a:tc>
                  <a:txBody>
                    <a:bodyPr/>
                    <a:lstStyle/>
                    <a:p>
                      <a:pPr algn="ctr">
                        <a:lnSpc>
                          <a:spcPct val="107000"/>
                        </a:lnSpc>
                        <a:spcAft>
                          <a:spcPts val="0"/>
                        </a:spcAft>
                      </a:pPr>
                      <a:endParaRPr lang="en-US" sz="1400" b="1" dirty="0" smtClean="0">
                        <a:effectLst/>
                      </a:endParaRPr>
                    </a:p>
                    <a:p>
                      <a:pPr algn="ctr">
                        <a:lnSpc>
                          <a:spcPct val="107000"/>
                        </a:lnSpc>
                        <a:spcAft>
                          <a:spcPts val="0"/>
                        </a:spcAft>
                      </a:pPr>
                      <a:r>
                        <a:rPr lang="en-US" sz="1400" b="1" dirty="0" smtClean="0">
                          <a:effectLst/>
                        </a:rPr>
                        <a:t>23</a:t>
                      </a:r>
                      <a:endParaRPr lang="en-US" sz="1100" b="1" dirty="0">
                        <a:effectLst/>
                        <a:latin typeface="Calibri"/>
                        <a:ea typeface="Calibri"/>
                        <a:cs typeface="Arial"/>
                      </a:endParaRPr>
                    </a:p>
                  </a:txBody>
                  <a:tcPr marL="68580" marR="68580" marT="0" marB="0"/>
                </a:tc>
                <a:tc>
                  <a:txBody>
                    <a:bodyPr/>
                    <a:lstStyle/>
                    <a:p>
                      <a:pPr algn="ctr">
                        <a:lnSpc>
                          <a:spcPct val="107000"/>
                        </a:lnSpc>
                        <a:spcAft>
                          <a:spcPts val="0"/>
                        </a:spcAft>
                      </a:pPr>
                      <a:r>
                        <a:rPr lang="en-US" sz="1400" b="1" dirty="0">
                          <a:effectLst/>
                        </a:rPr>
                        <a:t>100</a:t>
                      </a:r>
                      <a:endParaRPr lang="en-US" sz="1100" b="1" dirty="0">
                        <a:effectLst/>
                        <a:latin typeface="Calibri"/>
                        <a:ea typeface="Calibri"/>
                        <a:cs typeface="Arial"/>
                      </a:endParaRPr>
                    </a:p>
                  </a:txBody>
                  <a:tcPr marL="68580" marR="68580" marT="0" marB="0" anchor="b"/>
                </a:tc>
              </a:tr>
            </a:tbl>
          </a:graphicData>
        </a:graphic>
      </p:graphicFrame>
      <p:sp>
        <p:nvSpPr>
          <p:cNvPr id="7" name="Rectangle 6"/>
          <p:cNvSpPr/>
          <p:nvPr/>
        </p:nvSpPr>
        <p:spPr>
          <a:xfrm>
            <a:off x="304800" y="76200"/>
            <a:ext cx="8382000" cy="762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1" anchor="ctr"/>
          <a:lstStyle/>
          <a:p>
            <a:pPr algn="l"/>
            <a:r>
              <a:rPr lang="en-US" b="1" dirty="0"/>
              <a:t>Table </a:t>
            </a:r>
            <a:r>
              <a:rPr lang="en-US" b="1" dirty="0" smtClean="0"/>
              <a:t>(5) </a:t>
            </a:r>
            <a:r>
              <a:rPr lang="en-US" b="1" dirty="0"/>
              <a:t>Distribution of 23 patients with combined renal anomalies.</a:t>
            </a:r>
            <a:endParaRPr lang="en-US" dirty="0"/>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0" y="0"/>
            <a:ext cx="9144000" cy="6858000"/>
          </a:xfrm>
        </p:spPr>
        <p:txBody>
          <a:bodyPr>
            <a:normAutofit/>
          </a:bodyPr>
          <a:lstStyle/>
          <a:p>
            <a:pPr algn="ctr" rtl="0">
              <a:buNone/>
            </a:pPr>
            <a:r>
              <a:rPr lang="en-US" sz="3200" b="1" dirty="0" smtClean="0">
                <a:solidFill>
                  <a:srgbClr val="FF0000"/>
                </a:solidFill>
              </a:rPr>
              <a:t>Spectrum of Renal anomalies </a:t>
            </a:r>
          </a:p>
          <a:p>
            <a:pPr algn="ctr" rtl="0">
              <a:buNone/>
            </a:pPr>
            <a:r>
              <a:rPr lang="en-US" sz="3200" b="1" dirty="0" smtClean="0">
                <a:solidFill>
                  <a:srgbClr val="FF0000"/>
                </a:solidFill>
              </a:rPr>
              <a:t>in children</a:t>
            </a:r>
          </a:p>
          <a:p>
            <a:pPr algn="ctr" rtl="0">
              <a:buNone/>
            </a:pPr>
            <a:r>
              <a:rPr lang="en-US" b="1" dirty="0" smtClean="0"/>
              <a:t>                                                           </a:t>
            </a:r>
            <a:r>
              <a:rPr lang="en-US" sz="1800" b="1" dirty="0" smtClean="0"/>
              <a:t>BY</a:t>
            </a:r>
            <a:endParaRPr lang="en-US" sz="1800" dirty="0" smtClean="0"/>
          </a:p>
          <a:p>
            <a:pPr algn="ctr" rtl="0">
              <a:buNone/>
            </a:pPr>
            <a:r>
              <a:rPr lang="en-US" b="1" dirty="0" smtClean="0">
                <a:solidFill>
                  <a:srgbClr val="FF0000"/>
                </a:solidFill>
              </a:rPr>
              <a:t>                                                      </a:t>
            </a:r>
          </a:p>
          <a:p>
            <a:pPr algn="ctr" rtl="0">
              <a:buNone/>
            </a:pPr>
            <a:r>
              <a:rPr lang="en-US" sz="1800" b="1" dirty="0" smtClean="0">
                <a:solidFill>
                  <a:srgbClr val="FF0000"/>
                </a:solidFill>
              </a:rPr>
              <a:t>						Prof. Dr. Shatha Hussain Ali</a:t>
            </a:r>
          </a:p>
          <a:p>
            <a:pPr algn="ctr" rtl="0">
              <a:buNone/>
            </a:pPr>
            <a:r>
              <a:rPr lang="en-US" sz="1800" b="1" dirty="0" smtClean="0">
                <a:solidFill>
                  <a:srgbClr val="FF0000"/>
                </a:solidFill>
              </a:rPr>
              <a:t>                                                                            Professor in pediatrics,</a:t>
            </a:r>
          </a:p>
          <a:p>
            <a:pPr algn="ctr" rtl="0">
              <a:buNone/>
            </a:pPr>
            <a:r>
              <a:rPr lang="en-US" sz="1800" b="1" dirty="0" smtClean="0">
                <a:solidFill>
                  <a:srgbClr val="FF0000"/>
                </a:solidFill>
              </a:rPr>
              <a:t>						College of Medicine, </a:t>
            </a:r>
          </a:p>
          <a:p>
            <a:pPr algn="ctr" rtl="0">
              <a:buNone/>
            </a:pPr>
            <a:r>
              <a:rPr lang="en-US" sz="1800" b="1" dirty="0" smtClean="0">
                <a:solidFill>
                  <a:srgbClr val="FF0000"/>
                </a:solidFill>
              </a:rPr>
              <a:t>                                                                            Al – Nahrain University</a:t>
            </a:r>
          </a:p>
          <a:p>
            <a:pPr algn="ctr">
              <a:buNone/>
            </a:pPr>
            <a:r>
              <a:rPr lang="en-US" sz="2000" b="1" dirty="0" smtClean="0">
                <a:solidFill>
                  <a:srgbClr val="FF0000"/>
                </a:solidFill>
              </a:rPr>
              <a:t>                     </a:t>
            </a:r>
            <a:r>
              <a:rPr lang="en-US" sz="2000" b="1" dirty="0">
                <a:solidFill>
                  <a:srgbClr val="FF0000"/>
                </a:solidFill>
              </a:rPr>
              <a:t> Dr. </a:t>
            </a:r>
            <a:r>
              <a:rPr lang="en-US" sz="2000" b="1" dirty="0" err="1" smtClean="0">
                <a:solidFill>
                  <a:srgbClr val="FF0000"/>
                </a:solidFill>
              </a:rPr>
              <a:t>Ahm</a:t>
            </a:r>
            <a:r>
              <a:rPr lang="en-US" sz="2000" b="1" dirty="0" smtClean="0">
                <a:solidFill>
                  <a:srgbClr val="FF0000"/>
                </a:solidFill>
              </a:rPr>
              <a:t>			</a:t>
            </a:r>
          </a:p>
          <a:p>
            <a:pPr algn="ctr">
              <a:buNone/>
            </a:pPr>
            <a:r>
              <a:rPr lang="en-US" sz="2000" b="1" dirty="0">
                <a:solidFill>
                  <a:srgbClr val="FF0000"/>
                </a:solidFill>
              </a:rPr>
              <a:t>	</a:t>
            </a:r>
            <a:r>
              <a:rPr lang="en-US" sz="2000" b="1" dirty="0" smtClean="0">
                <a:solidFill>
                  <a:srgbClr val="FF0000"/>
                </a:solidFill>
              </a:rPr>
              <a:t>					Ahmed </a:t>
            </a:r>
            <a:r>
              <a:rPr lang="en-US" sz="2000" b="1" dirty="0" err="1">
                <a:solidFill>
                  <a:srgbClr val="FF0000"/>
                </a:solidFill>
              </a:rPr>
              <a:t>Zuhair</a:t>
            </a:r>
            <a:r>
              <a:rPr lang="en-US" sz="2000" b="1" dirty="0">
                <a:solidFill>
                  <a:srgbClr val="FF0000"/>
                </a:solidFill>
              </a:rPr>
              <a:t> </a:t>
            </a:r>
            <a:r>
              <a:rPr lang="en-US" sz="2000" b="1" dirty="0" err="1" smtClean="0">
                <a:solidFill>
                  <a:srgbClr val="FF0000"/>
                </a:solidFill>
              </a:rPr>
              <a:t>Jaffer</a:t>
            </a:r>
            <a:endParaRPr lang="en-US" sz="2000" b="1" dirty="0" smtClean="0">
              <a:solidFill>
                <a:srgbClr val="FF0000"/>
              </a:solidFill>
            </a:endParaRPr>
          </a:p>
          <a:p>
            <a:pPr>
              <a:buNone/>
            </a:pPr>
            <a:r>
              <a:rPr lang="en-US" sz="2000" b="1" dirty="0">
                <a:solidFill>
                  <a:srgbClr val="FF0000"/>
                </a:solidFill>
              </a:rPr>
              <a:t> </a:t>
            </a:r>
            <a:r>
              <a:rPr lang="en-US" sz="2000" b="1" dirty="0" smtClean="0">
                <a:solidFill>
                  <a:srgbClr val="FF0000"/>
                </a:solidFill>
              </a:rPr>
              <a:t>       						</a:t>
            </a:r>
          </a:p>
          <a:p>
            <a:pPr>
              <a:buNone/>
            </a:pPr>
            <a:r>
              <a:rPr lang="en-US" sz="2000" b="1" dirty="0">
                <a:solidFill>
                  <a:srgbClr val="FF0000"/>
                </a:solidFill>
              </a:rPr>
              <a:t>	</a:t>
            </a:r>
            <a:r>
              <a:rPr lang="en-US" sz="2000" b="1" dirty="0" smtClean="0">
                <a:solidFill>
                  <a:srgbClr val="FF0000"/>
                </a:solidFill>
              </a:rPr>
              <a:t>					         </a:t>
            </a:r>
            <a:r>
              <a:rPr lang="en-US" sz="2000" b="1" dirty="0" err="1" smtClean="0">
                <a:solidFill>
                  <a:srgbClr val="FF0000"/>
                </a:solidFill>
              </a:rPr>
              <a:t>Qahtan</a:t>
            </a:r>
            <a:r>
              <a:rPr lang="en-US" sz="2000" b="1" dirty="0" smtClean="0">
                <a:solidFill>
                  <a:srgbClr val="FF0000"/>
                </a:solidFill>
              </a:rPr>
              <a:t> Mohammed Ali</a:t>
            </a:r>
          </a:p>
          <a:p>
            <a:pPr algn="ctr">
              <a:buNone/>
            </a:pPr>
            <a:r>
              <a:rPr lang="en-US" sz="2000" b="1" dirty="0">
                <a:solidFill>
                  <a:srgbClr val="FF0000"/>
                </a:solidFill>
              </a:rPr>
              <a:t> </a:t>
            </a:r>
            <a:r>
              <a:rPr lang="en-US" sz="2000" b="1" dirty="0" smtClean="0">
                <a:solidFill>
                  <a:srgbClr val="FF0000"/>
                </a:solidFill>
              </a:rPr>
              <a:t>      </a:t>
            </a:r>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3</a:t>
            </a:fld>
            <a:endParaRPr lang="en-US"/>
          </a:p>
        </p:txBody>
      </p:sp>
      <p:pic>
        <p:nvPicPr>
          <p:cNvPr id="5" name="صورة 4" descr="SmartSelectImage_2016-02-22-16-10-06.png"/>
          <p:cNvPicPr>
            <a:picLocks noChangeAspect="1"/>
          </p:cNvPicPr>
          <p:nvPr/>
        </p:nvPicPr>
        <p:blipFill>
          <a:blip r:embed="rId2" cstate="print"/>
          <a:stretch>
            <a:fillRect/>
          </a:stretch>
        </p:blipFill>
        <p:spPr>
          <a:xfrm>
            <a:off x="0" y="1295400"/>
            <a:ext cx="4953000" cy="55626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3000" fill="hold"/>
                                        <p:tgtEl>
                                          <p:spTgt spid="5"/>
                                        </p:tgtEl>
                                        <p:attrNameLst>
                                          <p:attrName>ppt_x</p:attrName>
                                        </p:attrNameLst>
                                      </p:cBhvr>
                                      <p:tavLst>
                                        <p:tav tm="0">
                                          <p:val>
                                            <p:strVal val="#ppt_x"/>
                                          </p:val>
                                        </p:tav>
                                        <p:tav tm="100000">
                                          <p:val>
                                            <p:strVal val="#ppt_x"/>
                                          </p:val>
                                        </p:tav>
                                      </p:tavLst>
                                    </p:anim>
                                    <p:anim calcmode="lin" valueType="num">
                                      <p:cBhvr additive="base">
                                        <p:cTn id="8" dur="30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2"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2000" fill="hold"/>
                                        <p:tgtEl>
                                          <p:spTgt spid="3">
                                            <p:txEl>
                                              <p:pRg st="2" end="2"/>
                                            </p:txEl>
                                          </p:spTgt>
                                        </p:tgtEl>
                                        <p:attrNameLst>
                                          <p:attrName>ppt_x</p:attrName>
                                        </p:attrNameLst>
                                      </p:cBhvr>
                                      <p:tavLst>
                                        <p:tav tm="0">
                                          <p:val>
                                            <p:strVal val="1+#ppt_w/2"/>
                                          </p:val>
                                        </p:tav>
                                        <p:tav tm="100000">
                                          <p:val>
                                            <p:strVal val="#ppt_x"/>
                                          </p:val>
                                        </p:tav>
                                      </p:tavLst>
                                    </p:anim>
                                    <p:anim calcmode="lin" valueType="num">
                                      <p:cBhvr additive="base">
                                        <p:cTn id="14" dur="2000" fill="hold"/>
                                        <p:tgtEl>
                                          <p:spTgt spid="3">
                                            <p:txEl>
                                              <p:pRg st="2" end="2"/>
                                            </p:txEl>
                                          </p:spTgt>
                                        </p:tgtEl>
                                        <p:attrNameLst>
                                          <p:attrName>ppt_y</p:attrName>
                                        </p:attrNameLst>
                                      </p:cBhvr>
                                      <p:tavLst>
                                        <p:tav tm="0">
                                          <p:val>
                                            <p:strVal val="#ppt_y"/>
                                          </p:val>
                                        </p:tav>
                                        <p:tav tm="100000">
                                          <p:val>
                                            <p:strVal val="#ppt_y"/>
                                          </p:val>
                                        </p:tav>
                                      </p:tavLst>
                                    </p:anim>
                                  </p:childTnLst>
                                </p:cTn>
                              </p:par>
                              <p:par>
                                <p:cTn id="15" presetID="2" presetClass="entr" presetSubtype="2" fill="hold" nodeType="with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 calcmode="lin" valueType="num">
                                      <p:cBhvr additive="base">
                                        <p:cTn id="17" dur="2000" fill="hold"/>
                                        <p:tgtEl>
                                          <p:spTgt spid="3">
                                            <p:txEl>
                                              <p:pRg st="4" end="4"/>
                                            </p:txEl>
                                          </p:spTgt>
                                        </p:tgtEl>
                                        <p:attrNameLst>
                                          <p:attrName>ppt_x</p:attrName>
                                        </p:attrNameLst>
                                      </p:cBhvr>
                                      <p:tavLst>
                                        <p:tav tm="0">
                                          <p:val>
                                            <p:strVal val="1+#ppt_w/2"/>
                                          </p:val>
                                        </p:tav>
                                        <p:tav tm="100000">
                                          <p:val>
                                            <p:strVal val="#ppt_x"/>
                                          </p:val>
                                        </p:tav>
                                      </p:tavLst>
                                    </p:anim>
                                    <p:anim calcmode="lin" valueType="num">
                                      <p:cBhvr additive="base">
                                        <p:cTn id="18" dur="2000" fill="hold"/>
                                        <p:tgtEl>
                                          <p:spTgt spid="3">
                                            <p:txEl>
                                              <p:pRg st="4" end="4"/>
                                            </p:txEl>
                                          </p:spTgt>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anim calcmode="lin" valueType="num">
                                      <p:cBhvr additive="base">
                                        <p:cTn id="21" dur="2000" fill="hold"/>
                                        <p:tgtEl>
                                          <p:spTgt spid="3">
                                            <p:txEl>
                                              <p:pRg st="5" end="5"/>
                                            </p:txEl>
                                          </p:spTgt>
                                        </p:tgtEl>
                                        <p:attrNameLst>
                                          <p:attrName>ppt_x</p:attrName>
                                        </p:attrNameLst>
                                      </p:cBhvr>
                                      <p:tavLst>
                                        <p:tav tm="0">
                                          <p:val>
                                            <p:strVal val="1+#ppt_w/2"/>
                                          </p:val>
                                        </p:tav>
                                        <p:tav tm="100000">
                                          <p:val>
                                            <p:strVal val="#ppt_x"/>
                                          </p:val>
                                        </p:tav>
                                      </p:tavLst>
                                    </p:anim>
                                    <p:anim calcmode="lin" valueType="num">
                                      <p:cBhvr additive="base">
                                        <p:cTn id="22" dur="2000" fill="hold"/>
                                        <p:tgtEl>
                                          <p:spTgt spid="3">
                                            <p:txEl>
                                              <p:pRg st="5" end="5"/>
                                            </p:txEl>
                                          </p:spTgt>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2000" fill="hold"/>
                                        <p:tgtEl>
                                          <p:spTgt spid="3">
                                            <p:txEl>
                                              <p:pRg st="6" end="6"/>
                                            </p:txEl>
                                          </p:spTgt>
                                        </p:tgtEl>
                                        <p:attrNameLst>
                                          <p:attrName>ppt_x</p:attrName>
                                        </p:attrNameLst>
                                      </p:cBhvr>
                                      <p:tavLst>
                                        <p:tav tm="0">
                                          <p:val>
                                            <p:strVal val="1+#ppt_w/2"/>
                                          </p:val>
                                        </p:tav>
                                        <p:tav tm="100000">
                                          <p:val>
                                            <p:strVal val="#ppt_x"/>
                                          </p:val>
                                        </p:tav>
                                      </p:tavLst>
                                    </p:anim>
                                    <p:anim calcmode="lin" valueType="num">
                                      <p:cBhvr additive="base">
                                        <p:cTn id="26" dur="2000" fill="hold"/>
                                        <p:tgtEl>
                                          <p:spTgt spid="3">
                                            <p:txEl>
                                              <p:pRg st="6" end="6"/>
                                            </p:txEl>
                                          </p:spTgt>
                                        </p:tgtEl>
                                        <p:attrNameLst>
                                          <p:attrName>ppt_y</p:attrName>
                                        </p:attrNameLst>
                                      </p:cBhvr>
                                      <p:tavLst>
                                        <p:tav tm="0">
                                          <p:val>
                                            <p:strVal val="#ppt_y"/>
                                          </p:val>
                                        </p:tav>
                                        <p:tav tm="100000">
                                          <p:val>
                                            <p:strVal val="#ppt_y"/>
                                          </p:val>
                                        </p:tav>
                                      </p:tavLst>
                                    </p:anim>
                                  </p:childTnLst>
                                </p:cTn>
                              </p:par>
                              <p:par>
                                <p:cTn id="27" presetID="2" presetClass="entr" presetSubtype="2" fill="hold" nodeType="withEffect">
                                  <p:stCondLst>
                                    <p:cond delay="0"/>
                                  </p:stCondLst>
                                  <p:childTnLst>
                                    <p:set>
                                      <p:cBhvr>
                                        <p:cTn id="28" dur="1" fill="hold">
                                          <p:stCondLst>
                                            <p:cond delay="0"/>
                                          </p:stCondLst>
                                        </p:cTn>
                                        <p:tgtEl>
                                          <p:spTgt spid="3">
                                            <p:txEl>
                                              <p:pRg st="7" end="7"/>
                                            </p:txEl>
                                          </p:spTgt>
                                        </p:tgtEl>
                                        <p:attrNameLst>
                                          <p:attrName>style.visibility</p:attrName>
                                        </p:attrNameLst>
                                      </p:cBhvr>
                                      <p:to>
                                        <p:strVal val="visible"/>
                                      </p:to>
                                    </p:set>
                                    <p:anim calcmode="lin" valueType="num">
                                      <p:cBhvr additive="base">
                                        <p:cTn id="29" dur="2000" fill="hold"/>
                                        <p:tgtEl>
                                          <p:spTgt spid="3">
                                            <p:txEl>
                                              <p:pRg st="7" end="7"/>
                                            </p:txEl>
                                          </p:spTgt>
                                        </p:tgtEl>
                                        <p:attrNameLst>
                                          <p:attrName>ppt_x</p:attrName>
                                        </p:attrNameLst>
                                      </p:cBhvr>
                                      <p:tavLst>
                                        <p:tav tm="0">
                                          <p:val>
                                            <p:strVal val="1+#ppt_w/2"/>
                                          </p:val>
                                        </p:tav>
                                        <p:tav tm="100000">
                                          <p:val>
                                            <p:strVal val="#ppt_x"/>
                                          </p:val>
                                        </p:tav>
                                      </p:tavLst>
                                    </p:anim>
                                    <p:anim calcmode="lin" valueType="num">
                                      <p:cBhvr additive="base">
                                        <p:cTn id="30" dur="2000" fill="hold"/>
                                        <p:tgtEl>
                                          <p:spTgt spid="3">
                                            <p:txEl>
                                              <p:pRg st="7" end="7"/>
                                            </p:txEl>
                                          </p:spTgt>
                                        </p:tgtEl>
                                        <p:attrNameLst>
                                          <p:attrName>ppt_y</p:attrName>
                                        </p:attrNameLst>
                                      </p:cBhvr>
                                      <p:tavLst>
                                        <p:tav tm="0">
                                          <p:val>
                                            <p:strVal val="#ppt_y"/>
                                          </p:val>
                                        </p:tav>
                                        <p:tav tm="100000">
                                          <p:val>
                                            <p:strVal val="#ppt_y"/>
                                          </p:val>
                                        </p:tav>
                                      </p:tavLst>
                                    </p:anim>
                                  </p:childTnLst>
                                </p:cTn>
                              </p:par>
                              <p:par>
                                <p:cTn id="31" presetID="2" presetClass="entr" presetSubtype="2" fill="hold" nodeType="withEffect">
                                  <p:stCondLst>
                                    <p:cond delay="0"/>
                                  </p:stCondLst>
                                  <p:childTnLst>
                                    <p:set>
                                      <p:cBhvr>
                                        <p:cTn id="32" dur="1" fill="hold">
                                          <p:stCondLst>
                                            <p:cond delay="0"/>
                                          </p:stCondLst>
                                        </p:cTn>
                                        <p:tgtEl>
                                          <p:spTgt spid="3">
                                            <p:txEl>
                                              <p:pRg st="8" end="8"/>
                                            </p:txEl>
                                          </p:spTgt>
                                        </p:tgtEl>
                                        <p:attrNameLst>
                                          <p:attrName>style.visibility</p:attrName>
                                        </p:attrNameLst>
                                      </p:cBhvr>
                                      <p:to>
                                        <p:strVal val="visible"/>
                                      </p:to>
                                    </p:set>
                                    <p:anim calcmode="lin" valueType="num">
                                      <p:cBhvr additive="base">
                                        <p:cTn id="33" dur="2000" fill="hold"/>
                                        <p:tgtEl>
                                          <p:spTgt spid="3">
                                            <p:txEl>
                                              <p:pRg st="8" end="8"/>
                                            </p:txEl>
                                          </p:spTgt>
                                        </p:tgtEl>
                                        <p:attrNameLst>
                                          <p:attrName>ppt_x</p:attrName>
                                        </p:attrNameLst>
                                      </p:cBhvr>
                                      <p:tavLst>
                                        <p:tav tm="0">
                                          <p:val>
                                            <p:strVal val="1+#ppt_w/2"/>
                                          </p:val>
                                        </p:tav>
                                        <p:tav tm="100000">
                                          <p:val>
                                            <p:strVal val="#ppt_x"/>
                                          </p:val>
                                        </p:tav>
                                      </p:tavLst>
                                    </p:anim>
                                    <p:anim calcmode="lin" valueType="num">
                                      <p:cBhvr additive="base">
                                        <p:cTn id="34" dur="2000" fill="hold"/>
                                        <p:tgtEl>
                                          <p:spTgt spid="3">
                                            <p:txEl>
                                              <p:pRg st="8" end="8"/>
                                            </p:txEl>
                                          </p:spTgt>
                                        </p:tgtEl>
                                        <p:attrNameLst>
                                          <p:attrName>ppt_y</p:attrName>
                                        </p:attrNameLst>
                                      </p:cBhvr>
                                      <p:tavLst>
                                        <p:tav tm="0">
                                          <p:val>
                                            <p:strVal val="#ppt_y"/>
                                          </p:val>
                                        </p:tav>
                                        <p:tav tm="100000">
                                          <p:val>
                                            <p:strVal val="#ppt_y"/>
                                          </p:val>
                                        </p:tav>
                                      </p:tavLst>
                                    </p:anim>
                                  </p:childTnLst>
                                </p:cTn>
                              </p:par>
                              <p:par>
                                <p:cTn id="35" presetID="2" presetClass="entr" presetSubtype="2" fill="hold" nodeType="with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2000" fill="hold"/>
                                        <p:tgtEl>
                                          <p:spTgt spid="3">
                                            <p:txEl>
                                              <p:pRg st="9" end="9"/>
                                            </p:txEl>
                                          </p:spTgt>
                                        </p:tgtEl>
                                        <p:attrNameLst>
                                          <p:attrName>ppt_x</p:attrName>
                                        </p:attrNameLst>
                                      </p:cBhvr>
                                      <p:tavLst>
                                        <p:tav tm="0">
                                          <p:val>
                                            <p:strVal val="1+#ppt_w/2"/>
                                          </p:val>
                                        </p:tav>
                                        <p:tav tm="100000">
                                          <p:val>
                                            <p:strVal val="#ppt_x"/>
                                          </p:val>
                                        </p:tav>
                                      </p:tavLst>
                                    </p:anim>
                                    <p:anim calcmode="lin" valueType="num">
                                      <p:cBhvr additive="base">
                                        <p:cTn id="38" dur="2000" fill="hold"/>
                                        <p:tgtEl>
                                          <p:spTgt spid="3">
                                            <p:txEl>
                                              <p:pRg st="9" end="9"/>
                                            </p:txEl>
                                          </p:spTgt>
                                        </p:tgtEl>
                                        <p:attrNameLst>
                                          <p:attrName>ppt_y</p:attrName>
                                        </p:attrNameLst>
                                      </p:cBhvr>
                                      <p:tavLst>
                                        <p:tav tm="0">
                                          <p:val>
                                            <p:strVal val="#ppt_y"/>
                                          </p:val>
                                        </p:tav>
                                        <p:tav tm="100000">
                                          <p:val>
                                            <p:strVal val="#ppt_y"/>
                                          </p:val>
                                        </p:tav>
                                      </p:tavLst>
                                    </p:anim>
                                  </p:childTnLst>
                                </p:cTn>
                              </p:par>
                              <p:par>
                                <p:cTn id="39" presetID="2" presetClass="entr" presetSubtype="2" fill="hold"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anim calcmode="lin" valueType="num">
                                      <p:cBhvr additive="base">
                                        <p:cTn id="41" dur="2000" fill="hold"/>
                                        <p:tgtEl>
                                          <p:spTgt spid="3">
                                            <p:txEl>
                                              <p:pRg st="10" end="10"/>
                                            </p:txEl>
                                          </p:spTgt>
                                        </p:tgtEl>
                                        <p:attrNameLst>
                                          <p:attrName>ppt_x</p:attrName>
                                        </p:attrNameLst>
                                      </p:cBhvr>
                                      <p:tavLst>
                                        <p:tav tm="0">
                                          <p:val>
                                            <p:strVal val="1+#ppt_w/2"/>
                                          </p:val>
                                        </p:tav>
                                        <p:tav tm="100000">
                                          <p:val>
                                            <p:strVal val="#ppt_x"/>
                                          </p:val>
                                        </p:tav>
                                      </p:tavLst>
                                    </p:anim>
                                    <p:anim calcmode="lin" valueType="num">
                                      <p:cBhvr additive="base">
                                        <p:cTn id="42" dur="2000" fill="hold"/>
                                        <p:tgtEl>
                                          <p:spTgt spid="3">
                                            <p:txEl>
                                              <p:pRg st="10" end="10"/>
                                            </p:txEl>
                                          </p:spTgt>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
                                            <p:txEl>
                                              <p:pRg st="11" end="11"/>
                                            </p:txEl>
                                          </p:spTgt>
                                        </p:tgtEl>
                                        <p:attrNameLst>
                                          <p:attrName>style.visibility</p:attrName>
                                        </p:attrNameLst>
                                      </p:cBhvr>
                                      <p:to>
                                        <p:strVal val="visible"/>
                                      </p:to>
                                    </p:set>
                                    <p:anim calcmode="lin" valueType="num">
                                      <p:cBhvr additive="base">
                                        <p:cTn id="45" dur="2000" fill="hold"/>
                                        <p:tgtEl>
                                          <p:spTgt spid="3">
                                            <p:txEl>
                                              <p:pRg st="11" end="11"/>
                                            </p:txEl>
                                          </p:spTgt>
                                        </p:tgtEl>
                                        <p:attrNameLst>
                                          <p:attrName>ppt_x</p:attrName>
                                        </p:attrNameLst>
                                      </p:cBhvr>
                                      <p:tavLst>
                                        <p:tav tm="0">
                                          <p:val>
                                            <p:strVal val="1+#ppt_w/2"/>
                                          </p:val>
                                        </p:tav>
                                        <p:tav tm="100000">
                                          <p:val>
                                            <p:strVal val="#ppt_x"/>
                                          </p:val>
                                        </p:tav>
                                      </p:tavLst>
                                    </p:anim>
                                    <p:anim calcmode="lin" valueType="num">
                                      <p:cBhvr additive="base">
                                        <p:cTn id="46" dur="2000" fill="hold"/>
                                        <p:tgtEl>
                                          <p:spTgt spid="3">
                                            <p:txEl>
                                              <p:pRg st="11" end="11"/>
                                            </p:txEl>
                                          </p:spTgt>
                                        </p:tgtEl>
                                        <p:attrNameLst>
                                          <p:attrName>ppt_y</p:attrName>
                                        </p:attrNameLst>
                                      </p:cBhvr>
                                      <p:tavLst>
                                        <p:tav tm="0">
                                          <p:val>
                                            <p:strVal val="#ppt_y"/>
                                          </p:val>
                                        </p:tav>
                                        <p:tav tm="100000">
                                          <p:val>
                                            <p:strVal val="#ppt_y"/>
                                          </p:val>
                                        </p:tav>
                                      </p:tavLst>
                                    </p:anim>
                                  </p:childTnLst>
                                </p:cTn>
                              </p:par>
                              <p:par>
                                <p:cTn id="47" presetID="2" presetClass="entr" presetSubtype="2" fill="hold" nodeType="withEffect">
                                  <p:stCondLst>
                                    <p:cond delay="0"/>
                                  </p:stCondLst>
                                  <p:childTnLst>
                                    <p:set>
                                      <p:cBhvr>
                                        <p:cTn id="48" dur="1" fill="hold">
                                          <p:stCondLst>
                                            <p:cond delay="0"/>
                                          </p:stCondLst>
                                        </p:cTn>
                                        <p:tgtEl>
                                          <p:spTgt spid="3">
                                            <p:txEl>
                                              <p:pRg st="12" end="12"/>
                                            </p:txEl>
                                          </p:spTgt>
                                        </p:tgtEl>
                                        <p:attrNameLst>
                                          <p:attrName>style.visibility</p:attrName>
                                        </p:attrNameLst>
                                      </p:cBhvr>
                                      <p:to>
                                        <p:strVal val="visible"/>
                                      </p:to>
                                    </p:set>
                                    <p:anim calcmode="lin" valueType="num">
                                      <p:cBhvr additive="base">
                                        <p:cTn id="49" dur="2000" fill="hold"/>
                                        <p:tgtEl>
                                          <p:spTgt spid="3">
                                            <p:txEl>
                                              <p:pRg st="12" end="12"/>
                                            </p:txEl>
                                          </p:spTgt>
                                        </p:tgtEl>
                                        <p:attrNameLst>
                                          <p:attrName>ppt_x</p:attrName>
                                        </p:attrNameLst>
                                      </p:cBhvr>
                                      <p:tavLst>
                                        <p:tav tm="0">
                                          <p:val>
                                            <p:strVal val="1+#ppt_w/2"/>
                                          </p:val>
                                        </p:tav>
                                        <p:tav tm="100000">
                                          <p:val>
                                            <p:strVal val="#ppt_x"/>
                                          </p:val>
                                        </p:tav>
                                      </p:tavLst>
                                    </p:anim>
                                    <p:anim calcmode="lin" valueType="num">
                                      <p:cBhvr additive="base">
                                        <p:cTn id="50" dur="2000" fill="hold"/>
                                        <p:tgtEl>
                                          <p:spTgt spid="3">
                                            <p:txEl>
                                              <p:pRg st="12" end="12"/>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Abdominal Ultrasound was the most Radiological method used for diagnosis of these anomalies (95.0%), followed by VCUG (50.0%), </a:t>
            </a: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30</a:t>
            </a:fld>
            <a:endParaRPr lang="en-US"/>
          </a:p>
        </p:txBody>
      </p:sp>
      <p:pic>
        <p:nvPicPr>
          <p:cNvPr id="6" name="صورة 5" descr="SmartSelectImage_2016-04-09-15-42-52.png"/>
          <p:cNvPicPr>
            <a:picLocks noChangeAspect="1"/>
          </p:cNvPicPr>
          <p:nvPr/>
        </p:nvPicPr>
        <p:blipFill>
          <a:blip r:embed="rId2"/>
          <a:stretch>
            <a:fillRect/>
          </a:stretch>
        </p:blipFill>
        <p:spPr>
          <a:xfrm>
            <a:off x="228600" y="0"/>
            <a:ext cx="8458200" cy="480060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1" end="11"/>
                                            </p:txEl>
                                          </p:spTgt>
                                        </p:tgtEl>
                                        <p:attrNameLst>
                                          <p:attrName>style.visibility</p:attrName>
                                        </p:attrNameLst>
                                      </p:cBhvr>
                                      <p:to>
                                        <p:strVal val="visible"/>
                                      </p:to>
                                    </p:set>
                                    <p:anim calcmode="lin" valueType="num">
                                      <p:cBhvr additive="base">
                                        <p:cTn id="7"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28600" y="0"/>
            <a:ext cx="7848600" cy="6858000"/>
          </a:xfrm>
        </p:spPr>
        <p:txBody>
          <a:bodyPr/>
          <a:lstStyle/>
          <a:p>
            <a:endParaRPr lang="en-US" dirty="0" smtClean="0"/>
          </a:p>
          <a:p>
            <a:endParaRPr lang="en-US" dirty="0"/>
          </a:p>
          <a:p>
            <a:r>
              <a:rPr lang="en-US" dirty="0" smtClean="0"/>
              <a:t>In Iraqi study by Muneera Fadhil mentioned that (59.4%) of infants and children with symptomatic UTI had positive ultrasound findings, and (32.6%) of them had positive findings by VCUG.</a:t>
            </a:r>
          </a:p>
          <a:p>
            <a:endParaRPr lang="en-US" dirty="0" smtClean="0"/>
          </a:p>
          <a:p>
            <a:r>
              <a:rPr lang="en-US" dirty="0" smtClean="0"/>
              <a:t> This reflects the importance of abdominal ultrasound in children as an initial imaging method for diagnosis of renal anomaly, we also noticed the high percentage of VCUG and that was due to high frequency of VUR and PUV patients in this study.</a:t>
            </a: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31</a:t>
            </a:fld>
            <a:endParaRPr lang="en-US"/>
          </a:p>
        </p:txBody>
      </p:sp>
    </p:spTree>
  </p:cSld>
  <p:clrMapOvr>
    <a:masterClrMapping/>
  </p:clrMapOvr>
  <p:transition spd="med">
    <p:wedge/>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lstStyle/>
          <a:p>
            <a:r>
              <a:rPr lang="en-US" dirty="0" smtClean="0"/>
              <a:t>There was significant change of B.urea and serum creatinine between initial and last values, these changes because (34.4%) of the patients developed  renal impairment (CKD+ESRD).</a:t>
            </a: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32</a:t>
            </a:fld>
            <a:endParaRPr lang="en-US"/>
          </a:p>
        </p:txBody>
      </p:sp>
      <p:pic>
        <p:nvPicPr>
          <p:cNvPr id="5" name="صورة 4" descr="SmartSelectImage_2016-04-09-15-18-57.png"/>
          <p:cNvPicPr>
            <a:picLocks noChangeAspect="1"/>
          </p:cNvPicPr>
          <p:nvPr/>
        </p:nvPicPr>
        <p:blipFill>
          <a:blip r:embed="rId2"/>
          <a:stretch>
            <a:fillRect/>
          </a:stretch>
        </p:blipFill>
        <p:spPr>
          <a:xfrm>
            <a:off x="228600" y="2133600"/>
            <a:ext cx="8458200" cy="4724400"/>
          </a:xfrm>
          <a:prstGeom prst="rect">
            <a:avLst/>
          </a:prstGeom>
        </p:spPr>
      </p:pic>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lstStyle/>
          <a:p>
            <a:r>
              <a:rPr lang="en-US" dirty="0" smtClean="0"/>
              <a:t>Regarding clinical presentation(s) of the study patients, urinary symptoms were the commonest (58.1%), followed by fever (48.1%), while in Egyptian study had abdominal symptoms more than urinary symptoms, this difference might be due to the difference in the types of Renal anomalies of the two studies which reflects different clinical presentation.</a:t>
            </a: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33</a:t>
            </a:fld>
            <a:endParaRPr lang="en-US"/>
          </a:p>
        </p:txBody>
      </p:sp>
      <p:pic>
        <p:nvPicPr>
          <p:cNvPr id="5" name="صورة 4" descr="SmartSelectImage_2016-04-09-15-19-35.png"/>
          <p:cNvPicPr>
            <a:picLocks noChangeAspect="1"/>
          </p:cNvPicPr>
          <p:nvPr/>
        </p:nvPicPr>
        <p:blipFill>
          <a:blip r:embed="rId2"/>
          <a:stretch>
            <a:fillRect/>
          </a:stretch>
        </p:blipFill>
        <p:spPr>
          <a:xfrm>
            <a:off x="152400" y="2667000"/>
            <a:ext cx="8534400" cy="4191000"/>
          </a:xfrm>
          <a:prstGeom prst="rect">
            <a:avLst/>
          </a:prstGeom>
        </p:spPr>
      </p:pic>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lstStyle/>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endParaRPr lang="en-US" dirty="0" smtClean="0"/>
          </a:p>
          <a:p>
            <a:r>
              <a:rPr lang="en-US" dirty="0" smtClean="0"/>
              <a:t>Regarding complication of Renal anomalies, UTI (62.5%), followed by hydronephrosis (39.4%), in compare to Egyptian study which is nearly similar to our study in UTI (76.2%), but different in hydronephrosis (78.2%) that's  because the high percent of PUV.</a:t>
            </a: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34</a:t>
            </a:fld>
            <a:endParaRPr lang="en-US"/>
          </a:p>
        </p:txBody>
      </p:sp>
      <p:pic>
        <p:nvPicPr>
          <p:cNvPr id="6" name="صورة 5" descr="SmartSelectImage_2016-04-09-15-19-48.png"/>
          <p:cNvPicPr>
            <a:picLocks noChangeAspect="1"/>
          </p:cNvPicPr>
          <p:nvPr/>
        </p:nvPicPr>
        <p:blipFill>
          <a:blip r:embed="rId2"/>
          <a:stretch>
            <a:fillRect/>
          </a:stretch>
        </p:blipFill>
        <p:spPr>
          <a:xfrm>
            <a:off x="228600" y="0"/>
            <a:ext cx="8458200" cy="4343400"/>
          </a:xfrm>
          <a:prstGeom prst="rect">
            <a:avLst/>
          </a:prstGeom>
        </p:spPr>
      </p:pic>
    </p:spTree>
  </p:cSld>
  <p:clrMapOvr>
    <a:masterClrMapping/>
  </p:clrMapOvr>
  <p:transition spd="med">
    <p:cut/>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normAutofit/>
          </a:bodyPr>
          <a:lstStyle/>
          <a:p>
            <a:pPr algn="ctr">
              <a:buNone/>
            </a:pPr>
            <a:r>
              <a:rPr lang="en-US" sz="3300" b="1" u="sng" dirty="0" smtClean="0">
                <a:solidFill>
                  <a:schemeClr val="accent2">
                    <a:lumMod val="50000"/>
                  </a:schemeClr>
                </a:solidFill>
                <a:effectLst>
                  <a:outerShdw blurRad="38100" dist="38100" dir="2700000" algn="tl">
                    <a:srgbClr val="000000">
                      <a:alpha val="43137"/>
                    </a:srgbClr>
                  </a:outerShdw>
                </a:effectLst>
              </a:rPr>
              <a:t>Conclusions:</a:t>
            </a:r>
            <a:endParaRPr lang="en-US" sz="3300" dirty="0" smtClean="0">
              <a:solidFill>
                <a:schemeClr val="accent2">
                  <a:lumMod val="50000"/>
                </a:schemeClr>
              </a:solidFill>
              <a:effectLst>
                <a:outerShdw blurRad="38100" dist="38100" dir="2700000" algn="tl">
                  <a:srgbClr val="000000">
                    <a:alpha val="43137"/>
                  </a:srgbClr>
                </a:outerShdw>
              </a:effectLst>
            </a:endParaRPr>
          </a:p>
          <a:p>
            <a:pPr lvl="0"/>
            <a:r>
              <a:rPr lang="en-US" dirty="0" smtClean="0"/>
              <a:t>VUR was the commonest Renal anomaly followed by Renal agenesis.</a:t>
            </a:r>
          </a:p>
          <a:p>
            <a:pPr lvl="0"/>
            <a:r>
              <a:rPr lang="en-US" dirty="0" smtClean="0"/>
              <a:t>Renal anomalies were diagnosed mostly at &gt;1-≤ 5 age group. </a:t>
            </a:r>
          </a:p>
          <a:p>
            <a:pPr lvl="0"/>
            <a:r>
              <a:rPr lang="en-US" dirty="0" smtClean="0"/>
              <a:t>Males exceeded the number of females with ratio 1.54:1.</a:t>
            </a:r>
          </a:p>
          <a:p>
            <a:pPr lvl="0"/>
            <a:r>
              <a:rPr lang="en-US" dirty="0" smtClean="0"/>
              <a:t>The majority of patients in this study were diagnosed initially by ultrasound confirmed mostly by VCUG , </a:t>
            </a:r>
          </a:p>
          <a:p>
            <a:pPr lvl="0"/>
            <a:r>
              <a:rPr lang="en-US" dirty="0" smtClean="0"/>
              <a:t>Most of the patients presented with urinary symptoms.</a:t>
            </a:r>
          </a:p>
          <a:p>
            <a:pPr lvl="0"/>
            <a:r>
              <a:rPr lang="en-US" dirty="0" smtClean="0"/>
              <a:t>The most prominent complication was UTI, followed by </a:t>
            </a:r>
            <a:r>
              <a:rPr lang="en-US" dirty="0" err="1" smtClean="0"/>
              <a:t>hydronephrosis</a:t>
            </a:r>
            <a:r>
              <a:rPr lang="en-US" dirty="0" smtClean="0"/>
              <a:t> </a:t>
            </a:r>
          </a:p>
          <a:p>
            <a:r>
              <a:rPr lang="en-US" dirty="0" smtClean="0"/>
              <a:t>Significant </a:t>
            </a:r>
            <a:r>
              <a:rPr lang="en-US" dirty="0"/>
              <a:t>change of Renal function tests(</a:t>
            </a:r>
            <a:r>
              <a:rPr lang="en-US" dirty="0" err="1"/>
              <a:t>B.urea</a:t>
            </a:r>
            <a:r>
              <a:rPr lang="en-US" dirty="0"/>
              <a:t>, </a:t>
            </a:r>
            <a:r>
              <a:rPr lang="en-US" dirty="0" err="1"/>
              <a:t>s.creatinine</a:t>
            </a:r>
            <a:r>
              <a:rPr lang="en-US" dirty="0"/>
              <a:t>) between initial and last values</a:t>
            </a:r>
            <a:r>
              <a:rPr lang="en-US" dirty="0" smtClean="0"/>
              <a:t>.</a:t>
            </a: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35</a:t>
            </a:fld>
            <a:endParaRPr lang="en-US"/>
          </a:p>
        </p:txBody>
      </p:sp>
    </p:spTree>
  </p:cSld>
  <p:clrMapOvr>
    <a:masterClrMapping/>
  </p:clrMapOvr>
  <p:transition spd="med">
    <p:wipe dir="d"/>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normAutofit fontScale="85000" lnSpcReduction="10000"/>
          </a:bodyPr>
          <a:lstStyle/>
          <a:p>
            <a:pPr algn="ctr">
              <a:buNone/>
            </a:pPr>
            <a:r>
              <a:rPr lang="en-US" sz="3300" b="1" u="sng" dirty="0" smtClean="0">
                <a:solidFill>
                  <a:schemeClr val="accent2">
                    <a:lumMod val="50000"/>
                  </a:schemeClr>
                </a:solidFill>
                <a:effectLst>
                  <a:outerShdw blurRad="38100" dist="38100" dir="2700000" algn="tl">
                    <a:srgbClr val="000000">
                      <a:alpha val="43137"/>
                    </a:srgbClr>
                  </a:outerShdw>
                </a:effectLst>
              </a:rPr>
              <a:t>Recommendations:</a:t>
            </a:r>
            <a:endParaRPr lang="en-US" sz="3300" dirty="0" smtClean="0">
              <a:solidFill>
                <a:schemeClr val="accent2">
                  <a:lumMod val="50000"/>
                </a:schemeClr>
              </a:solidFill>
              <a:effectLst>
                <a:outerShdw blurRad="38100" dist="38100" dir="2700000" algn="tl">
                  <a:srgbClr val="000000">
                    <a:alpha val="43137"/>
                  </a:srgbClr>
                </a:outerShdw>
              </a:effectLst>
            </a:endParaRPr>
          </a:p>
          <a:p>
            <a:pPr lvl="0">
              <a:buFont typeface="Wingdings" pitchFamily="2" charset="2"/>
              <a:buChar char="ü"/>
            </a:pPr>
            <a:r>
              <a:rPr lang="en-US" dirty="0" smtClean="0"/>
              <a:t>Development of a comprehensive treatment plan between primary care physicians, Urologist and pediatric nephrologists for children with Renal anomalies in order to provide optimal care.</a:t>
            </a:r>
          </a:p>
          <a:p>
            <a:pPr lvl="0">
              <a:buNone/>
            </a:pPr>
            <a:r>
              <a:rPr lang="en-US" dirty="0" smtClean="0"/>
              <a:t> </a:t>
            </a:r>
          </a:p>
          <a:p>
            <a:pPr>
              <a:buFont typeface="Wingdings" pitchFamily="2" charset="2"/>
              <a:buChar char="ü"/>
            </a:pPr>
            <a:r>
              <a:rPr lang="en-US" dirty="0" smtClean="0"/>
              <a:t>More efforts should be aimed at improving antenatal detection.</a:t>
            </a:r>
          </a:p>
          <a:p>
            <a:pPr rtl="1">
              <a:buNone/>
            </a:pPr>
            <a:r>
              <a:rPr lang="en-US" dirty="0" smtClean="0"/>
              <a:t> </a:t>
            </a:r>
          </a:p>
          <a:p>
            <a:pPr lvl="0">
              <a:buFont typeface="Wingdings" pitchFamily="2" charset="2"/>
              <a:buChar char="ü"/>
            </a:pPr>
            <a:r>
              <a:rPr lang="en-US" dirty="0" smtClean="0"/>
              <a:t>To emphasize the necessity of an early referral of patients with suspected Renal anomalies to the nephrologists, so that the health team can intervene to delay the decline of renal function and arrest disease progression.</a:t>
            </a:r>
          </a:p>
          <a:p>
            <a:pPr lvl="0">
              <a:buFont typeface="Wingdings" pitchFamily="2" charset="2"/>
              <a:buChar char="ü"/>
            </a:pPr>
            <a:endParaRPr lang="en-US" dirty="0" smtClean="0"/>
          </a:p>
          <a:p>
            <a:pPr lvl="0">
              <a:buFont typeface="Wingdings" pitchFamily="2" charset="2"/>
              <a:buChar char="ü"/>
            </a:pPr>
            <a:r>
              <a:rPr lang="en-US" dirty="0" smtClean="0"/>
              <a:t>Family members of CAKUT should be informed, followed carefully and screened for the possible urinary tract abnormalities.</a:t>
            </a:r>
          </a:p>
          <a:p>
            <a:pPr>
              <a:buNone/>
            </a:pPr>
            <a:r>
              <a:rPr lang="en-US" dirty="0" smtClean="0"/>
              <a:t> </a:t>
            </a:r>
          </a:p>
          <a:p>
            <a:pPr lvl="0">
              <a:buFont typeface="Wingdings" pitchFamily="2" charset="2"/>
              <a:buChar char="ü"/>
            </a:pPr>
            <a:r>
              <a:rPr lang="en-US" dirty="0" smtClean="0"/>
              <a:t>Enhance diagnostic &amp; therapeutic tools for both nephrology &amp; urology pediatric units by providing cystoscopy, contrast media , urodynamic study, urinary catheters with  pediatric size line for radiographic facilities.</a:t>
            </a:r>
          </a:p>
          <a:p>
            <a:pPr>
              <a:buNone/>
            </a:pPr>
            <a:r>
              <a:rPr lang="en-US" dirty="0" smtClean="0"/>
              <a:t> </a:t>
            </a:r>
          </a:p>
          <a:p>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36</a:t>
            </a:fld>
            <a:endParaRPr lang="en-US"/>
          </a:p>
        </p:txBody>
      </p:sp>
    </p:spTree>
  </p:cSld>
  <p:clrMapOvr>
    <a:masterClrMapping/>
  </p:clrMapOvr>
  <p:transition spd="med">
    <p:wedg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 calcmode="lin" valueType="num">
                                      <p:cBhvr additive="base">
                                        <p:cTn id="7"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5" end="5"/>
                                            </p:txEl>
                                          </p:spTgt>
                                        </p:tgtEl>
                                        <p:attrNameLst>
                                          <p:attrName>style.visibility</p:attrName>
                                        </p:attrNameLst>
                                      </p:cBhvr>
                                      <p:to>
                                        <p:strVal val="visible"/>
                                      </p:to>
                                    </p:set>
                                    <p:anim calcmode="lin" valueType="num">
                                      <p:cBhvr additive="base">
                                        <p:cTn id="25"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7" end="7"/>
                                            </p:txEl>
                                          </p:spTgt>
                                        </p:tgtEl>
                                        <p:attrNameLst>
                                          <p:attrName>style.visibility</p:attrName>
                                        </p:attrNameLst>
                                      </p:cBhvr>
                                      <p:to>
                                        <p:strVal val="visible"/>
                                      </p:to>
                                    </p:set>
                                    <p:anim calcmode="lin" valueType="num">
                                      <p:cBhvr additive="base">
                                        <p:cTn id="31"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9" end="9"/>
                                            </p:txEl>
                                          </p:spTgt>
                                        </p:tgtEl>
                                        <p:attrNameLst>
                                          <p:attrName>style.visibility</p:attrName>
                                        </p:attrNameLst>
                                      </p:cBhvr>
                                      <p:to>
                                        <p:strVal val="visible"/>
                                      </p:to>
                                    </p:set>
                                    <p:anim calcmode="lin" valueType="num">
                                      <p:cBhvr additive="base">
                                        <p:cTn id="37"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5"/>
          </p:nvPr>
        </p:nvSpPr>
        <p:spPr/>
        <p:txBody>
          <a:bodyPr/>
          <a:lstStyle/>
          <a:p>
            <a:fld id="{7EBCF79A-96A0-4670-8A9C-E68C8922DFEC}" type="slidenum">
              <a:rPr lang="en-US" smtClean="0"/>
              <a:pPr/>
              <a:t>37</a:t>
            </a:fld>
            <a:endParaRPr lang="en-US"/>
          </a:p>
        </p:txBody>
      </p:sp>
      <p:pic>
        <p:nvPicPr>
          <p:cNvPr id="9" name="Picture 2" descr="C:\Users\HP\Desktop\j...club\M,R PICTURE\_Anfisa_Kaftanova_1_.jpg"/>
          <p:cNvPicPr>
            <a:picLocks noGrp="1" noChangeAspect="1" noChangeArrowheads="1"/>
          </p:cNvPicPr>
          <p:nvPr>
            <p:ph sz="quarter"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86200" y="-152400"/>
            <a:ext cx="5029200" cy="2292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228599" y="1341431"/>
            <a:ext cx="8534401" cy="4038600"/>
          </a:xfrm>
        </p:spPr>
        <p:txBody>
          <a:bodyPr>
            <a:normAutofit/>
          </a:bodyPr>
          <a:lstStyle/>
          <a:p>
            <a:pPr>
              <a:buNone/>
            </a:pPr>
            <a:endParaRPr lang="en-US" sz="3200" b="1" i="1" dirty="0" smtClean="0">
              <a:solidFill>
                <a:schemeClr val="accent6">
                  <a:lumMod val="60000"/>
                  <a:lumOff val="40000"/>
                </a:schemeClr>
              </a:solidFill>
              <a:effectLst>
                <a:outerShdw blurRad="38100" dist="38100" dir="2700000" algn="tl">
                  <a:srgbClr val="000000">
                    <a:alpha val="43137"/>
                  </a:srgbClr>
                </a:outerShdw>
              </a:effectLst>
            </a:endParaRPr>
          </a:p>
          <a:p>
            <a:pPr>
              <a:buNone/>
            </a:pPr>
            <a:r>
              <a:rPr lang="en-US" sz="6600" b="1" i="1" dirty="0" smtClean="0">
                <a:solidFill>
                  <a:srgbClr val="FF0000"/>
                </a:solidFill>
                <a:effectLst>
                  <a:outerShdw blurRad="38100" dist="38100" dir="2700000" algn="tl">
                    <a:srgbClr val="000000">
                      <a:alpha val="43137"/>
                    </a:srgbClr>
                  </a:outerShdw>
                </a:effectLst>
              </a:rPr>
              <a:t> </a:t>
            </a:r>
            <a:r>
              <a:rPr lang="en-US" sz="6600" b="1" i="1" dirty="0" smtClean="0">
                <a:solidFill>
                  <a:srgbClr val="FF0000"/>
                </a:solidFill>
                <a:effectLst>
                  <a:outerShdw blurRad="38100" dist="38100" dir="2700000" algn="tl">
                    <a:srgbClr val="000000">
                      <a:alpha val="43137"/>
                    </a:srgbClr>
                  </a:outerShdw>
                </a:effectLst>
                <a:latin typeface="Arial Black" pitchFamily="34" charset="0"/>
              </a:rPr>
              <a:t>INTRODUCTION</a:t>
            </a:r>
            <a:endParaRPr lang="en-US" sz="6600" b="1" dirty="0">
              <a:solidFill>
                <a:srgbClr val="FF0000"/>
              </a:solidFill>
              <a:effectLst>
                <a:outerShdw blurRad="38100" dist="38100" dir="2700000" algn="tl">
                  <a:srgbClr val="000000">
                    <a:alpha val="43137"/>
                  </a:srgbClr>
                </a:outerShdw>
              </a:effectLst>
              <a:latin typeface="Arial Black" pitchFamily="34" charset="0"/>
            </a:endParaRPr>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4</a:t>
            </a:fld>
            <a:endParaRPr lang="en-US"/>
          </a:p>
        </p:txBody>
      </p:sp>
    </p:spTree>
  </p:cSld>
  <p:clrMapOvr>
    <a:masterClrMapping/>
  </p:clrMapOvr>
  <p:transition spd="med">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0" y="0"/>
            <a:ext cx="8763000" cy="6858000"/>
          </a:xfrm>
        </p:spPr>
        <p:txBody>
          <a:bodyPr>
            <a:normAutofit fontScale="92500"/>
          </a:bodyPr>
          <a:lstStyle/>
          <a:p>
            <a:pPr algn="l" rtl="0">
              <a:lnSpc>
                <a:spcPct val="150000"/>
              </a:lnSpc>
              <a:buNone/>
            </a:pPr>
            <a:r>
              <a:rPr lang="en-US" sz="2800" dirty="0" smtClean="0">
                <a:solidFill>
                  <a:srgbClr val="FF0000"/>
                </a:solidFill>
              </a:rPr>
              <a:t>       </a:t>
            </a:r>
            <a:r>
              <a:rPr lang="en-US" dirty="0" smtClean="0">
                <a:solidFill>
                  <a:srgbClr val="002060"/>
                </a:solidFill>
              </a:rPr>
              <a:t>Congenital </a:t>
            </a:r>
            <a:r>
              <a:rPr lang="en-US" dirty="0">
                <a:solidFill>
                  <a:srgbClr val="002060"/>
                </a:solidFill>
              </a:rPr>
              <a:t>anomalies of the kidney and urinary tract [CAKUT] comprise a wide range of structural malformations that result from defects in the morphogenesis of the kidney and/or the urinary </a:t>
            </a:r>
            <a:r>
              <a:rPr lang="en-US" dirty="0" smtClean="0">
                <a:solidFill>
                  <a:srgbClr val="002060"/>
                </a:solidFill>
              </a:rPr>
              <a:t>tract. This </a:t>
            </a:r>
            <a:r>
              <a:rPr lang="en-US" dirty="0">
                <a:solidFill>
                  <a:srgbClr val="002060"/>
                </a:solidFill>
              </a:rPr>
              <a:t>wide range of renal system structural and functional malformations that occur at the level of the kidney, collecting system, bladder, or urethra account for about 40–50% of children with chronic kidney disease (CKD), and are the most common cause of end-stage renal disease (ESRD) in children. </a:t>
            </a:r>
            <a:endParaRPr lang="en-US" dirty="0" smtClean="0">
              <a:solidFill>
                <a:srgbClr val="002060"/>
              </a:solidFill>
            </a:endParaRPr>
          </a:p>
          <a:p>
            <a:pPr algn="l" rtl="0">
              <a:lnSpc>
                <a:spcPct val="150000"/>
              </a:lnSpc>
              <a:buNone/>
            </a:pPr>
            <a:r>
              <a:rPr lang="en-US" dirty="0" smtClean="0"/>
              <a:t>        That </a:t>
            </a:r>
            <a:r>
              <a:rPr lang="en-US" dirty="0"/>
              <a:t>being said, it is important to diagnose these anomalies early enough and initiate therapy to minimize renal damage, prevent or delay the onset of ESRD, and provide supportive care to avoid </a:t>
            </a:r>
            <a:r>
              <a:rPr lang="en-US" dirty="0" smtClean="0"/>
              <a:t>complications.</a:t>
            </a:r>
            <a:endParaRPr lang="en-US" dirty="0"/>
          </a:p>
          <a:p>
            <a:pPr algn="l" rtl="0">
              <a:buNone/>
            </a:pP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5</a:t>
            </a:fld>
            <a:endParaRPr lang="en-US"/>
          </a:p>
        </p:txBody>
      </p:sp>
    </p:spTree>
  </p:cSld>
  <p:clrMapOvr>
    <a:masterClrMapping/>
  </p:clrMapOvr>
  <p:transition spd="med"/>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animEffect transition="in" filter="wipe(down)">
                                      <p:cBhvr>
                                        <p:cTn id="7"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صر نائب لرقم الشريحة 3"/>
          <p:cNvSpPr>
            <a:spLocks noGrp="1"/>
          </p:cNvSpPr>
          <p:nvPr>
            <p:ph type="sldNum" sz="quarter" idx="15"/>
          </p:nvPr>
        </p:nvSpPr>
        <p:spPr/>
        <p:txBody>
          <a:bodyPr/>
          <a:lstStyle/>
          <a:p>
            <a:fld id="{7EBCF79A-96A0-4670-8A9C-E68C8922DFEC}" type="slidenum">
              <a:rPr lang="en-US" smtClean="0"/>
              <a:pPr/>
              <a:t>6</a:t>
            </a:fld>
            <a:endParaRPr lang="en-US"/>
          </a:p>
        </p:txBody>
      </p:sp>
      <p:pic>
        <p:nvPicPr>
          <p:cNvPr id="5" name="Content Placeholder 3" descr="300px-Renal_agenesis_01.jpg"/>
          <p:cNvPicPr>
            <a:picLocks noGrp="1" noChangeAspect="1"/>
          </p:cNvPicPr>
          <p:nvPr>
            <p:ph sz="quarter" idx="1"/>
          </p:nvPr>
        </p:nvPicPr>
        <p:blipFill>
          <a:blip r:embed="rId2"/>
          <a:stretch>
            <a:fillRect/>
          </a:stretch>
        </p:blipFill>
        <p:spPr>
          <a:xfrm>
            <a:off x="3886200" y="914400"/>
            <a:ext cx="4267200" cy="5410200"/>
          </a:xfrm>
        </p:spPr>
      </p:pic>
      <p:sp>
        <p:nvSpPr>
          <p:cNvPr id="6" name="مستطيل 5"/>
          <p:cNvSpPr/>
          <p:nvPr/>
        </p:nvSpPr>
        <p:spPr>
          <a:xfrm>
            <a:off x="0" y="1524000"/>
            <a:ext cx="3733800" cy="2554545"/>
          </a:xfrm>
          <a:prstGeom prst="rect">
            <a:avLst/>
          </a:prstGeom>
        </p:spPr>
        <p:txBody>
          <a:bodyPr wrap="square">
            <a:spAutoFit/>
          </a:bodyPr>
          <a:lstStyle/>
          <a:p>
            <a:pPr marL="457200" indent="-457200" algn="l" rtl="0">
              <a:buFont typeface="Wingdings" pitchFamily="2" charset="2"/>
              <a:buChar char="Ø"/>
            </a:pPr>
            <a:r>
              <a:rPr lang="en-US" sz="4000" dirty="0" smtClean="0"/>
              <a:t>Abnormal number </a:t>
            </a:r>
          </a:p>
          <a:p>
            <a:pPr marL="457200" indent="-457200" algn="l" rtl="0">
              <a:buNone/>
            </a:pPr>
            <a:r>
              <a:rPr lang="en-US" sz="4000" b="1" dirty="0" smtClean="0">
                <a:solidFill>
                  <a:srgbClr val="FF0000"/>
                </a:solidFill>
              </a:rPr>
              <a:t>       Renal agenesis.  </a:t>
            </a:r>
          </a:p>
        </p:txBody>
      </p:sp>
      <p:sp>
        <p:nvSpPr>
          <p:cNvPr id="7" name="مستطيل 6"/>
          <p:cNvSpPr/>
          <p:nvPr/>
        </p:nvSpPr>
        <p:spPr>
          <a:xfrm>
            <a:off x="152400" y="0"/>
            <a:ext cx="8534400" cy="707886"/>
          </a:xfrm>
          <a:prstGeom prst="rect">
            <a:avLst/>
          </a:prstGeom>
        </p:spPr>
        <p:txBody>
          <a:bodyPr wrap="square">
            <a:spAutoFit/>
          </a:bodyPr>
          <a:lstStyle/>
          <a:p>
            <a:pPr algn="ctr">
              <a:buNone/>
            </a:pPr>
            <a:r>
              <a:rPr lang="en-US" sz="4000" dirty="0" smtClean="0">
                <a:solidFill>
                  <a:srgbClr val="FF0000"/>
                </a:solidFill>
                <a:effectLst>
                  <a:outerShdw blurRad="38100" dist="38100" dir="2700000" algn="tl">
                    <a:srgbClr val="000000">
                      <a:alpha val="43137"/>
                    </a:srgbClr>
                  </a:outerShdw>
                </a:effectLst>
                <a:latin typeface="Arial Black" pitchFamily="34" charset="0"/>
              </a:rPr>
              <a:t>Types of Renal Anomalies</a:t>
            </a:r>
            <a:endParaRPr lang="en-US" sz="2000" dirty="0" smtClean="0">
              <a:solidFill>
                <a:srgbClr val="FF0000"/>
              </a:solidFill>
              <a:effectLst>
                <a:outerShdw blurRad="38100" dist="38100" dir="2700000" algn="tl">
                  <a:srgbClr val="000000">
                    <a:alpha val="43137"/>
                  </a:srgbClr>
                </a:outerShdw>
              </a:effectLst>
              <a:latin typeface="Arial Black" pitchFamily="34" charset="0"/>
            </a:endParaRPr>
          </a:p>
        </p:txBody>
      </p:sp>
    </p:spTree>
  </p:cSld>
  <p:clrMapOvr>
    <a:masterClrMapping/>
  </p:clrMapOvr>
  <p:transition spd="med">
    <p:wedg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noAutofit/>
          </a:bodyPr>
          <a:lstStyle/>
          <a:p>
            <a:pPr algn="ctr"/>
            <a:r>
              <a:rPr lang="en-US" sz="3600" b="1" dirty="0" smtClean="0">
                <a:solidFill>
                  <a:schemeClr val="bg2">
                    <a:lumMod val="10000"/>
                  </a:schemeClr>
                </a:solidFill>
                <a:effectLst>
                  <a:outerShdw blurRad="38100" dist="38100" dir="2700000" algn="tl">
                    <a:srgbClr val="000000">
                      <a:alpha val="43137"/>
                    </a:srgbClr>
                  </a:outerShdw>
                </a:effectLst>
              </a:rPr>
              <a:t>Potter syndrome</a:t>
            </a:r>
            <a:r>
              <a:rPr lang="en-US" sz="3600" dirty="0" smtClean="0"/>
              <a:t/>
            </a:r>
            <a:br>
              <a:rPr lang="en-US" sz="3600" dirty="0" smtClean="0"/>
            </a:br>
            <a:r>
              <a:rPr lang="en-US" sz="4000" b="1" dirty="0" smtClean="0">
                <a:solidFill>
                  <a:srgbClr val="FF0000"/>
                </a:solidFill>
              </a:rPr>
              <a:t>bilateral renal agenesis</a:t>
            </a:r>
            <a:endParaRPr lang="en-US" sz="4000" b="1" dirty="0">
              <a:solidFill>
                <a:srgbClr val="FF0000"/>
              </a:solidFill>
            </a:endParaRPr>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7</a:t>
            </a:fld>
            <a:endParaRPr lang="en-US"/>
          </a:p>
        </p:txBody>
      </p:sp>
      <p:pic>
        <p:nvPicPr>
          <p:cNvPr id="5" name="Content Placeholder 5" descr="PERI230.jpg"/>
          <p:cNvPicPr>
            <a:picLocks noGrp="1" noChangeAspect="1"/>
          </p:cNvPicPr>
          <p:nvPr>
            <p:ph sz="quarter" idx="1"/>
          </p:nvPr>
        </p:nvPicPr>
        <p:blipFill>
          <a:blip r:embed="rId2"/>
          <a:stretch>
            <a:fillRect/>
          </a:stretch>
        </p:blipFill>
        <p:spPr>
          <a:xfrm>
            <a:off x="533400" y="1752600"/>
            <a:ext cx="7543800" cy="4800600"/>
          </a:xfrm>
        </p:spPr>
      </p:pic>
    </p:spTree>
  </p:cSld>
  <p:clrMapOvr>
    <a:masterClrMapping/>
  </p:clrMapOvr>
  <p:transition spd="med">
    <p:wedg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0"/>
            <a:ext cx="8534400" cy="6858000"/>
          </a:xfrm>
        </p:spPr>
        <p:txBody>
          <a:bodyPr/>
          <a:lstStyle/>
          <a:p>
            <a:pPr>
              <a:buNone/>
            </a:pPr>
            <a:endParaRPr lang="en-US" dirty="0" smtClean="0"/>
          </a:p>
          <a:p>
            <a:pPr>
              <a:buFont typeface="Wingdings" pitchFamily="2" charset="2"/>
              <a:buChar char="Ø"/>
            </a:pPr>
            <a:endParaRPr lang="en-US" dirty="0" smtClean="0"/>
          </a:p>
          <a:p>
            <a:pPr>
              <a:buFont typeface="Wingdings" pitchFamily="2" charset="2"/>
              <a:buChar char="ü"/>
            </a:pPr>
            <a:endParaRPr lang="en-US" dirty="0" smtClean="0"/>
          </a:p>
          <a:p>
            <a:endParaRPr lang="en-US" dirty="0" smtClean="0"/>
          </a:p>
          <a:p>
            <a:pPr>
              <a:buNone/>
            </a:pPr>
            <a:endParaRPr lang="en-US" dirty="0" smtClean="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8</a:t>
            </a:fld>
            <a:endParaRPr lang="en-US"/>
          </a:p>
        </p:txBody>
      </p:sp>
      <p:pic>
        <p:nvPicPr>
          <p:cNvPr id="5" name="Content Placeholder 3" descr="image04.jpg"/>
          <p:cNvPicPr>
            <a:picLocks noChangeAspect="1"/>
          </p:cNvPicPr>
          <p:nvPr/>
        </p:nvPicPr>
        <p:blipFill>
          <a:blip r:embed="rId2"/>
          <a:stretch>
            <a:fillRect/>
          </a:stretch>
        </p:blipFill>
        <p:spPr>
          <a:xfrm>
            <a:off x="304800" y="228600"/>
            <a:ext cx="4267200" cy="6382563"/>
          </a:xfrm>
          <a:prstGeom prst="rect">
            <a:avLst/>
          </a:prstGeom>
        </p:spPr>
      </p:pic>
      <p:sp>
        <p:nvSpPr>
          <p:cNvPr id="6" name="مستطيل 5"/>
          <p:cNvSpPr/>
          <p:nvPr/>
        </p:nvSpPr>
        <p:spPr>
          <a:xfrm>
            <a:off x="4572000" y="2286000"/>
            <a:ext cx="4114800" cy="2554545"/>
          </a:xfrm>
          <a:prstGeom prst="rect">
            <a:avLst/>
          </a:prstGeom>
        </p:spPr>
        <p:txBody>
          <a:bodyPr wrap="square">
            <a:spAutoFit/>
          </a:bodyPr>
          <a:lstStyle/>
          <a:p>
            <a:pPr marL="457200" indent="-457200" algn="l" rtl="0">
              <a:buFont typeface="Wingdings" pitchFamily="2" charset="2"/>
              <a:buChar char="Ø"/>
            </a:pPr>
            <a:r>
              <a:rPr lang="en-US" sz="4000" dirty="0" smtClean="0"/>
              <a:t>Abnormality in size.</a:t>
            </a:r>
          </a:p>
          <a:p>
            <a:pPr algn="l" rtl="0"/>
            <a:r>
              <a:rPr lang="en-US" sz="4000" dirty="0" smtClean="0">
                <a:solidFill>
                  <a:schemeClr val="accent2">
                    <a:lumMod val="50000"/>
                  </a:schemeClr>
                </a:solidFill>
              </a:rPr>
              <a:t>    </a:t>
            </a:r>
            <a:r>
              <a:rPr lang="en-US" sz="4000" b="1" dirty="0" smtClean="0">
                <a:solidFill>
                  <a:srgbClr val="FF0000"/>
                </a:solidFill>
              </a:rPr>
              <a:t>Renal  Hypoplasia</a:t>
            </a:r>
            <a:endParaRPr lang="en-US" sz="4000" b="1" dirty="0">
              <a:solidFill>
                <a:srgbClr val="FF0000"/>
              </a:solidFill>
            </a:endParaRPr>
          </a:p>
        </p:txBody>
      </p:sp>
    </p:spTree>
  </p:cSld>
  <p:clrMapOvr>
    <a:masterClrMapping/>
  </p:clrMapOvr>
  <p:transition spd="med">
    <p:wedg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sz="quarter" idx="1"/>
          </p:nvPr>
        </p:nvSpPr>
        <p:spPr>
          <a:xfrm>
            <a:off x="152400" y="1066800"/>
            <a:ext cx="3733800" cy="4873752"/>
          </a:xfrm>
        </p:spPr>
        <p:txBody>
          <a:bodyPr/>
          <a:lstStyle/>
          <a:p>
            <a:pPr marL="457200" indent="-457200">
              <a:buFont typeface="Wingdings" pitchFamily="2" charset="2"/>
              <a:buChar char="Ø"/>
            </a:pPr>
            <a:r>
              <a:rPr lang="en-US" sz="4000" dirty="0" smtClean="0"/>
              <a:t>Anomalies in shape.</a:t>
            </a:r>
            <a:endParaRPr lang="en-US" sz="4000" dirty="0" smtClean="0">
              <a:solidFill>
                <a:srgbClr val="FF0000"/>
              </a:solidFill>
            </a:endParaRPr>
          </a:p>
          <a:p>
            <a:pPr>
              <a:buNone/>
            </a:pPr>
            <a:r>
              <a:rPr lang="en-US" sz="4000" dirty="0" smtClean="0">
                <a:solidFill>
                  <a:srgbClr val="FF0000"/>
                </a:solidFill>
              </a:rPr>
              <a:t>      </a:t>
            </a:r>
            <a:r>
              <a:rPr lang="en-US" sz="4000" b="1" dirty="0" smtClean="0">
                <a:solidFill>
                  <a:srgbClr val="FF0000"/>
                </a:solidFill>
              </a:rPr>
              <a:t>Horseshoe kidney </a:t>
            </a:r>
          </a:p>
          <a:p>
            <a:pPr>
              <a:buNone/>
            </a:pPr>
            <a:r>
              <a:rPr lang="en-US" sz="4000" dirty="0" smtClean="0">
                <a:solidFill>
                  <a:srgbClr val="FF0000"/>
                </a:solidFill>
              </a:rPr>
              <a:t>  </a:t>
            </a:r>
          </a:p>
          <a:p>
            <a:pPr>
              <a:buNone/>
            </a:pPr>
            <a:endParaRPr lang="en-US" dirty="0"/>
          </a:p>
        </p:txBody>
      </p:sp>
      <p:sp>
        <p:nvSpPr>
          <p:cNvPr id="4" name="عنصر نائب لرقم الشريحة 3"/>
          <p:cNvSpPr>
            <a:spLocks noGrp="1"/>
          </p:cNvSpPr>
          <p:nvPr>
            <p:ph type="sldNum" sz="quarter" idx="15"/>
          </p:nvPr>
        </p:nvSpPr>
        <p:spPr/>
        <p:txBody>
          <a:bodyPr/>
          <a:lstStyle/>
          <a:p>
            <a:fld id="{7EBCF79A-96A0-4670-8A9C-E68C8922DFEC}" type="slidenum">
              <a:rPr lang="en-US" smtClean="0"/>
              <a:pPr/>
              <a:t>9</a:t>
            </a:fld>
            <a:endParaRPr lang="en-US"/>
          </a:p>
        </p:txBody>
      </p:sp>
      <p:pic>
        <p:nvPicPr>
          <p:cNvPr id="5" name="Picture 5" descr="R34.jpg"/>
          <p:cNvPicPr>
            <a:picLocks noChangeAspect="1"/>
          </p:cNvPicPr>
          <p:nvPr/>
        </p:nvPicPr>
        <p:blipFill>
          <a:blip r:embed="rId2"/>
          <a:stretch>
            <a:fillRect/>
          </a:stretch>
        </p:blipFill>
        <p:spPr>
          <a:xfrm>
            <a:off x="3886200" y="914400"/>
            <a:ext cx="4267200" cy="5895594"/>
          </a:xfrm>
          <a:prstGeom prst="rect">
            <a:avLst/>
          </a:prstGeom>
        </p:spPr>
      </p:pic>
    </p:spTree>
  </p:cSld>
  <p:clrMapOvr>
    <a:masterClrMapping/>
  </p:clrMapOvr>
  <p:transition spd="med">
    <p:wedg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مشربية">
  <a:themeElements>
    <a:clrScheme name="مشربية">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مشربية">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مشربية">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ppt/theme/theme2.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2247</TotalTime>
  <Words>1426</Words>
  <Application>Microsoft Office PowerPoint</Application>
  <PresentationFormat>On-screen Show (4:3)</PresentationFormat>
  <Paragraphs>299</Paragraphs>
  <Slides>37</Slides>
  <Notes>0</Notes>
  <HiddenSlides>0</HiddenSlides>
  <MMClips>0</MMClips>
  <ScaleCrop>false</ScaleCrop>
  <HeadingPairs>
    <vt:vector size="4" baseType="variant">
      <vt:variant>
        <vt:lpstr>Theme</vt:lpstr>
      </vt:variant>
      <vt:variant>
        <vt:i4>1</vt:i4>
      </vt:variant>
      <vt:variant>
        <vt:lpstr>Slide Titles</vt:lpstr>
      </vt:variant>
      <vt:variant>
        <vt:i4>37</vt:i4>
      </vt:variant>
    </vt:vector>
  </HeadingPairs>
  <TitlesOfParts>
    <vt:vector size="38" baseType="lpstr">
      <vt:lpstr>مشربية</vt:lpstr>
      <vt:lpstr>بِسْمَ اللهِ الرَّحمن الرَّحيم   وَمَا أُوتِيتُمْ مِنَ الْعِلْمِ إِلَّا قَلِيلًا   صدق الله العلي العظيم سورة الإسراء- الآية {85} </vt:lpstr>
      <vt:lpstr>PowerPoint Presentation</vt:lpstr>
      <vt:lpstr>PowerPoint Presentation</vt:lpstr>
      <vt:lpstr>PowerPoint Presentation</vt:lpstr>
      <vt:lpstr>PowerPoint Presentation</vt:lpstr>
      <vt:lpstr>PowerPoint Presentation</vt:lpstr>
      <vt:lpstr>Potter syndrome bilateral renal agenesis</vt:lpstr>
      <vt:lpstr>PowerPoint Presentation</vt:lpstr>
      <vt:lpstr>PowerPoint Presentation</vt:lpstr>
      <vt:lpstr>PowerPoint Presentation</vt:lpstr>
      <vt:lpstr>PowerPoint Presentation</vt:lpstr>
      <vt:lpstr>        polycystic kidney disease</vt:lpstr>
      <vt:lpstr>Non-obstructive RA with hydronephrosis       vesicoureteral reflex (VUR)</vt:lpstr>
      <vt:lpstr>PowerPoint Presentation</vt:lpstr>
      <vt:lpstr>PowerPoint Presentation</vt:lpstr>
      <vt:lpstr>PowerPoint Presentation</vt:lpstr>
      <vt:lpstr>PowerPoint Presentation</vt:lpstr>
      <vt:lpstr>PowerPoint Presentation</vt:lpstr>
      <vt:lpstr>PowerPoint Presentation</vt:lpstr>
      <vt:lpstr>Patients were categorized into 2 groups: </vt:lpstr>
      <vt:lpstr>PowerPoint Presentation</vt:lpstr>
      <vt:lpstr>PowerPoint Presentation</vt:lpstr>
      <vt:lpstr>PowerPoint Presentation</vt:lpstr>
      <vt:lpstr>PowerPoint Presentation</vt:lpstr>
      <vt:lpstr>PowerPoint Presentation</vt:lpstr>
      <vt:lpstr>PowerPoint Presentation</vt:lpstr>
      <vt:lpstr>             Table (4): Patients distribution according to types of Renal anomalies.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By DR.Ahmed Saker 2o1O  ;)</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Spectrum of Renal anomalies in children</dc:title>
  <dc:creator>AASSEER</dc:creator>
  <cp:lastModifiedBy>DR.Ahmed Saker</cp:lastModifiedBy>
  <cp:revision>228</cp:revision>
  <dcterms:created xsi:type="dcterms:W3CDTF">2016-02-13T10:05:58Z</dcterms:created>
  <dcterms:modified xsi:type="dcterms:W3CDTF">2019-05-24T13:56:24Z</dcterms:modified>
</cp:coreProperties>
</file>