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304" r:id="rId3"/>
    <p:sldId id="324" r:id="rId4"/>
    <p:sldId id="325" r:id="rId5"/>
    <p:sldId id="263" r:id="rId6"/>
    <p:sldId id="257" r:id="rId7"/>
    <p:sldId id="272" r:id="rId8"/>
    <p:sldId id="311" r:id="rId9"/>
    <p:sldId id="326" r:id="rId10"/>
    <p:sldId id="327" r:id="rId11"/>
    <p:sldId id="328" r:id="rId12"/>
    <p:sldId id="329" r:id="rId13"/>
    <p:sldId id="258" r:id="rId14"/>
    <p:sldId id="331" r:id="rId15"/>
    <p:sldId id="332" r:id="rId16"/>
    <p:sldId id="333" r:id="rId17"/>
    <p:sldId id="259" r:id="rId18"/>
    <p:sldId id="261" r:id="rId19"/>
    <p:sldId id="334" r:id="rId20"/>
    <p:sldId id="335" r:id="rId21"/>
    <p:sldId id="264" r:id="rId22"/>
    <p:sldId id="336" r:id="rId23"/>
    <p:sldId id="337" r:id="rId24"/>
    <p:sldId id="338" r:id="rId25"/>
    <p:sldId id="339" r:id="rId26"/>
    <p:sldId id="341" r:id="rId27"/>
    <p:sldId id="340" r:id="rId28"/>
    <p:sldId id="342" r:id="rId29"/>
    <p:sldId id="343" r:id="rId30"/>
    <p:sldId id="344" r:id="rId31"/>
    <p:sldId id="348" r:id="rId32"/>
    <p:sldId id="345" r:id="rId33"/>
    <p:sldId id="346" r:id="rId34"/>
    <p:sldId id="347" r:id="rId35"/>
    <p:sldId id="350" r:id="rId36"/>
    <p:sldId id="351" r:id="rId37"/>
    <p:sldId id="352" r:id="rId38"/>
    <p:sldId id="358" r:id="rId39"/>
    <p:sldId id="359" r:id="rId40"/>
    <p:sldId id="357" r:id="rId41"/>
    <p:sldId id="360" r:id="rId42"/>
    <p:sldId id="363" r:id="rId43"/>
    <p:sldId id="265" r:id="rId44"/>
    <p:sldId id="266" r:id="rId45"/>
    <p:sldId id="349" r:id="rId46"/>
    <p:sldId id="353" r:id="rId47"/>
    <p:sldId id="354" r:id="rId48"/>
    <p:sldId id="355" r:id="rId49"/>
    <p:sldId id="356" r:id="rId50"/>
    <p:sldId id="362" r:id="rId51"/>
    <p:sldId id="308" r:id="rId52"/>
    <p:sldId id="267" r:id="rId53"/>
    <p:sldId id="268" r:id="rId54"/>
    <p:sldId id="270" r:id="rId55"/>
    <p:sldId id="274" r:id="rId56"/>
    <p:sldId id="276" r:id="rId57"/>
    <p:sldId id="291" r:id="rId58"/>
    <p:sldId id="289" r:id="rId59"/>
    <p:sldId id="290" r:id="rId60"/>
    <p:sldId id="315" r:id="rId61"/>
    <p:sldId id="317" r:id="rId62"/>
    <p:sldId id="318" r:id="rId63"/>
    <p:sldId id="316" r:id="rId64"/>
    <p:sldId id="319" r:id="rId65"/>
    <p:sldId id="294" r:id="rId66"/>
    <p:sldId id="320" r:id="rId67"/>
    <p:sldId id="307" r:id="rId68"/>
    <p:sldId id="296" r:id="rId69"/>
    <p:sldId id="321" r:id="rId70"/>
    <p:sldId id="271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5093-1F63-5D43-9C79-7B994B67DFE8}" type="datetimeFigureOut">
              <a:rPr lang="en-US" smtClean="0"/>
              <a:pPr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2036-7D93-9647-94FC-2AC01829C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Therapeutic Plasma Exchange for </a:t>
            </a:r>
          </a:p>
          <a:p>
            <a:pPr algn="ctr"/>
            <a:r>
              <a:rPr lang="en-US" sz="2800" dirty="0" smtClean="0"/>
              <a:t>Children with Kidney Disorders:</a:t>
            </a:r>
          </a:p>
          <a:p>
            <a:pPr algn="ctr"/>
            <a:r>
              <a:rPr lang="en-US" sz="2800" dirty="0" smtClean="0"/>
              <a:t>Definitions, Prescription, Indications, and Complications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034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Plasmapheresis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is a procedure that involves the separation and removal of plasma from blood without replacing the removed 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TPE or PLEX : </a:t>
            </a:r>
            <a:r>
              <a:rPr lang="en-US" dirty="0" smtClean="0"/>
              <a:t>involves the removal of a large volume of plasma that is replaced with a replacement fluid, which is usually 5% albumin or FFP.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51037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Immunoadsorption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is a procedure by which the patient’s plasma, after separation from the blood, is passed through a medical device that removes </a:t>
            </a:r>
            <a:r>
              <a:rPr lang="en-US" sz="2800" dirty="0" err="1" smtClean="0"/>
              <a:t>immunoglobulins</a:t>
            </a:r>
            <a:r>
              <a:rPr lang="en-US" sz="2800" dirty="0" smtClean="0"/>
              <a:t> by binding them to the active component (for example, staphylococcal protein A) of the device.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dirty="0" smtClean="0">
                <a:solidFill>
                  <a:srgbClr val="CCFFCC"/>
                </a:solidFill>
              </a:rPr>
              <a:t>Mechanism of Action</a:t>
            </a:r>
            <a:r>
              <a:rPr lang="en-US" dirty="0" smtClean="0">
                <a:solidFill>
                  <a:srgbClr val="CCFFCC"/>
                </a:solidFill>
              </a:rPr>
              <a:t>:</a:t>
            </a:r>
            <a:r>
              <a:rPr dirty="0" smtClean="0">
                <a:solidFill>
                  <a:srgbClr val="CCFFCC"/>
                </a:solidFill>
              </a:rPr>
              <a:t> </a:t>
            </a:r>
          </a:p>
          <a:p>
            <a:r>
              <a:rPr dirty="0" smtClean="0"/>
              <a:t>TPE effectively removes large molecular weight substances from the plasma, including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- A</a:t>
            </a:r>
            <a:r>
              <a:rPr dirty="0" smtClean="0"/>
              <a:t>ntibodies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- I</a:t>
            </a:r>
            <a:r>
              <a:rPr dirty="0" smtClean="0"/>
              <a:t>mmune complexes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- C</a:t>
            </a:r>
            <a:r>
              <a:rPr dirty="0" smtClean="0"/>
              <a:t>omplement components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- C</a:t>
            </a:r>
            <a:r>
              <a:rPr dirty="0" smtClean="0"/>
              <a:t>oagulation cascade factors </a:t>
            </a:r>
          </a:p>
        </p:txBody>
      </p:sp>
      <p:pic>
        <p:nvPicPr>
          <p:cNvPr id="5" name="Picture 4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The clearance of different circulating substances depends not only on their size but also on their distribution between intravascular and </a:t>
            </a:r>
            <a:r>
              <a:rPr lang="en-US" dirty="0" err="1" smtClean="0"/>
              <a:t>extravascular</a:t>
            </a:r>
            <a:r>
              <a:rPr lang="en-US" dirty="0" smtClean="0"/>
              <a:t> compartments.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743200"/>
          </a:xfrm>
        </p:spPr>
        <p:txBody>
          <a:bodyPr/>
          <a:lstStyle/>
          <a:p>
            <a:r>
              <a:rPr lang="en-US" dirty="0" smtClean="0"/>
              <a:t>For instance, </a:t>
            </a:r>
            <a:r>
              <a:rPr lang="en-US" dirty="0" err="1" smtClean="0"/>
              <a:t>IgM</a:t>
            </a:r>
            <a:r>
              <a:rPr lang="en-US" dirty="0" smtClean="0"/>
              <a:t> is removed more effectively than </a:t>
            </a:r>
            <a:r>
              <a:rPr lang="en-US" dirty="0" err="1" smtClean="0"/>
              <a:t>IgG</a:t>
            </a:r>
            <a:r>
              <a:rPr lang="en-US" dirty="0" smtClean="0"/>
              <a:t> because it is largely intravascular.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754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Pusey CD, Levy </a:t>
            </a:r>
            <a:r>
              <a:rPr lang="en-US" dirty="0" err="1" smtClean="0">
                <a:solidFill>
                  <a:srgbClr val="FFFF00"/>
                </a:solidFill>
              </a:rPr>
              <a:t>JB.Blood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Purif</a:t>
            </a:r>
            <a:r>
              <a:rPr lang="en-US" dirty="0" smtClean="0">
                <a:solidFill>
                  <a:srgbClr val="FFFF00"/>
                </a:solidFill>
              </a:rPr>
              <a:t> 2012;33: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190-8.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3200400"/>
          </a:xfrm>
        </p:spPr>
        <p:txBody>
          <a:bodyPr/>
          <a:lstStyle/>
          <a:p>
            <a:r>
              <a:rPr lang="en-US" dirty="0" smtClean="0"/>
              <a:t>Evidence suggests that TPE may have a different mechanism of action through an </a:t>
            </a:r>
            <a:r>
              <a:rPr lang="en-US" dirty="0" err="1" smtClean="0"/>
              <a:t>immunomodulatory</a:t>
            </a:r>
            <a:r>
              <a:rPr lang="en-US" dirty="0" smtClean="0"/>
              <a:t> effect by different mechanisms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60314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Shariatmadar</a:t>
            </a:r>
            <a:r>
              <a:rPr lang="en-US" dirty="0" smtClean="0">
                <a:solidFill>
                  <a:srgbClr val="FFFF00"/>
                </a:solidFill>
              </a:rPr>
              <a:t> S , et al ,Am J </a:t>
            </a:r>
            <a:r>
              <a:rPr lang="en-US" dirty="0" err="1" smtClean="0">
                <a:solidFill>
                  <a:srgbClr val="FFFF00"/>
                </a:solidFill>
              </a:rPr>
              <a:t>Hematol</a:t>
            </a:r>
            <a:r>
              <a:rPr lang="en-US" dirty="0" smtClean="0">
                <a:solidFill>
                  <a:srgbClr val="FFFF00"/>
                </a:solidFill>
              </a:rPr>
              <a:t> 2005;79:83-8.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03438"/>
            <a:ext cx="8458200" cy="3306762"/>
          </a:xfrm>
        </p:spPr>
        <p:txBody>
          <a:bodyPr/>
          <a:lstStyle/>
          <a:p>
            <a:r>
              <a:rPr dirty="0" smtClean="0"/>
              <a:t>Exchange of a single plasma volume can remove around 70% of IgG, and sustained reduction in antibody levels is usually achieved by around five exchanges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79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20004" y="6019800"/>
            <a:ext cx="2121093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/>
              <a:t>J Lab </a:t>
            </a:r>
            <a:r>
              <a:rPr lang="en-US" sz="2800" baseline="30000" dirty="0" err="1" smtClean="0"/>
              <a:t>Clin</a:t>
            </a:r>
            <a:r>
              <a:rPr lang="en-US" sz="2800" baseline="30000" dirty="0" smtClean="0"/>
              <a:t> Med 1984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057400"/>
            <a:ext cx="89154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dirty="0" smtClean="0"/>
              <a:t>controlled study of TPE in ANCA-associated vasculitis, seven exchanges were shown to improve recovery of renal function in patients with a serum creatinine </a:t>
            </a:r>
            <a:r>
              <a:rPr lang="en-US" dirty="0" smtClean="0"/>
              <a:t>&gt; </a:t>
            </a:r>
            <a:r>
              <a:rPr dirty="0" smtClean="0"/>
              <a:t>500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dirty="0" smtClean="0"/>
              <a:t>mol/l, as compared with pulse methylprednisolone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4559" y="6167735"/>
            <a:ext cx="233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 smtClean="0"/>
              <a:t>J Am Soc Nephrol</a:t>
            </a:r>
            <a:r>
              <a:rPr lang="en-US" dirty="0" smtClean="0"/>
              <a:t> 2012 </a:t>
            </a:r>
            <a:r>
              <a:rPr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4837"/>
            <a:ext cx="906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dirty="0" smtClean="0">
                <a:solidFill>
                  <a:srgbClr val="CCFFCC"/>
                </a:solidFill>
              </a:rPr>
              <a:t>Techniques of Plasmapheresis </a:t>
            </a:r>
            <a:endParaRPr lang="en-US" dirty="0" smtClean="0">
              <a:solidFill>
                <a:srgbClr val="CCFFCC"/>
              </a:solidFill>
            </a:endParaRPr>
          </a:p>
          <a:p>
            <a:r>
              <a:rPr dirty="0" smtClean="0"/>
              <a:t>Plasmapheresis can be carried out by</a:t>
            </a:r>
            <a:r>
              <a:rPr lang="en-US" dirty="0" smtClean="0"/>
              <a:t> two different technological approaches to plasma separation are available, namely filtration by centrifugal cell separation and filtration by hollow fiber plasma filters.</a:t>
            </a:r>
          </a:p>
          <a:p>
            <a:pPr>
              <a:buNone/>
            </a:pPr>
            <a:r>
              <a:rPr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5715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Johnson RJ, </a:t>
            </a:r>
            <a:r>
              <a:rPr lang="en-US" dirty="0" err="1" smtClean="0">
                <a:solidFill>
                  <a:srgbClr val="FFFF00"/>
                </a:solidFill>
              </a:rPr>
              <a:t>Feehally</a:t>
            </a:r>
            <a:r>
              <a:rPr lang="en-US" dirty="0" smtClean="0">
                <a:solidFill>
                  <a:srgbClr val="FFFF00"/>
                </a:solidFill>
              </a:rPr>
              <a:t> J, </a:t>
            </a:r>
            <a:r>
              <a:rPr lang="en-US" dirty="0" err="1" smtClean="0">
                <a:solidFill>
                  <a:srgbClr val="FFFF00"/>
                </a:solidFill>
              </a:rPr>
              <a:t>Floege</a:t>
            </a:r>
            <a:r>
              <a:rPr lang="en-US" dirty="0" smtClean="0">
                <a:solidFill>
                  <a:srgbClr val="FFFF00"/>
                </a:solidFill>
              </a:rPr>
              <a:t> J, editors.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Comprehensive Clinical Nephrology. 5.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Philadelphia: Elsevier; 2014.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. 1323.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13" dirty="0" smtClean="0">
                <a:solidFill>
                  <a:srgbClr val="CCFFCC"/>
                </a:solidFill>
              </a:rPr>
              <a:t>Outline :</a:t>
            </a:r>
          </a:p>
          <a:p>
            <a:r>
              <a:rPr lang="en-US" sz="3613" dirty="0" smtClean="0"/>
              <a:t>Introduction</a:t>
            </a:r>
          </a:p>
          <a:p>
            <a:r>
              <a:rPr lang="en-US" sz="3613" dirty="0" smtClean="0"/>
              <a:t>Terminology </a:t>
            </a:r>
          </a:p>
          <a:p>
            <a:r>
              <a:rPr sz="3613" dirty="0" smtClean="0"/>
              <a:t>Mechanism of Action </a:t>
            </a:r>
          </a:p>
          <a:p>
            <a:r>
              <a:rPr sz="3613" dirty="0" smtClean="0"/>
              <a:t>Techniques of Plasmapheresis</a:t>
            </a:r>
            <a:endParaRPr lang="en-US" sz="3613" dirty="0" smtClean="0"/>
          </a:p>
          <a:p>
            <a:r>
              <a:rPr lang="en-US" sz="3613" dirty="0" smtClean="0"/>
              <a:t>Prescription </a:t>
            </a:r>
            <a:r>
              <a:rPr sz="3613" dirty="0" smtClean="0"/>
              <a:t> </a:t>
            </a:r>
            <a:endParaRPr lang="en-US" sz="3613" dirty="0" smtClean="0"/>
          </a:p>
          <a:p>
            <a:r>
              <a:rPr sz="3613" dirty="0" smtClean="0"/>
              <a:t>Indications for </a:t>
            </a:r>
            <a:r>
              <a:rPr lang="en-US" sz="3613" dirty="0" smtClean="0"/>
              <a:t>A</a:t>
            </a:r>
            <a:r>
              <a:rPr sz="3613" dirty="0" smtClean="0"/>
              <a:t>pheresis</a:t>
            </a:r>
            <a:r>
              <a:rPr lang="en-US" sz="3613" dirty="0" smtClean="0"/>
              <a:t> for renal disease</a:t>
            </a:r>
          </a:p>
          <a:p>
            <a:r>
              <a:rPr lang="en-US" sz="3613" dirty="0" smtClean="0"/>
              <a:t>Complications</a:t>
            </a:r>
          </a:p>
          <a:p>
            <a:r>
              <a:rPr lang="en-US" sz="3613" dirty="0" smtClean="0"/>
              <a:t>Clearance of </a:t>
            </a:r>
            <a:r>
              <a:rPr lang="en-US" sz="3613" dirty="0" err="1" smtClean="0"/>
              <a:t>MEDs</a:t>
            </a:r>
            <a:r>
              <a:rPr lang="en-US" sz="3613" dirty="0" smtClean="0"/>
              <a:t>   </a:t>
            </a:r>
          </a:p>
          <a:p>
            <a:r>
              <a:rPr lang="en-US" sz="3613" dirty="0" smtClean="0"/>
              <a:t>Conclusion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657600"/>
          </a:xfrm>
        </p:spPr>
        <p:txBody>
          <a:bodyPr/>
          <a:lstStyle/>
          <a:p>
            <a:r>
              <a:rPr lang="en-US" dirty="0" smtClean="0"/>
              <a:t>Centrifugal TPE (</a:t>
            </a:r>
            <a:r>
              <a:rPr lang="en-US" dirty="0" err="1" smtClean="0"/>
              <a:t>cTPE</a:t>
            </a:r>
            <a:r>
              <a:rPr lang="en-US" dirty="0" smtClean="0"/>
              <a:t>) is the most preferred plasma treatment in KSA and North America, whereas other countries, including Japan and Germany, prefer membrane TPE (</a:t>
            </a:r>
            <a:r>
              <a:rPr lang="en-US" dirty="0" err="1" smtClean="0"/>
              <a:t>mTPE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830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Hafer</a:t>
            </a:r>
            <a:r>
              <a:rPr lang="en-US" dirty="0" smtClean="0">
                <a:solidFill>
                  <a:srgbClr val="FFFF00"/>
                </a:solidFill>
              </a:rPr>
              <a:t> C, </a:t>
            </a:r>
            <a:r>
              <a:rPr lang="en-US" dirty="0" err="1" smtClean="0">
                <a:solidFill>
                  <a:srgbClr val="FFFF00"/>
                </a:solidFill>
              </a:rPr>
              <a:t>Golla</a:t>
            </a:r>
            <a:r>
              <a:rPr lang="en-US" dirty="0" smtClean="0">
                <a:solidFill>
                  <a:srgbClr val="FFFF00"/>
                </a:solidFill>
              </a:rPr>
              <a:t> P, </a:t>
            </a:r>
            <a:r>
              <a:rPr lang="en-US" dirty="0" err="1" smtClean="0">
                <a:solidFill>
                  <a:srgbClr val="FFFF00"/>
                </a:solidFill>
              </a:rPr>
              <a:t>Gericke</a:t>
            </a:r>
            <a:r>
              <a:rPr lang="en-US" dirty="0" smtClean="0">
                <a:solidFill>
                  <a:srgbClr val="FFFF00"/>
                </a:solidFill>
              </a:rPr>
              <a:t> M, et al. 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Urol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Nephrol</a:t>
            </a:r>
            <a:r>
              <a:rPr lang="en-US" dirty="0" smtClean="0">
                <a:solidFill>
                  <a:srgbClr val="FFFF00"/>
                </a:solidFill>
              </a:rPr>
              <a:t> 2016;48:133-8.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066800"/>
          <a:ext cx="8763000" cy="493609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81500"/>
                <a:gridCol w="4381500"/>
              </a:tblGrid>
              <a:tr h="838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/>
                        <a:t>Centrifugal TPE (</a:t>
                      </a:r>
                      <a:r>
                        <a:rPr lang="en-US" sz="2400" kern="1200" baseline="0" dirty="0" err="1" smtClean="0"/>
                        <a:t>cTPE</a:t>
                      </a:r>
                      <a:r>
                        <a:rPr lang="en-US" sz="2400" kern="1200" baseline="0" dirty="0" smtClean="0"/>
                        <a:t>)</a:t>
                      </a:r>
                      <a:r>
                        <a:rPr sz="2400" dirty="0" smtClean="0"/>
                        <a:t> 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/>
                        <a:t>Membrane TPE (</a:t>
                      </a:r>
                      <a:r>
                        <a:rPr lang="en-US" sz="2400" kern="1200" baseline="0" dirty="0" err="1" smtClean="0"/>
                        <a:t>mTPE</a:t>
                      </a:r>
                      <a:r>
                        <a:rPr lang="en-US" sz="2400" kern="1200" baseline="0" dirty="0" smtClean="0"/>
                        <a:t>)</a:t>
                      </a:r>
                      <a:endParaRPr sz="2400" dirty="0" smtClean="0"/>
                    </a:p>
                    <a:p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842724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Treatment time is shorter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/>
                        <a:t>Treatment time is usually longer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42724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Needs special machines and trained nurses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/>
                        <a:t>Easily performed in renal units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2276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N</a:t>
                      </a:r>
                      <a:r>
                        <a:rPr sz="2400" kern="1200" dirty="0" smtClean="0"/>
                        <a:t>o upper limit to the molecular weight of the substances cleared.</a:t>
                      </a:r>
                      <a:endParaRPr lang="en-US" sz="2400" kern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400" kern="1200" dirty="0" smtClean="0"/>
                        <a:t> </a:t>
                      </a:r>
                      <a:r>
                        <a:rPr lang="en-US" sz="2400" kern="1200" dirty="0" smtClean="0"/>
                        <a:t>example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dirty="0" smtClean="0"/>
                        <a:t>: </a:t>
                      </a:r>
                      <a:r>
                        <a:rPr sz="2400" kern="1200" dirty="0" smtClean="0"/>
                        <a:t>IgM or immune complexes</a:t>
                      </a:r>
                      <a:endParaRPr lang="en-US" sz="2400" kern="12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Cannot efficiently remove large molecular weight Subs</a:t>
                      </a:r>
                      <a:endParaRPr lang="en-US" sz="2400" kern="12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427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Can be performed using </a:t>
                      </a:r>
                      <a:r>
                        <a:rPr sz="2400" kern="1200" dirty="0" smtClean="0"/>
                        <a:t>peripheral access </a:t>
                      </a:r>
                      <a:endParaRPr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H</a:t>
                      </a:r>
                      <a:r>
                        <a:rPr sz="2400" kern="1200" dirty="0" smtClean="0"/>
                        <a:t>emolysis can occur if </a:t>
                      </a:r>
                      <a:r>
                        <a:rPr lang="en-US" sz="2400" kern="1200" dirty="0" smtClean="0"/>
                        <a:t>TMP</a:t>
                      </a:r>
                      <a:r>
                        <a:rPr sz="2400" kern="1200" dirty="0" smtClean="0"/>
                        <a:t> are too high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Prescription of TPE</a:t>
            </a:r>
          </a:p>
          <a:p>
            <a:pPr lvl="2"/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Dose of TPE</a:t>
            </a:r>
          </a:p>
          <a:p>
            <a:pPr lvl="2"/>
            <a:r>
              <a:rPr lang="en-US" dirty="0" smtClean="0"/>
              <a:t>Replacement fluid</a:t>
            </a:r>
          </a:p>
          <a:p>
            <a:pPr lvl="2"/>
            <a:r>
              <a:rPr lang="en-US" dirty="0" smtClean="0"/>
              <a:t>Priming</a:t>
            </a:r>
          </a:p>
          <a:p>
            <a:pPr lvl="2"/>
            <a:r>
              <a:rPr lang="en-US" dirty="0" smtClean="0"/>
              <a:t>Anticoagulation</a:t>
            </a:r>
          </a:p>
          <a:p>
            <a:pPr lvl="2"/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Access</a:t>
            </a:r>
          </a:p>
          <a:p>
            <a:r>
              <a:rPr lang="en-US" dirty="0" smtClean="0"/>
              <a:t>A wide range of vascular access options can be used for TPE:</a:t>
            </a:r>
          </a:p>
          <a:p>
            <a:pPr lvl="2"/>
            <a:r>
              <a:rPr lang="en-US" dirty="0" smtClean="0"/>
              <a:t> Central venous catheters (</a:t>
            </a:r>
            <a:r>
              <a:rPr lang="en-US" dirty="0" err="1" smtClean="0"/>
              <a:t>CVCs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Peripheral venous access</a:t>
            </a:r>
          </a:p>
          <a:p>
            <a:pPr lvl="2"/>
            <a:r>
              <a:rPr lang="en-US" dirty="0" smtClean="0"/>
              <a:t>AVF &amp; AV graft </a:t>
            </a:r>
          </a:p>
          <a:p>
            <a:pPr lvl="2"/>
            <a:r>
              <a:rPr lang="en-US" dirty="0" smtClean="0"/>
              <a:t>CVC ports.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286000"/>
          </a:xfrm>
        </p:spPr>
        <p:txBody>
          <a:bodyPr/>
          <a:lstStyle/>
          <a:p>
            <a:r>
              <a:rPr lang="en-US" dirty="0" smtClean="0"/>
              <a:t>The physician should select the most suitable vascular access option for each patient , </a:t>
            </a:r>
            <a:r>
              <a:rPr lang="en-US" dirty="0" err="1" smtClean="0"/>
              <a:t>eg;AV</a:t>
            </a:r>
            <a:r>
              <a:rPr lang="en-US" dirty="0" smtClean="0"/>
              <a:t> graft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Peripheral venous access : </a:t>
            </a:r>
          </a:p>
          <a:p>
            <a:r>
              <a:rPr lang="en-US" dirty="0" smtClean="0"/>
              <a:t>It can be used in older children (weight &gt;30 kg).</a:t>
            </a:r>
          </a:p>
          <a:p>
            <a:r>
              <a:rPr lang="en-US" dirty="0" smtClean="0"/>
              <a:t>In cases where a single-lumen peripheral venous access catheter is used, therapy is discontinuous because blood is withdrawn, processed, and then </a:t>
            </a:r>
            <a:r>
              <a:rPr lang="en-US" dirty="0" err="1" smtClean="0"/>
              <a:t>reinfused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Continuous therapy can be administered with peripheral access, but two access ports are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83884"/>
            <a:ext cx="3683000" cy="5488743"/>
          </a:xfrm>
          <a:prstGeom prst="rect">
            <a:avLst/>
          </a:prstGeom>
        </p:spPr>
      </p:pic>
      <p:pic>
        <p:nvPicPr>
          <p:cNvPr id="10" name="Picture 9" descr="Figure1 for T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367553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1"/>
            <a:ext cx="4953000" cy="48767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CVC ports: Are tunneled devices that are implanted below the skin ,anterior chest wall with their distal tip reaching the junction of the SVC and right atrium</a:t>
            </a:r>
            <a:endParaRPr lang="en-US" dirty="0"/>
          </a:p>
        </p:txBody>
      </p:sp>
      <p:pic>
        <p:nvPicPr>
          <p:cNvPr id="4" name="Picture 3" descr="IMG_9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15787"/>
            <a:ext cx="3714750" cy="334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Many types of ports with the tubing are made of silicone or polyurethane, and the chamber can be funnel shaped or cylindrical. </a:t>
            </a:r>
          </a:p>
        </p:txBody>
      </p:sp>
      <p:pic>
        <p:nvPicPr>
          <p:cNvPr id="4" name="Picture 3" descr="IMG_9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429000"/>
            <a:ext cx="3200400" cy="3122183"/>
          </a:xfrm>
          <a:prstGeom prst="rect">
            <a:avLst/>
          </a:prstGeom>
        </p:spPr>
      </p:pic>
      <p:pic>
        <p:nvPicPr>
          <p:cNvPr id="5" name="Picture 4" descr="IMG_91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2667000" cy="309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2849563"/>
          </a:xfrm>
        </p:spPr>
        <p:txBody>
          <a:bodyPr/>
          <a:lstStyle/>
          <a:p>
            <a:r>
              <a:rPr lang="en-US" dirty="0" smtClean="0"/>
              <a:t>In the United States, Power Flow is the only port approved by US FDA. </a:t>
            </a:r>
          </a:p>
          <a:p>
            <a:r>
              <a:rPr lang="en-US" dirty="0" smtClean="0"/>
              <a:t>In Saudi Arabia, no port has been approved by the Saudi Food and Drug Authority until now.</a:t>
            </a:r>
          </a:p>
          <a:p>
            <a:endParaRPr lang="en-US" dirty="0"/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Plasmapheresis</a:t>
            </a:r>
            <a:r>
              <a:rPr lang="en-US" dirty="0" smtClean="0"/>
              <a:t> is a medical procedure that broadly refers to the extracorporeal separation of blood components, resulting in a filtered plasma product.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295400" y="2057400"/>
          <a:ext cx="6927850" cy="2986951"/>
        </p:xfrm>
        <a:graphic>
          <a:graphicData uri="http://schemas.openxmlformats.org/presentationml/2006/ole">
            <p:oleObj spid="_x0000_s74754" name="Document" r:id="rId3" imgW="5626100" imgH="2425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7237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Dose of TPE</a:t>
            </a:r>
          </a:p>
          <a:p>
            <a:r>
              <a:rPr lang="en-US" dirty="0" smtClean="0"/>
              <a:t>The standard practice is 1.0–1.5 plasma volume (PV) exchanged per session. </a:t>
            </a:r>
          </a:p>
          <a:p>
            <a:r>
              <a:rPr lang="en-US" dirty="0" smtClean="0"/>
              <a:t>PV =TBV (1−Hct/100). </a:t>
            </a:r>
          </a:p>
          <a:p>
            <a:r>
              <a:rPr lang="en-US" dirty="0" smtClean="0"/>
              <a:t>To calculate the TBV, several formulas can be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682750" y="1654225"/>
          <a:ext cx="6394450" cy="4517975"/>
        </p:xfrm>
        <a:graphic>
          <a:graphicData uri="http://schemas.openxmlformats.org/presentationml/2006/ole">
            <p:oleObj spid="_x0000_s75778" name="Document" r:id="rId3" imgW="5626100" imgH="3975100" progId="Word.Document.12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609600"/>
            <a:ext cx="6012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Proposed formulas to estimate blood volume based on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                gender and body weight and age 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Replacement fluid</a:t>
            </a:r>
          </a:p>
          <a:p>
            <a:r>
              <a:rPr lang="en-US" dirty="0" smtClean="0"/>
              <a:t>FFP and 5% albumin can be used as replacement fluid. </a:t>
            </a:r>
          </a:p>
          <a:p>
            <a:r>
              <a:rPr lang="en-US" dirty="0" smtClean="0"/>
              <a:t>FFP should be used in cases of derangements in coagulation factors or complements (as in </a:t>
            </a:r>
            <a:r>
              <a:rPr lang="en-US" dirty="0" err="1" smtClean="0"/>
              <a:t>aHUS</a:t>
            </a:r>
            <a:r>
              <a:rPr lang="en-US" dirty="0" smtClean="0"/>
              <a:t>) or ADAMTS-13 (as in TTP)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534400" cy="2895600"/>
          </a:xfrm>
        </p:spPr>
        <p:txBody>
          <a:bodyPr/>
          <a:lstStyle/>
          <a:p>
            <a:r>
              <a:rPr lang="en-US" dirty="0" smtClean="0"/>
              <a:t>The fibrinogen level should be monitored in cases where 5% of albumin is used as the only replacement fluid. </a:t>
            </a:r>
          </a:p>
          <a:p>
            <a:r>
              <a:rPr lang="en-US" dirty="0" smtClean="0"/>
              <a:t>If the patient’s fibrinogen level is &lt;1.25 </a:t>
            </a:r>
            <a:r>
              <a:rPr lang="en-US" dirty="0" err="1" smtClean="0"/>
              <a:t>g</a:t>
            </a:r>
            <a:r>
              <a:rPr lang="en-US" dirty="0" smtClean="0"/>
              <a:t>/L, FFP should be used +/- 5% of albumin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Frequency</a:t>
            </a:r>
          </a:p>
          <a:p>
            <a:r>
              <a:rPr lang="en-US" dirty="0" smtClean="0"/>
              <a:t>The efficiency of the removal of pathogenic substances from plasma is greatest early in the procedure, and it decreases progressively during the same exchange session.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15400" cy="4525963"/>
          </a:xfrm>
        </p:spPr>
        <p:txBody>
          <a:bodyPr/>
          <a:lstStyle/>
          <a:p>
            <a:r>
              <a:rPr lang="en-US" dirty="0" smtClean="0"/>
              <a:t>This explains why the routine practice is to exchange only 1–1.5 PV during each session </a:t>
            </a:r>
          </a:p>
          <a:p>
            <a:r>
              <a:rPr lang="en-US" dirty="0" smtClean="0"/>
              <a:t>Approximately 60%– 70% of the antibodies and substances present in plasma is removed during each 1–1.5 PV exchanged.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2743200"/>
          </a:xfrm>
        </p:spPr>
        <p:txBody>
          <a:bodyPr/>
          <a:lstStyle/>
          <a:p>
            <a:r>
              <a:rPr lang="en-US" dirty="0" smtClean="0"/>
              <a:t>Sustained reduction in antibody levels is usually achieved after about five Exchanges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27237"/>
            <a:ext cx="8915400" cy="3382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dirty="0" smtClean="0">
                <a:solidFill>
                  <a:srgbClr val="CCFFCC"/>
                </a:solidFill>
              </a:rPr>
              <a:t>Indications for </a:t>
            </a:r>
            <a:r>
              <a:rPr lang="en-US" dirty="0" smtClean="0">
                <a:solidFill>
                  <a:srgbClr val="CCFFCC"/>
                </a:solidFill>
              </a:rPr>
              <a:t>A</a:t>
            </a:r>
            <a:r>
              <a:rPr dirty="0" smtClean="0">
                <a:solidFill>
                  <a:srgbClr val="CCFFCC"/>
                </a:solidFill>
              </a:rPr>
              <a:t>pheresis</a:t>
            </a:r>
            <a:r>
              <a:rPr lang="en-US" dirty="0" smtClean="0">
                <a:solidFill>
                  <a:srgbClr val="CCFFCC"/>
                </a:solidFill>
              </a:rPr>
              <a:t> for renal disease :</a:t>
            </a:r>
            <a:endParaRPr lang="en-US" b="1" dirty="0" smtClean="0"/>
          </a:p>
          <a:p>
            <a:r>
              <a:rPr lang="en-US" dirty="0" smtClean="0"/>
              <a:t>During the past 10 years, TPE has been increasingly used as a first-line, often the lifesaving treatment for different conditions in both the adult and pediatric populations.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839200" cy="4343400"/>
          </a:xfrm>
        </p:spPr>
        <p:txBody>
          <a:bodyPr/>
          <a:lstStyle/>
          <a:p>
            <a:r>
              <a:rPr lang="en-US" dirty="0" smtClean="0"/>
              <a:t>The American Society for </a:t>
            </a:r>
            <a:r>
              <a:rPr lang="en-US" dirty="0" err="1" smtClean="0"/>
              <a:t>Apheresis</a:t>
            </a:r>
            <a:r>
              <a:rPr lang="en-US" dirty="0" smtClean="0"/>
              <a:t> (ASFA) is responsible for reviewing and categorizing indications for TA through an evidence-based approach.</a:t>
            </a:r>
          </a:p>
          <a:p>
            <a:endParaRPr lang="en-US" dirty="0"/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48000"/>
          </a:xfrm>
        </p:spPr>
        <p:txBody>
          <a:bodyPr/>
          <a:lstStyle/>
          <a:p>
            <a:r>
              <a:rPr lang="en-US" dirty="0" smtClean="0"/>
              <a:t>Manual </a:t>
            </a:r>
            <a:r>
              <a:rPr lang="en-US" dirty="0" err="1" smtClean="0"/>
              <a:t>plasmapheresis</a:t>
            </a:r>
            <a:r>
              <a:rPr lang="en-US" dirty="0" smtClean="0"/>
              <a:t> was first used in 1952 to manage </a:t>
            </a:r>
            <a:r>
              <a:rPr lang="en-US" dirty="0" err="1" smtClean="0"/>
              <a:t>hyperviscosity</a:t>
            </a:r>
            <a:r>
              <a:rPr lang="en-US" dirty="0" smtClean="0"/>
              <a:t> in patients with multiple </a:t>
            </a:r>
            <a:r>
              <a:rPr lang="en-US" dirty="0" err="1" smtClean="0"/>
              <a:t>myeloma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</p:spPr>
        <p:txBody>
          <a:bodyPr/>
          <a:lstStyle/>
          <a:p>
            <a:r>
              <a:rPr lang="en-US" dirty="0" smtClean="0"/>
              <a:t>The recommendations of the ASFA are based on evidence from studies conducted on adults and these studies do not differentiate childhood from adult-onset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743200"/>
          </a:xfrm>
        </p:spPr>
        <p:txBody>
          <a:bodyPr/>
          <a:lstStyle/>
          <a:p>
            <a:r>
              <a:rPr lang="en-US" dirty="0" smtClean="0"/>
              <a:t>The ASFA grades indications into four categories based on systematic reviews and evidence-based strategies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0" y="60314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 smtClean="0"/>
              <a:t>Padmanabhan</a:t>
            </a:r>
            <a:r>
              <a:rPr lang="en-US" dirty="0" smtClean="0"/>
              <a:t>, et al ,J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Apher</a:t>
            </a:r>
            <a:r>
              <a:rPr lang="en-US" dirty="0" smtClean="0"/>
              <a:t>. 2019;34:171–354.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62400"/>
            <a:ext cx="7156450" cy="176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199"/>
            <a:ext cx="5556250" cy="393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209800"/>
            <a:ext cx="8229600" cy="3382963"/>
          </a:xfrm>
        </p:spPr>
        <p:txBody>
          <a:bodyPr>
            <a:normAutofit/>
          </a:bodyPr>
          <a:lstStyle/>
          <a:p>
            <a:r>
              <a:rPr lang="en-US" dirty="0" smtClean="0"/>
              <a:t>Based on 2014 registry data from the Canadian </a:t>
            </a:r>
            <a:r>
              <a:rPr lang="en-US" dirty="0" err="1" smtClean="0"/>
              <a:t>Apheresis</a:t>
            </a:r>
            <a:r>
              <a:rPr lang="en-US" dirty="0" smtClean="0"/>
              <a:t> Group there are 6 most common renal indications for TPE 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03437"/>
            <a:ext cx="7010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 TTP / </a:t>
            </a:r>
            <a:r>
              <a:rPr lang="en-US" dirty="0" err="1" smtClean="0"/>
              <a:t>aHUS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2- Renal transplantation </a:t>
            </a:r>
          </a:p>
          <a:p>
            <a:pPr>
              <a:buNone/>
            </a:pPr>
            <a:r>
              <a:rPr lang="en-US" dirty="0" smtClean="0"/>
              <a:t>3- ANCA associated </a:t>
            </a:r>
            <a:r>
              <a:rPr lang="en-US" dirty="0" err="1" smtClean="0"/>
              <a:t>vasculitis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4- </a:t>
            </a:r>
            <a:r>
              <a:rPr lang="en-US" dirty="0" err="1" smtClean="0"/>
              <a:t>Cryoglobulinemia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5- FSGS </a:t>
            </a:r>
          </a:p>
          <a:p>
            <a:pPr>
              <a:buNone/>
            </a:pPr>
            <a:r>
              <a:rPr lang="en-US" dirty="0" smtClean="0"/>
              <a:t>6- </a:t>
            </a:r>
            <a:r>
              <a:rPr lang="en-US" dirty="0" err="1" smtClean="0"/>
              <a:t>Goodpasture</a:t>
            </a:r>
            <a:r>
              <a:rPr lang="en-US" dirty="0" smtClean="0"/>
              <a:t> syndrome </a:t>
            </a:r>
            <a:r>
              <a:rPr lang="en-US" b="1" dirty="0" smtClean="0"/>
              <a:t> </a:t>
            </a:r>
            <a:r>
              <a:rPr b="1" dirty="0" smtClean="0"/>
              <a:t> </a:t>
            </a:r>
            <a:endParaRPr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762000"/>
            <a:ext cx="9042400" cy="5334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429000" y="2057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57600" y="3048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81400" y="4267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6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FFCC"/>
                </a:solidFill>
              </a:rPr>
              <a:t>Complications of TPE</a:t>
            </a:r>
          </a:p>
          <a:p>
            <a:r>
              <a:rPr lang="en-US" sz="2800" dirty="0" smtClean="0"/>
              <a:t>In contrast to adults in whom complications are relatively uncommon (&lt;6%) and usually minor, children have a much higher incidence of complications, with the rate reaching up to 55%.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59552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Norda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R,et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al,Transfus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Apher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Sci</a:t>
            </a:r>
            <a:r>
              <a:rPr lang="en-US" dirty="0" smtClean="0">
                <a:solidFill>
                  <a:srgbClr val="FFFF00"/>
                </a:solidFill>
              </a:rPr>
              <a:t> 2003;29:159-66.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Includes :</a:t>
            </a:r>
          </a:p>
          <a:p>
            <a:pPr lvl="2"/>
            <a:r>
              <a:rPr lang="en-US" dirty="0" smtClean="0"/>
              <a:t>Hypotension </a:t>
            </a:r>
          </a:p>
          <a:p>
            <a:pPr lvl="2"/>
            <a:r>
              <a:rPr lang="en-US" dirty="0" smtClean="0"/>
              <a:t>symptomatic </a:t>
            </a:r>
            <a:r>
              <a:rPr lang="en-US" dirty="0" err="1" smtClean="0"/>
              <a:t>hypocalcemia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Anemia, Thrombosis and Infection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0" y="5802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Michon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B,et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al,Blood</a:t>
            </a:r>
            <a:r>
              <a:rPr lang="en-US" dirty="0" smtClean="0">
                <a:solidFill>
                  <a:srgbClr val="FFFF00"/>
                </a:solidFill>
              </a:rPr>
              <a:t> 2004;104:3645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FFCC"/>
                </a:solidFill>
              </a:rPr>
              <a:t>Clearance of Medication by TPE</a:t>
            </a:r>
          </a:p>
          <a:p>
            <a:r>
              <a:rPr lang="en-US" sz="2800" dirty="0" smtClean="0"/>
              <a:t>The removal of medications by </a:t>
            </a:r>
            <a:r>
              <a:rPr lang="en-US" sz="2800" dirty="0" err="1" smtClean="0"/>
              <a:t>apheresis</a:t>
            </a:r>
            <a:r>
              <a:rPr lang="en-US" sz="2800" dirty="0" smtClean="0"/>
              <a:t> depends on the volume of distribution of the medication and its protein-bound state.</a:t>
            </a:r>
          </a:p>
          <a:p>
            <a:r>
              <a:rPr lang="en-US" sz="2800" dirty="0" smtClean="0"/>
              <a:t>Medications that are highly protein bound and have a low distribution volume will likely be removed by TPE.</a:t>
            </a:r>
          </a:p>
        </p:txBody>
      </p:sp>
      <p:pic>
        <p:nvPicPr>
          <p:cNvPr id="4" name="Picture 3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8686800" cy="4525963"/>
          </a:xfrm>
        </p:spPr>
        <p:txBody>
          <a:bodyPr/>
          <a:lstStyle/>
          <a:p>
            <a:r>
              <a:rPr lang="en-US" sz="2800" dirty="0" err="1" smtClean="0"/>
              <a:t>Immunoglobulins</a:t>
            </a:r>
            <a:r>
              <a:rPr lang="en-US" sz="2800" dirty="0" smtClean="0"/>
              <a:t>, </a:t>
            </a:r>
            <a:r>
              <a:rPr lang="en-US" sz="2800" dirty="0" err="1" smtClean="0"/>
              <a:t>basiliximab</a:t>
            </a:r>
            <a:r>
              <a:rPr lang="en-US" sz="2800" dirty="0" smtClean="0"/>
              <a:t>, and 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 are greatly removed by TPE. </a:t>
            </a:r>
          </a:p>
          <a:p>
            <a:r>
              <a:rPr lang="en-US" sz="2800" dirty="0" smtClean="0"/>
              <a:t>CNI and corticosteroids are minimally removed by TPE.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Cyclophosphamide</a:t>
            </a:r>
            <a:r>
              <a:rPr lang="en-US" sz="2800" dirty="0" smtClean="0"/>
              <a:t> and </a:t>
            </a:r>
            <a:r>
              <a:rPr lang="en-US" sz="2800" dirty="0" err="1" smtClean="0"/>
              <a:t>azathioprine</a:t>
            </a:r>
            <a:r>
              <a:rPr lang="en-US" sz="2800" dirty="0" smtClean="0"/>
              <a:t> , </a:t>
            </a:r>
            <a:r>
              <a:rPr lang="en-US" sz="2800" dirty="0" smtClean="0"/>
              <a:t>most researchers recommend giving a dose after TPE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61076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Szczepiorkowski</a:t>
            </a:r>
            <a:r>
              <a:rPr lang="en-US" dirty="0" smtClean="0">
                <a:solidFill>
                  <a:srgbClr val="FFFF00"/>
                </a:solidFill>
              </a:rPr>
              <a:t> ZM, et al, J </a:t>
            </a:r>
            <a:r>
              <a:rPr lang="en-US" dirty="0" err="1" smtClean="0">
                <a:solidFill>
                  <a:srgbClr val="FFFF00"/>
                </a:solidFill>
              </a:rPr>
              <a:t>Clin</a:t>
            </a:r>
            <a:r>
              <a:rPr lang="en-US" dirty="0" smtClean="0">
                <a:solidFill>
                  <a:srgbClr val="FFFF00"/>
                </a:solidFill>
              </a:rPr>
              <a:t> Apher2010;25:83-177.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343400"/>
          </a:xfrm>
        </p:spPr>
        <p:txBody>
          <a:bodyPr>
            <a:normAutofit/>
          </a:bodyPr>
          <a:lstStyle/>
          <a:p>
            <a:r>
              <a:rPr dirty="0" smtClean="0"/>
              <a:t>Plasmapheresis was introduced into the management of renal disease in the mid-1970s when it was reported to be of benefit in addition to immunosuppressive drugs in the management of Goodpasture’s disease .</a:t>
            </a:r>
            <a:endParaRPr lang="en-US" dirty="0" smtClean="0"/>
          </a:p>
          <a:p>
            <a:pPr>
              <a:buNone/>
            </a:pPr>
            <a:r>
              <a:rPr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905000"/>
            <a:ext cx="76581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1836003"/>
            <a:ext cx="3246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</a:rPr>
              <a:t>THANK YOU </a:t>
            </a:r>
            <a:endParaRPr lang="en-US" sz="4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74837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1-</a:t>
            </a:r>
            <a:r>
              <a:rPr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TTP ⁄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  <a:r>
              <a:rPr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HUS 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sz="2800" dirty="0" smtClean="0"/>
              <a:t>Three entities have been defined based on main target organ: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</a:t>
            </a:r>
            <a:r>
              <a:rPr sz="2800" dirty="0" smtClean="0"/>
              <a:t>HUS exclusively affecting the kidneys,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</a:t>
            </a:r>
            <a:r>
              <a:rPr sz="2800" dirty="0" smtClean="0"/>
              <a:t>TTP ⁄ HUS</a:t>
            </a:r>
            <a:r>
              <a:rPr lang="en-US" sz="2800" dirty="0" smtClean="0"/>
              <a:t> </a:t>
            </a:r>
            <a:r>
              <a:rPr sz="2800" dirty="0" smtClean="0"/>
              <a:t>affecting kidneys and CNS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</a:t>
            </a:r>
            <a:r>
              <a:rPr sz="2800" dirty="0" smtClean="0"/>
              <a:t>HELLP syndrome (hemolysis, elevated liver enzymes, low plts) always involving liver and placenta in association with pre-eclampsia </a:t>
            </a:r>
          </a:p>
          <a:p>
            <a:pPr>
              <a:buNone/>
            </a:pP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027237"/>
            <a:ext cx="8763000" cy="4525963"/>
          </a:xfrm>
        </p:spPr>
        <p:txBody>
          <a:bodyPr>
            <a:normAutofit/>
          </a:bodyPr>
          <a:lstStyle/>
          <a:p>
            <a:r>
              <a:rPr sz="2800" dirty="0" smtClean="0"/>
              <a:t>It has been well established that use of </a:t>
            </a:r>
            <a:r>
              <a:rPr lang="en-US" sz="2800" dirty="0" smtClean="0"/>
              <a:t>TPE</a:t>
            </a:r>
            <a:r>
              <a:rPr sz="2800" dirty="0" smtClean="0"/>
              <a:t> in TTP reduces the mortality rate from 90</a:t>
            </a:r>
            <a:r>
              <a:rPr lang="en-US" sz="2800" dirty="0" smtClean="0"/>
              <a:t>-</a:t>
            </a:r>
            <a:r>
              <a:rPr sz="2800" dirty="0" smtClean="0"/>
              <a:t>20%</a:t>
            </a:r>
            <a:r>
              <a:rPr lang="en-US" sz="2800" dirty="0" smtClean="0"/>
              <a:t> </a:t>
            </a:r>
            <a:r>
              <a:rPr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Etiology of </a:t>
            </a:r>
            <a:r>
              <a:rPr sz="2800" dirty="0" smtClean="0"/>
              <a:t>TTP</a:t>
            </a:r>
            <a:r>
              <a:rPr lang="en-US" sz="2800" dirty="0" smtClean="0"/>
              <a:t> :</a:t>
            </a:r>
            <a:r>
              <a:rPr sz="2800" dirty="0" smtClean="0"/>
              <a:t>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1- I</a:t>
            </a:r>
            <a:r>
              <a:rPr sz="2800" dirty="0" smtClean="0"/>
              <a:t>diopathic</a:t>
            </a:r>
            <a:r>
              <a:rPr lang="en-US" sz="2800" dirty="0" smtClean="0"/>
              <a:t> with decreased ADAMTS 13 </a:t>
            </a:r>
          </a:p>
          <a:p>
            <a:pPr>
              <a:buNone/>
            </a:pPr>
            <a:r>
              <a:rPr lang="en-US" sz="2800" dirty="0" smtClean="0"/>
              <a:t>                           (</a:t>
            </a:r>
            <a:r>
              <a:rPr lang="en-US" sz="2800" dirty="0" err="1" smtClean="0"/>
              <a:t>IgG</a:t>
            </a:r>
            <a:r>
              <a:rPr lang="en-US" sz="2800" dirty="0" smtClean="0"/>
              <a:t> inhibitor in 65% )</a:t>
            </a:r>
          </a:p>
          <a:p>
            <a:pPr>
              <a:buNone/>
            </a:pPr>
            <a:r>
              <a:rPr lang="en-US" sz="2800" dirty="0" smtClean="0"/>
              <a:t>              2- </a:t>
            </a:r>
            <a:r>
              <a:rPr sz="2800" dirty="0" smtClean="0"/>
              <a:t>TTP can also occur in association with </a:t>
            </a:r>
            <a:r>
              <a:rPr lang="en-US" sz="2800" dirty="0" smtClean="0"/>
              <a:t> </a:t>
            </a:r>
            <a:r>
              <a:rPr sz="2800" dirty="0" smtClean="0"/>
              <a:t>pregnancy, autoimmune diseases, infection, drugs </a:t>
            </a:r>
            <a:r>
              <a:rPr lang="en-US" sz="2800" dirty="0" smtClean="0"/>
              <a:t>&amp; BMT</a:t>
            </a:r>
            <a:endParaRPr sz="28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6255683"/>
            <a:ext cx="187775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30000" dirty="0" smtClean="0"/>
              <a:t>Am J </a:t>
            </a:r>
            <a:r>
              <a:rPr lang="en-US" sz="2000" baseline="30000" dirty="0" err="1" smtClean="0"/>
              <a:t>Hematol</a:t>
            </a:r>
            <a:r>
              <a:rPr lang="en-US" sz="2000" baseline="30000" dirty="0" smtClean="0"/>
              <a:t> 50:84–90,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981200"/>
            <a:ext cx="8839200" cy="4142601"/>
          </a:xfrm>
        </p:spPr>
        <p:txBody>
          <a:bodyPr>
            <a:normAutofit fontScale="92500" lnSpcReduction="10000"/>
          </a:bodyPr>
          <a:lstStyle/>
          <a:p>
            <a:r>
              <a:rPr dirty="0" smtClean="0"/>
              <a:t>In aHUS 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1- M</a:t>
            </a:r>
            <a:r>
              <a:rPr dirty="0" smtClean="0"/>
              <a:t>utations in four regulatory proteins in </a:t>
            </a:r>
            <a:r>
              <a:rPr lang="en-US" dirty="0" smtClean="0"/>
              <a:t>AP </a:t>
            </a:r>
            <a:r>
              <a:rPr dirty="0" smtClean="0"/>
              <a:t>of complement activation 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dirty="0" smtClean="0"/>
              <a:t>CFH</a:t>
            </a:r>
            <a:r>
              <a:rPr lang="en-US" dirty="0" smtClean="0"/>
              <a:t> ,</a:t>
            </a:r>
            <a:r>
              <a:rPr dirty="0" smtClean="0"/>
              <a:t>MCP</a:t>
            </a:r>
            <a:r>
              <a:rPr lang="en-US" dirty="0" smtClean="0"/>
              <a:t> </a:t>
            </a:r>
            <a:r>
              <a:rPr dirty="0" smtClean="0"/>
              <a:t>, CFI and thrombomodulin (THBD), as well as two proteins of the C3 convertase (C3 and </a:t>
            </a:r>
            <a:r>
              <a:rPr lang="en-US" dirty="0" smtClean="0"/>
              <a:t>CF</a:t>
            </a:r>
            <a:r>
              <a:rPr dirty="0" smtClean="0"/>
              <a:t>B)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2- </a:t>
            </a:r>
            <a:r>
              <a:rPr dirty="0" smtClean="0"/>
              <a:t>Anti-CFH autoantibodies </a:t>
            </a:r>
          </a:p>
          <a:p>
            <a:pPr>
              <a:buNone/>
            </a:pPr>
            <a:r>
              <a:rPr dirty="0" smtClean="0"/>
              <a:t> </a:t>
            </a:r>
          </a:p>
          <a:p>
            <a:endParaRPr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3917" y="6123801"/>
            <a:ext cx="2489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err="1" smtClean="0"/>
              <a:t>Pediatr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Nephrol</a:t>
            </a:r>
            <a:r>
              <a:rPr lang="en-US" baseline="30000" dirty="0" smtClean="0"/>
              <a:t> 25:2431–2442, 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51037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TPE </a:t>
            </a:r>
            <a:r>
              <a:rPr lang="en-US" dirty="0" err="1" smtClean="0"/>
              <a:t>s</a:t>
            </a:r>
            <a:r>
              <a:rPr dirty="0" smtClean="0"/>
              <a:t>erves to replenish the deficient ADAMTS13</a:t>
            </a:r>
            <a:endParaRPr lang="en-US" dirty="0" smtClean="0"/>
          </a:p>
          <a:p>
            <a:endParaRPr dirty="0" smtClean="0"/>
          </a:p>
          <a:p>
            <a:r>
              <a:rPr dirty="0" smtClean="0"/>
              <a:t>TPE removes ADAMTS13</a:t>
            </a:r>
            <a:r>
              <a:rPr lang="en-US" dirty="0" smtClean="0"/>
              <a:t> </a:t>
            </a:r>
            <a:r>
              <a:rPr dirty="0" smtClean="0"/>
              <a:t>inhibitory</a:t>
            </a:r>
            <a:r>
              <a:rPr lang="en-US" dirty="0" smtClean="0"/>
              <a:t> ,</a:t>
            </a:r>
            <a:r>
              <a:rPr dirty="0" smtClean="0"/>
              <a:t>mutant CFH, CFI, CFB and C3, and anti- CFH autoantibodies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dirty="0" smtClean="0"/>
              <a:t>FFP can be given to replenish normal amounts of these proteins </a:t>
            </a:r>
            <a:r>
              <a:rPr lang="en-US" dirty="0" smtClean="0"/>
              <a:t>&amp; </a:t>
            </a:r>
            <a:r>
              <a:rPr dirty="0" smtClean="0"/>
              <a:t>deficient ADAMTS13 </a:t>
            </a:r>
            <a:r>
              <a:rPr lang="en-US" dirty="0" smtClean="0"/>
              <a:t> </a:t>
            </a:r>
            <a:r>
              <a:rPr dirty="0" smtClean="0"/>
              <a:t>while preventing complications such as volume overload</a:t>
            </a:r>
            <a:endParaRPr lang="en-US" dirty="0" smtClean="0"/>
          </a:p>
          <a:p>
            <a:pPr>
              <a:buNone/>
            </a:pP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74837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9E3D2"/>
                </a:solidFill>
              </a:rPr>
              <a:t>2- </a:t>
            </a:r>
            <a:r>
              <a:rPr dirty="0" smtClean="0">
                <a:solidFill>
                  <a:srgbClr val="F9E3D2"/>
                </a:solidFill>
              </a:rPr>
              <a:t>Renal Transplantation</a:t>
            </a:r>
            <a:r>
              <a:rPr lang="en-US" dirty="0" smtClean="0">
                <a:solidFill>
                  <a:srgbClr val="F9E3D2"/>
                </a:solidFill>
              </a:rPr>
              <a:t>:</a:t>
            </a:r>
            <a:r>
              <a:rPr dirty="0" smtClean="0">
                <a:solidFill>
                  <a:srgbClr val="F9E3D2"/>
                </a:solidFill>
              </a:rPr>
              <a:t> </a:t>
            </a:r>
          </a:p>
          <a:p>
            <a:r>
              <a:rPr dirty="0" smtClean="0"/>
              <a:t>Plasmapheresis has been used since the 1980s for treatment of</a:t>
            </a:r>
            <a:r>
              <a:rPr lang="en-US" dirty="0" smtClean="0"/>
              <a:t> ABM rejection </a:t>
            </a:r>
            <a:r>
              <a:rPr dirty="0" smtClean="0"/>
              <a:t>,</a:t>
            </a:r>
            <a:endParaRPr lang="en-US" dirty="0" smtClean="0"/>
          </a:p>
          <a:p>
            <a:r>
              <a:rPr lang="en-US" dirty="0" smtClean="0"/>
              <a:t>More</a:t>
            </a:r>
            <a:r>
              <a:rPr dirty="0" smtClean="0"/>
              <a:t> recently as part of desensitization protocols for ABO-incompatible renal transplants  and for patients with preformed anti-HLA antibodies 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510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FFCC"/>
                </a:solidFill>
              </a:rPr>
              <a:t>1-Treatment of AMR </a:t>
            </a:r>
          </a:p>
          <a:p>
            <a:r>
              <a:rPr dirty="0" smtClean="0"/>
              <a:t>AMR is mediated by DSA, which can be removed from the plasma by TPE</a:t>
            </a:r>
            <a:endParaRPr lang="en-US" dirty="0" smtClean="0"/>
          </a:p>
          <a:p>
            <a:r>
              <a:rPr dirty="0" smtClean="0"/>
              <a:t>IVIG appears somewhat less effective on its own, and is often given in addition to TPE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6126163"/>
            <a:ext cx="19707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Transplantation 89:277–284,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dirty="0" smtClean="0"/>
              <a:t> </a:t>
            </a:r>
            <a:endParaRPr lang="en-US" dirty="0" smtClean="0"/>
          </a:p>
          <a:p>
            <a:r>
              <a:rPr dirty="0" smtClean="0"/>
              <a:t>Rituximab or bortezimib may be given to reduce antibody production</a:t>
            </a:r>
          </a:p>
          <a:p>
            <a:r>
              <a:rPr dirty="0" smtClean="0"/>
              <a:t>Reversal of acute rejection has been reported in 55–100% of episodes. </a:t>
            </a:r>
            <a:endParaRPr lang="en-US" dirty="0" smtClean="0"/>
          </a:p>
          <a:p>
            <a:r>
              <a:rPr dirty="0" smtClean="0"/>
              <a:t>There appears to be no benefit in patients with chronic rejection.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37731" y="6126163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Am J Transplant 2010; 10:1247–1253.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51037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FFCC"/>
                </a:solidFill>
              </a:rPr>
              <a:t>2- HLA and ABO incompatible </a:t>
            </a:r>
            <a:r>
              <a:rPr lang="en-US" dirty="0" err="1" smtClean="0">
                <a:solidFill>
                  <a:srgbClr val="CCFFCC"/>
                </a:solidFill>
              </a:rPr>
              <a:t>Tx</a:t>
            </a:r>
            <a:r>
              <a:rPr lang="en-US" dirty="0" smtClean="0">
                <a:solidFill>
                  <a:srgbClr val="CCFFCC"/>
                </a:solidFill>
              </a:rPr>
              <a:t> : </a:t>
            </a:r>
          </a:p>
          <a:p>
            <a:r>
              <a:rPr lang="en-US" dirty="0" smtClean="0"/>
              <a:t>C</a:t>
            </a:r>
            <a:r>
              <a:rPr dirty="0" smtClean="0"/>
              <a:t>ombinations of TPE, IVIG, and rituximab achieve desensitization in a greater percentage of potential recipients, and with less subsequent rejection. </a:t>
            </a:r>
          </a:p>
          <a:p>
            <a:pPr>
              <a:buNone/>
            </a:pPr>
            <a:r>
              <a:rPr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4717" y="6200001"/>
            <a:ext cx="2234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err="1" smtClean="0"/>
              <a:t>Curr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Opin</a:t>
            </a:r>
            <a:r>
              <a:rPr lang="en-US" baseline="30000" dirty="0" smtClean="0"/>
              <a:t> Organ Transplant 2010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357" y="5849164"/>
            <a:ext cx="2558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 Am J Transplant 10:2033–2042,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514600"/>
          </a:xfrm>
        </p:spPr>
        <p:txBody>
          <a:bodyPr/>
          <a:lstStyle/>
          <a:p>
            <a:r>
              <a:rPr dirty="0" smtClean="0"/>
              <a:t>Since then, plasmapheresis, or therapeutic plasma exchange (TPE), has been used in a variety of renal diseases  </a:t>
            </a:r>
          </a:p>
          <a:p>
            <a:endParaRPr lang="en-US" dirty="0"/>
          </a:p>
        </p:txBody>
      </p:sp>
      <p:pic>
        <p:nvPicPr>
          <p:cNvPr id="5" name="Picture 4" descr="ks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9900"/>
            <a:ext cx="91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solidFill>
                  <a:srgbClr val="CCFFCC"/>
                </a:solidFill>
              </a:rPr>
              <a:t>HLA incompatible L</a:t>
            </a:r>
            <a:r>
              <a:rPr lang="en-US" dirty="0" smtClean="0">
                <a:solidFill>
                  <a:srgbClr val="CCFFCC"/>
                </a:solidFill>
              </a:rPr>
              <a:t>KT</a:t>
            </a:r>
            <a:endParaRPr dirty="0" smtClean="0">
              <a:solidFill>
                <a:srgbClr val="CCFFCC"/>
              </a:solidFill>
            </a:endParaRPr>
          </a:p>
          <a:p>
            <a:pPr>
              <a:buNone/>
            </a:pPr>
            <a:r>
              <a:rPr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risk: </a:t>
            </a:r>
          </a:p>
          <a:p>
            <a:pPr>
              <a:buNone/>
            </a:pPr>
            <a:r>
              <a:rPr dirty="0" smtClean="0"/>
              <a:t>1. Positive CXM</a:t>
            </a:r>
          </a:p>
          <a:p>
            <a:pPr>
              <a:buNone/>
            </a:pPr>
            <a:r>
              <a:rPr dirty="0" smtClean="0"/>
              <a:t>2. Positive DSA (class I and/or class II</a:t>
            </a:r>
            <a:r>
              <a:rPr lang="en-US" dirty="0" smtClean="0"/>
              <a:t>)</a:t>
            </a:r>
            <a:endParaRPr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800600"/>
          </a:xfrm>
        </p:spPr>
        <p:txBody>
          <a:bodyPr>
            <a:normAutofit fontScale="92500" lnSpcReduction="10000"/>
          </a:bodyPr>
          <a:lstStyle/>
          <a:p>
            <a:r>
              <a:rPr sz="3027" dirty="0" smtClean="0"/>
              <a:t>Rituximab</a:t>
            </a:r>
            <a:r>
              <a:rPr lang="en-US" sz="3027" dirty="0" smtClean="0"/>
              <a:t> </a:t>
            </a:r>
            <a:r>
              <a:rPr sz="3027" dirty="0" smtClean="0"/>
              <a:t>single dose two weeks prior to transplant. </a:t>
            </a:r>
          </a:p>
          <a:p>
            <a:r>
              <a:rPr sz="3027" dirty="0" smtClean="0"/>
              <a:t>TPE</a:t>
            </a:r>
            <a:r>
              <a:rPr lang="en-US" sz="3027" dirty="0" smtClean="0"/>
              <a:t> </a:t>
            </a:r>
            <a:r>
              <a:rPr sz="3027" dirty="0" smtClean="0"/>
              <a:t> followed by small dose IVIG (100 mg/kg) </a:t>
            </a:r>
          </a:p>
          <a:p>
            <a:r>
              <a:rPr sz="3027" dirty="0" smtClean="0"/>
              <a:t>The remaining of high dose IVIG (2gm/kg) over 48 hours prior to the day of surgery.</a:t>
            </a:r>
            <a:endParaRPr lang="en-US" sz="3027" dirty="0" smtClean="0"/>
          </a:p>
          <a:p>
            <a:pPr>
              <a:buNone/>
            </a:pPr>
            <a:endParaRPr lang="en-US" sz="3027" dirty="0" smtClean="0"/>
          </a:p>
          <a:p>
            <a:r>
              <a:rPr sz="3027" dirty="0" smtClean="0"/>
              <a:t>Target prior to transplantation: negative T cell IgG AHG CDC CXM and/or negative B cell CDC CXM</a:t>
            </a:r>
            <a:endParaRPr lang="en-US" sz="3027" dirty="0" smtClean="0"/>
          </a:p>
          <a:p>
            <a:pPr>
              <a:buNone/>
            </a:pPr>
            <a:r>
              <a:rPr sz="3027" dirty="0" smtClean="0"/>
              <a:t> </a:t>
            </a:r>
          </a:p>
          <a:p>
            <a:pPr>
              <a:buNone/>
            </a:pPr>
            <a:r>
              <a:rPr sz="3027" dirty="0" smtClean="0"/>
              <a:t> </a:t>
            </a:r>
            <a:r>
              <a:rPr dirty="0" smtClean="0"/>
              <a:t/>
            </a:r>
            <a:br>
              <a:rPr dirty="0" smtClean="0"/>
            </a:br>
            <a:endParaRPr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dirty="0" smtClean="0">
                <a:solidFill>
                  <a:srgbClr val="EEAC77"/>
                </a:solidFill>
              </a:rPr>
              <a:t>Intermediate risk: </a:t>
            </a:r>
          </a:p>
          <a:p>
            <a:pPr>
              <a:buNone/>
            </a:pPr>
            <a:r>
              <a:rPr lang="en-US" dirty="0" smtClean="0"/>
              <a:t>    1-</a:t>
            </a:r>
            <a:r>
              <a:rPr dirty="0" smtClean="0"/>
              <a:t>Negative T IgG and B IgG CXM by AHG CDC </a:t>
            </a:r>
            <a:br>
              <a:rPr dirty="0" smtClean="0"/>
            </a:br>
            <a:r>
              <a:rPr dirty="0" smtClean="0"/>
              <a:t>2</a:t>
            </a:r>
            <a:r>
              <a:rPr lang="en-US" dirty="0" smtClean="0"/>
              <a:t>- </a:t>
            </a:r>
            <a:r>
              <a:rPr dirty="0" smtClean="0"/>
              <a:t>PositiveT</a:t>
            </a:r>
            <a:r>
              <a:rPr lang="en-US" dirty="0" smtClean="0"/>
              <a:t> </a:t>
            </a:r>
            <a:r>
              <a:rPr dirty="0" smtClean="0"/>
              <a:t>and/or</a:t>
            </a:r>
            <a:r>
              <a:rPr lang="en-US" dirty="0" smtClean="0"/>
              <a:t> </a:t>
            </a:r>
            <a:r>
              <a:rPr dirty="0" smtClean="0"/>
              <a:t>B</a:t>
            </a:r>
            <a:r>
              <a:rPr lang="en-US" dirty="0" smtClean="0"/>
              <a:t> </a:t>
            </a:r>
            <a:r>
              <a:rPr dirty="0" smtClean="0"/>
              <a:t>IgG</a:t>
            </a:r>
            <a:r>
              <a:rPr lang="en-US" dirty="0" smtClean="0"/>
              <a:t> </a:t>
            </a:r>
            <a:r>
              <a:rPr dirty="0" smtClean="0"/>
              <a:t>by</a:t>
            </a:r>
            <a:r>
              <a:rPr lang="en-US" dirty="0" smtClean="0"/>
              <a:t> </a:t>
            </a:r>
            <a:r>
              <a:rPr dirty="0" smtClean="0"/>
              <a:t>PD</a:t>
            </a:r>
            <a:r>
              <a:rPr lang="en-US" dirty="0" smtClean="0"/>
              <a:t>  </a:t>
            </a:r>
            <a:r>
              <a:rPr dirty="0" smtClean="0"/>
              <a:t>flowCXM</a:t>
            </a:r>
            <a:br>
              <a:rPr dirty="0" smtClean="0"/>
            </a:br>
            <a:r>
              <a:rPr dirty="0" smtClean="0"/>
              <a:t>3</a:t>
            </a:r>
            <a:r>
              <a:rPr lang="en-US" dirty="0" smtClean="0"/>
              <a:t>- </a:t>
            </a:r>
            <a:r>
              <a:rPr dirty="0" smtClean="0"/>
              <a:t>Positive DSA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dirty="0" smtClean="0"/>
              <a:t>Rituximab</a:t>
            </a:r>
            <a:r>
              <a:rPr lang="en-US" dirty="0" smtClean="0"/>
              <a:t> </a:t>
            </a:r>
            <a:r>
              <a:rPr dirty="0" smtClean="0"/>
              <a:t>single dose two weeks prior to transplant.</a:t>
            </a:r>
            <a:endParaRPr lang="en-US" dirty="0" smtClean="0"/>
          </a:p>
          <a:p>
            <a:pPr>
              <a:buNone/>
            </a:pPr>
            <a:r>
              <a:rPr dirty="0" smtClean="0"/>
              <a:t>High dose IVIG (2gm/kg)</a:t>
            </a:r>
            <a:r>
              <a:rPr lang="en-US" dirty="0" smtClean="0"/>
              <a:t> </a:t>
            </a:r>
            <a:endParaRPr dirty="0" smtClean="0"/>
          </a:p>
          <a:p>
            <a:pPr>
              <a:buNone/>
            </a:pPr>
            <a:r>
              <a:rPr dirty="0" smtClean="0"/>
              <a:t> </a:t>
            </a:r>
          </a:p>
          <a:p>
            <a:pPr>
              <a:buNone/>
            </a:pP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79637"/>
            <a:ext cx="8229600" cy="3687763"/>
          </a:xfrm>
        </p:spPr>
        <p:txBody>
          <a:bodyPr/>
          <a:lstStyle/>
          <a:p>
            <a:pPr>
              <a:buNone/>
            </a:pPr>
            <a:r>
              <a:rPr dirty="0" smtClean="0">
                <a:solidFill>
                  <a:srgbClr val="EEAC77"/>
                </a:solidFill>
              </a:rPr>
              <a:t>Relative Low risk: </a:t>
            </a:r>
          </a:p>
          <a:p>
            <a:r>
              <a:rPr dirty="0" smtClean="0"/>
              <a:t>Negative CXM</a:t>
            </a:r>
          </a:p>
          <a:p>
            <a:r>
              <a:rPr dirty="0" smtClean="0"/>
              <a:t>Positive DSA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dirty="0" smtClean="0"/>
              <a:t>Small dose IVIG (1 gm/kg) over 12-24 hours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ABO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LKT</a:t>
            </a:r>
            <a:endParaRPr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dirty="0" smtClean="0"/>
              <a:t>Desensitization regimen is similar to desensitization of high risk HLA </a:t>
            </a:r>
            <a:r>
              <a:rPr lang="en-US" dirty="0" smtClean="0"/>
              <a:t>I</a:t>
            </a:r>
            <a:r>
              <a:rPr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dirty="0" smtClean="0"/>
              <a:t>with the exception of the timing of remaining dose of high dose IVIG. </a:t>
            </a:r>
            <a:endParaRPr lang="en-US" dirty="0" smtClean="0"/>
          </a:p>
          <a:p>
            <a:r>
              <a:rPr dirty="0" smtClean="0"/>
              <a:t>The dose is administered at the conclusion of the first two weeks post</a:t>
            </a:r>
            <a:r>
              <a:rPr lang="en-US" dirty="0" err="1" smtClean="0"/>
              <a:t>Tx</a:t>
            </a:r>
            <a:endParaRPr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027238"/>
            <a:ext cx="8915400" cy="4068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Anti-GBM Dis</a:t>
            </a:r>
            <a:r>
              <a:rPr dirty="0" smtClean="0">
                <a:solidFill>
                  <a:srgbClr val="F3C8A5"/>
                </a:solidFill>
              </a:rPr>
              <a:t>ease</a:t>
            </a:r>
            <a:r>
              <a:rPr dirty="0" smtClean="0">
                <a:solidFill>
                  <a:srgbClr val="D5FB82"/>
                </a:solidFill>
              </a:rPr>
              <a:t> </a:t>
            </a:r>
          </a:p>
          <a:p>
            <a:r>
              <a:rPr sz="2800" dirty="0" smtClean="0"/>
              <a:t>TPE effectively removes anti-GBM antibodies and most patients are depleted of circulating antibodies after 10–14 exchanges, provided further antibody synthesis is prevented by immunosuppressive drugs.</a:t>
            </a:r>
            <a:endParaRPr lang="en-US" sz="2800" dirty="0" smtClean="0"/>
          </a:p>
          <a:p>
            <a:pPr>
              <a:buNone/>
            </a:pPr>
            <a:r>
              <a:rPr sz="2800" dirty="0" smtClean="0"/>
              <a:t>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048000"/>
          </a:xfrm>
        </p:spPr>
        <p:txBody>
          <a:bodyPr/>
          <a:lstStyle/>
          <a:p>
            <a:r>
              <a:rPr dirty="0" smtClean="0"/>
              <a:t>Prior to the introduction of this approach, mortality of anti-GBM disease was around 90% and very few patients recovered renal function.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611563"/>
          </a:xfrm>
        </p:spPr>
        <p:txBody>
          <a:bodyPr/>
          <a:lstStyle/>
          <a:p>
            <a:r>
              <a:rPr dirty="0" smtClean="0"/>
              <a:t>One</a:t>
            </a:r>
            <a:r>
              <a:rPr lang="en-US" dirty="0" smtClean="0"/>
              <a:t> </a:t>
            </a:r>
            <a:r>
              <a:rPr dirty="0" smtClean="0"/>
              <a:t>year survival in recent series is now 70</a:t>
            </a:r>
            <a:r>
              <a:rPr lang="en-US" dirty="0" smtClean="0"/>
              <a:t> -</a:t>
            </a:r>
            <a:r>
              <a:rPr dirty="0" smtClean="0"/>
              <a:t>90</a:t>
            </a:r>
            <a:r>
              <a:rPr lang="en-US" dirty="0" smtClean="0"/>
              <a:t> </a:t>
            </a:r>
            <a:r>
              <a:rPr dirty="0" smtClean="0"/>
              <a:t>% and renal recovery is good in those with a creatinine of </a:t>
            </a:r>
            <a:r>
              <a:rPr lang="en-US" dirty="0" smtClean="0"/>
              <a:t> less than </a:t>
            </a:r>
            <a:r>
              <a:rPr dirty="0" smtClean="0"/>
              <a:t>500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dirty="0" smtClean="0"/>
              <a:t>mol/l at presentation, but still only around 10% in those who are dialysis</a:t>
            </a:r>
            <a:r>
              <a:rPr lang="en-US" dirty="0" smtClean="0"/>
              <a:t> </a:t>
            </a:r>
            <a:r>
              <a:rPr dirty="0" smtClean="0"/>
              <a:t>dependent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6123801"/>
            <a:ext cx="2007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Blood </a:t>
            </a:r>
            <a:r>
              <a:rPr lang="en-US" baseline="30000" dirty="0" err="1" smtClean="0"/>
              <a:t>Purif</a:t>
            </a:r>
            <a:r>
              <a:rPr lang="en-US" baseline="30000" dirty="0" smtClean="0"/>
              <a:t> 2012;33:190–198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4525963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dirty="0" smtClean="0"/>
              <a:t>recommend that all patients not already on dialysis receive intensive plasma exchange: initially for 14 days or until anti-GBM antibodies are undetectable</a:t>
            </a:r>
            <a:endParaRPr lang="en-US" dirty="0" smtClean="0"/>
          </a:p>
          <a:p>
            <a:pPr>
              <a:buNone/>
            </a:pPr>
            <a:r>
              <a:rPr dirty="0" smtClean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75828" y="5562600"/>
            <a:ext cx="192650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 smtClean="0"/>
              <a:t>Blood </a:t>
            </a:r>
            <a:r>
              <a:rPr lang="en-US" sz="2000" b="1" baseline="30000" dirty="0" err="1" smtClean="0"/>
              <a:t>Purif</a:t>
            </a:r>
            <a:r>
              <a:rPr lang="en-US" sz="2000" b="1" baseline="30000" dirty="0" smtClean="0"/>
              <a:t>  ;33:190–198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229600" cy="3124200"/>
          </a:xfrm>
        </p:spPr>
        <p:txBody>
          <a:bodyPr/>
          <a:lstStyle/>
          <a:p>
            <a:r>
              <a:rPr dirty="0" smtClean="0"/>
              <a:t>Lung hemorrhage provides a separate indication for TPE, and resolved in around 90% of patients in </a:t>
            </a:r>
            <a:r>
              <a:rPr lang="en-US" dirty="0" smtClean="0"/>
              <a:t>recent </a:t>
            </a:r>
            <a:r>
              <a:rPr dirty="0" smtClean="0"/>
              <a:t>stud</a:t>
            </a:r>
            <a:r>
              <a:rPr lang="en-US" dirty="0" err="1" smtClean="0"/>
              <a:t>ies</a:t>
            </a:r>
            <a:r>
              <a:rPr lang="en-US" dirty="0" smtClean="0"/>
              <a:t>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599" y="2286000"/>
            <a:ext cx="8517675" cy="31242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dirty="0" smtClean="0"/>
              <a:t>he early literature consists of case reports or uncontrolled series, but in the last few years there has been an increasing number of controlled studies comparing TPE with standard therapy</a:t>
            </a:r>
            <a:r>
              <a:rPr lang="en-US" dirty="0" smtClean="0"/>
              <a:t> </a:t>
            </a:r>
            <a:r>
              <a:rPr dirty="0" smtClean="0"/>
              <a:t>.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62400" y="6173609"/>
            <a:ext cx="4783875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/>
              <a:t>Journal of Clinical </a:t>
            </a:r>
            <a:r>
              <a:rPr lang="en-US" sz="2800" baseline="30000" dirty="0" err="1" smtClean="0"/>
              <a:t>Apheresis</a:t>
            </a:r>
            <a:r>
              <a:rPr lang="en-US" sz="2800" baseline="30000" dirty="0" smtClean="0"/>
              <a:t> 31:149–338 (2016)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59" dirty="0" smtClean="0">
                <a:solidFill>
                  <a:srgbClr val="CCFFCC"/>
                </a:solidFill>
              </a:rPr>
              <a:t>Conclusion</a:t>
            </a:r>
          </a:p>
          <a:p>
            <a:pPr>
              <a:buNone/>
            </a:pPr>
            <a:r>
              <a:rPr dirty="0" smtClean="0"/>
              <a:t>TPE</a:t>
            </a:r>
            <a:r>
              <a:rPr lang="en-US" dirty="0" smtClean="0"/>
              <a:t> </a:t>
            </a:r>
            <a:r>
              <a:rPr dirty="0" smtClean="0"/>
              <a:t>is an important therapy for several kidney diseases, based on strong evidence form clinical trials and series, and embodied in well</a:t>
            </a:r>
            <a:r>
              <a:rPr lang="en-US" dirty="0" smtClean="0"/>
              <a:t> </a:t>
            </a:r>
            <a:r>
              <a:rPr dirty="0" smtClean="0"/>
              <a:t>estab- lished guidelines.</a:t>
            </a:r>
            <a:endParaRPr lang="en-US" dirty="0" smtClean="0"/>
          </a:p>
          <a:p>
            <a:pPr>
              <a:buNone/>
            </a:pPr>
            <a:r>
              <a:rPr dirty="0" smtClean="0"/>
              <a:t>  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667000"/>
          </a:xfrm>
        </p:spPr>
        <p:txBody>
          <a:bodyPr/>
          <a:lstStyle/>
          <a:p>
            <a:r>
              <a:rPr dirty="0" smtClean="0"/>
              <a:t>The American Society for Apheresis produced helpful guidelines on the evidence-based use of TPE in</a:t>
            </a:r>
            <a:r>
              <a:rPr lang="en-US" dirty="0" smtClean="0"/>
              <a:t> 2016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CFFCC"/>
                </a:solidFill>
              </a:rPr>
              <a:t>Terminology</a:t>
            </a:r>
          </a:p>
          <a:p>
            <a:r>
              <a:rPr lang="en-US" dirty="0" smtClean="0"/>
              <a:t>Therapeutic </a:t>
            </a:r>
            <a:r>
              <a:rPr lang="en-US" dirty="0" err="1" smtClean="0"/>
              <a:t>apheresis</a:t>
            </a:r>
            <a:r>
              <a:rPr lang="en-US" dirty="0" smtClean="0"/>
              <a:t> (TA) is a general  term that includes all TA-based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12263</TotalTime>
  <Words>2281</Words>
  <Application>Microsoft Macintosh PowerPoint</Application>
  <PresentationFormat>On-screen Show (4:3)</PresentationFormat>
  <Paragraphs>215</Paragraphs>
  <Slides>70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???</vt:lpstr>
      <vt:lpstr>???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KHALID ALHASAN</dc:creator>
  <cp:lastModifiedBy>KHALID ALHASAN</cp:lastModifiedBy>
  <cp:revision>235</cp:revision>
  <cp:lastPrinted>2019-06-08T06:55:04Z</cp:lastPrinted>
  <dcterms:created xsi:type="dcterms:W3CDTF">2019-06-13T03:40:51Z</dcterms:created>
  <dcterms:modified xsi:type="dcterms:W3CDTF">2019-06-13T04:09:20Z</dcterms:modified>
</cp:coreProperties>
</file>