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58" r:id="rId6"/>
    <p:sldId id="261" r:id="rId7"/>
    <p:sldId id="262" r:id="rId8"/>
    <p:sldId id="370" r:id="rId9"/>
    <p:sldId id="371" r:id="rId10"/>
    <p:sldId id="372" r:id="rId11"/>
    <p:sldId id="373" r:id="rId12"/>
    <p:sldId id="374" r:id="rId13"/>
    <p:sldId id="375" r:id="rId14"/>
    <p:sldId id="376" r:id="rId15"/>
    <p:sldId id="378" r:id="rId16"/>
    <p:sldId id="377" r:id="rId17"/>
    <p:sldId id="379" r:id="rId18"/>
    <p:sldId id="380" r:id="rId19"/>
    <p:sldId id="381" r:id="rId20"/>
    <p:sldId id="384" r:id="rId21"/>
    <p:sldId id="383" r:id="rId22"/>
    <p:sldId id="387" r:id="rId23"/>
    <p:sldId id="388" r:id="rId24"/>
    <p:sldId id="385" r:id="rId25"/>
    <p:sldId id="386" r:id="rId26"/>
    <p:sldId id="389" r:id="rId27"/>
    <p:sldId id="395" r:id="rId28"/>
    <p:sldId id="390" r:id="rId29"/>
    <p:sldId id="393" r:id="rId30"/>
    <p:sldId id="391" r:id="rId31"/>
    <p:sldId id="392" r:id="rId32"/>
    <p:sldId id="3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72192" autoAdjust="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71175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89E0EA-9FC6-4074-B825-235E6129F6D0}"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248990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185338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344736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3436422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89E0EA-9FC6-4074-B825-235E6129F6D0}"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138155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89E0EA-9FC6-4074-B825-235E6129F6D0}" type="datetimeFigureOut">
              <a:rPr lang="en-US" smtClean="0"/>
              <a:t>6/12/2019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510118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666497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165718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177800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89E0EA-9FC6-4074-B825-235E6129F6D0}"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407560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89E0EA-9FC6-4074-B825-235E6129F6D0}"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346015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89E0EA-9FC6-4074-B825-235E6129F6D0}"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49970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89E0EA-9FC6-4074-B825-235E6129F6D0}"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355038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9E0EA-9FC6-4074-B825-235E6129F6D0}"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55272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89E0EA-9FC6-4074-B825-235E6129F6D0}"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71113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89E0EA-9FC6-4074-B825-235E6129F6D0}"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5601A3-3F4A-4BDD-B42B-8309C576D673}" type="slidenum">
              <a:rPr lang="en-US" smtClean="0"/>
              <a:t>‹#›</a:t>
            </a:fld>
            <a:endParaRPr lang="en-US"/>
          </a:p>
        </p:txBody>
      </p:sp>
    </p:spTree>
    <p:extLst>
      <p:ext uri="{BB962C8B-B14F-4D97-AF65-F5344CB8AC3E}">
        <p14:creationId xmlns:p14="http://schemas.microsoft.com/office/powerpoint/2010/main" val="369081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289E0EA-9FC6-4074-B825-235E6129F6D0}" type="datetimeFigureOut">
              <a:rPr lang="en-US" smtClean="0"/>
              <a:t>6/12/2019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A5601A3-3F4A-4BDD-B42B-8309C576D673}" type="slidenum">
              <a:rPr lang="en-US" smtClean="0"/>
              <a:t>‹#›</a:t>
            </a:fld>
            <a:endParaRPr lang="en-US"/>
          </a:p>
        </p:txBody>
      </p:sp>
    </p:spTree>
    <p:extLst>
      <p:ext uri="{BB962C8B-B14F-4D97-AF65-F5344CB8AC3E}">
        <p14:creationId xmlns:p14="http://schemas.microsoft.com/office/powerpoint/2010/main" val="3899383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4206-40C0-4FB0-9661-2377EA061D06}"/>
              </a:ext>
            </a:extLst>
          </p:cNvPr>
          <p:cNvSpPr>
            <a:spLocks noGrp="1"/>
          </p:cNvSpPr>
          <p:nvPr>
            <p:ph type="ctrTitle"/>
          </p:nvPr>
        </p:nvSpPr>
        <p:spPr>
          <a:xfrm>
            <a:off x="1154955" y="927652"/>
            <a:ext cx="8825658" cy="3849729"/>
          </a:xfrm>
        </p:spPr>
        <p:txBody>
          <a:bodyPr/>
          <a:lstStyle/>
          <a:p>
            <a:pPr algn="ctr"/>
            <a:r>
              <a:rPr lang="en-US" sz="4400" dirty="0"/>
              <a:t>Thrombosis of the Kidney Allograft</a:t>
            </a:r>
            <a:br>
              <a:rPr lang="en-US" sz="4400" dirty="0"/>
            </a:br>
            <a:br>
              <a:rPr lang="en-US" dirty="0"/>
            </a:br>
            <a:r>
              <a:rPr lang="en-US" sz="4000" dirty="0"/>
              <a:t> </a:t>
            </a:r>
            <a:r>
              <a:rPr lang="en-US" sz="3600" dirty="0"/>
              <a:t>React and Prevent</a:t>
            </a:r>
            <a:br>
              <a:rPr lang="en-US" sz="3600" dirty="0"/>
            </a:br>
            <a:endParaRPr lang="en-US" sz="3600" dirty="0"/>
          </a:p>
        </p:txBody>
      </p:sp>
      <p:sp>
        <p:nvSpPr>
          <p:cNvPr id="3" name="Subtitle 2">
            <a:extLst>
              <a:ext uri="{FF2B5EF4-FFF2-40B4-BE49-F238E27FC236}">
                <a16:creationId xmlns:a16="http://schemas.microsoft.com/office/drawing/2014/main" id="{3EFFF060-F494-46FD-8C6C-1AFE8834B26E}"/>
              </a:ext>
            </a:extLst>
          </p:cNvPr>
          <p:cNvSpPr>
            <a:spLocks noGrp="1"/>
          </p:cNvSpPr>
          <p:nvPr>
            <p:ph type="subTitle" idx="1"/>
          </p:nvPr>
        </p:nvSpPr>
        <p:spPr/>
        <p:txBody>
          <a:bodyPr/>
          <a:lstStyle/>
          <a:p>
            <a:pPr algn="r"/>
            <a:endParaRPr lang="en-US" dirty="0"/>
          </a:p>
          <a:p>
            <a:pPr algn="r"/>
            <a:r>
              <a:rPr lang="en-US" dirty="0"/>
              <a:t>Mohamed H. </a:t>
            </a:r>
            <a:r>
              <a:rPr lang="en-US" dirty="0" err="1"/>
              <a:t>Wehbe</a:t>
            </a:r>
            <a:r>
              <a:rPr lang="en-US" dirty="0"/>
              <a:t>, MD, FACS</a:t>
            </a:r>
          </a:p>
        </p:txBody>
      </p:sp>
    </p:spTree>
    <p:extLst>
      <p:ext uri="{BB962C8B-B14F-4D97-AF65-F5344CB8AC3E}">
        <p14:creationId xmlns:p14="http://schemas.microsoft.com/office/powerpoint/2010/main" val="413708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7EA6B-9EE1-4E78-8DEB-1EA66A7F9491}"/>
              </a:ext>
            </a:extLst>
          </p:cNvPr>
          <p:cNvSpPr>
            <a:spLocks noGrp="1"/>
          </p:cNvSpPr>
          <p:nvPr>
            <p:ph type="title"/>
          </p:nvPr>
        </p:nvSpPr>
        <p:spPr>
          <a:xfrm>
            <a:off x="1154954" y="675861"/>
            <a:ext cx="8761413" cy="1004771"/>
          </a:xfrm>
        </p:spPr>
        <p:txBody>
          <a:bodyPr/>
          <a:lstStyle/>
          <a:p>
            <a:pPr algn="ctr"/>
            <a:r>
              <a:rPr lang="en-US" dirty="0"/>
              <a:t>Donor Factors </a:t>
            </a:r>
            <a:r>
              <a:rPr lang="en-US" dirty="0">
                <a:solidFill>
                  <a:srgbClr val="00B0F0"/>
                </a:solidFill>
              </a:rPr>
              <a:t>MRAs</a:t>
            </a:r>
            <a:br>
              <a:rPr lang="en-US" dirty="0"/>
            </a:br>
            <a:r>
              <a:rPr lang="en-US" sz="2800" dirty="0" err="1"/>
              <a:t>Hammoud</a:t>
            </a:r>
            <a:r>
              <a:rPr lang="en-US" sz="2800" dirty="0"/>
              <a:t> Hospital Experience</a:t>
            </a:r>
          </a:p>
        </p:txBody>
      </p:sp>
      <p:sp>
        <p:nvSpPr>
          <p:cNvPr id="6" name="Content Placeholder 5">
            <a:extLst>
              <a:ext uri="{FF2B5EF4-FFF2-40B4-BE49-F238E27FC236}">
                <a16:creationId xmlns:a16="http://schemas.microsoft.com/office/drawing/2014/main" id="{8AB1460B-4FD4-479D-99DE-ACCFC1E895A1}"/>
              </a:ext>
            </a:extLst>
          </p:cNvPr>
          <p:cNvSpPr>
            <a:spLocks noGrp="1"/>
          </p:cNvSpPr>
          <p:nvPr>
            <p:ph idx="1"/>
          </p:nvPr>
        </p:nvSpPr>
        <p:spPr/>
        <p:txBody>
          <a:bodyPr/>
          <a:lstStyle/>
          <a:p>
            <a:r>
              <a:rPr lang="en-US" dirty="0"/>
              <a:t>423 Kidney Transplants as of </a:t>
            </a:r>
            <a:r>
              <a:rPr lang="en-US" dirty="0" err="1"/>
              <a:t>january</a:t>
            </a:r>
            <a:r>
              <a:rPr lang="en-US" dirty="0"/>
              <a:t> 2019</a:t>
            </a:r>
          </a:p>
          <a:p>
            <a:r>
              <a:rPr lang="en-US" dirty="0"/>
              <a:t>Only 11 CDT</a:t>
            </a:r>
          </a:p>
          <a:p>
            <a:r>
              <a:rPr lang="en-US" dirty="0"/>
              <a:t>MRAs were present in 72 living donors (17.5%)</a:t>
            </a:r>
          </a:p>
          <a:p>
            <a:r>
              <a:rPr lang="en-US" dirty="0"/>
              <a:t>66 had 2 arteries, 4 had 3arteriesss, and 2 had 4 arteries</a:t>
            </a:r>
          </a:p>
          <a:p>
            <a:r>
              <a:rPr lang="en-US" dirty="0"/>
              <a:t>Ureteral complications were 2% in the single artery group, and 8.3% in the MRA group</a:t>
            </a:r>
          </a:p>
          <a:p>
            <a:r>
              <a:rPr lang="en-US" dirty="0"/>
              <a:t>There was increase in WIT, CIT, DGF and urologic complications</a:t>
            </a:r>
          </a:p>
          <a:p>
            <a:r>
              <a:rPr lang="en-US" dirty="0"/>
              <a:t>There was no increase in Allograft thrombosis in our series</a:t>
            </a:r>
          </a:p>
        </p:txBody>
      </p:sp>
    </p:spTree>
    <p:extLst>
      <p:ext uri="{BB962C8B-B14F-4D97-AF65-F5344CB8AC3E}">
        <p14:creationId xmlns:p14="http://schemas.microsoft.com/office/powerpoint/2010/main" val="337459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5AFF-5B3E-4ABB-BAA7-D7475945F0DF}"/>
              </a:ext>
            </a:extLst>
          </p:cNvPr>
          <p:cNvSpPr>
            <a:spLocks noGrp="1"/>
          </p:cNvSpPr>
          <p:nvPr>
            <p:ph type="title"/>
          </p:nvPr>
        </p:nvSpPr>
        <p:spPr/>
        <p:txBody>
          <a:bodyPr/>
          <a:lstStyle/>
          <a:p>
            <a:r>
              <a:rPr lang="en-US" dirty="0"/>
              <a:t>Donor Factors </a:t>
            </a:r>
            <a:r>
              <a:rPr lang="en-US" dirty="0">
                <a:solidFill>
                  <a:srgbClr val="00B0F0"/>
                </a:solidFill>
              </a:rPr>
              <a:t>Donor Age</a:t>
            </a:r>
          </a:p>
        </p:txBody>
      </p:sp>
      <p:sp>
        <p:nvSpPr>
          <p:cNvPr id="3" name="Content Placeholder 2">
            <a:extLst>
              <a:ext uri="{FF2B5EF4-FFF2-40B4-BE49-F238E27FC236}">
                <a16:creationId xmlns:a16="http://schemas.microsoft.com/office/drawing/2014/main" id="{934F354B-98ED-4B80-9A59-91E0B61B0587}"/>
              </a:ext>
            </a:extLst>
          </p:cNvPr>
          <p:cNvSpPr>
            <a:spLocks noGrp="1"/>
          </p:cNvSpPr>
          <p:nvPr>
            <p:ph idx="1"/>
          </p:nvPr>
        </p:nvSpPr>
        <p:spPr/>
        <p:txBody>
          <a:bodyPr/>
          <a:lstStyle/>
          <a:p>
            <a:pPr algn="just"/>
            <a:r>
              <a:rPr lang="en-US" dirty="0"/>
              <a:t>Elderly donors &gt; 65 years</a:t>
            </a:r>
          </a:p>
          <a:p>
            <a:pPr algn="just"/>
            <a:r>
              <a:rPr lang="en-US" dirty="0"/>
              <a:t>Living elderly donors had no increased risk of allograft thrombosis: optimal pre-transplant work-up</a:t>
            </a:r>
          </a:p>
          <a:p>
            <a:pPr algn="just"/>
            <a:r>
              <a:rPr lang="en-US" dirty="0"/>
              <a:t>Cadaveric transplants from elderly donors had increased risk especially if there was donor hypotension. Ischemia-reperfusion injury activates pro-coagulant activity. UNOS data.</a:t>
            </a:r>
          </a:p>
          <a:p>
            <a:pPr algn="just"/>
            <a:r>
              <a:rPr lang="en-US" dirty="0"/>
              <a:t>Increased risk of atherosclerotic vessels</a:t>
            </a:r>
          </a:p>
          <a:p>
            <a:pPr algn="just"/>
            <a:r>
              <a:rPr lang="en-US" dirty="0"/>
              <a:t>Cadaveric donors younger than 6 years: relatively small vessels</a:t>
            </a:r>
          </a:p>
          <a:p>
            <a:pPr algn="just"/>
            <a:r>
              <a:rPr lang="en-US" dirty="0"/>
              <a:t>Pediatric </a:t>
            </a:r>
            <a:r>
              <a:rPr lang="en-US" dirty="0" err="1"/>
              <a:t>en</a:t>
            </a:r>
            <a:r>
              <a:rPr lang="en-US" dirty="0"/>
              <a:t>-bloc from very young donors decreased risk of thrombosis</a:t>
            </a:r>
          </a:p>
        </p:txBody>
      </p:sp>
    </p:spTree>
    <p:extLst>
      <p:ext uri="{BB962C8B-B14F-4D97-AF65-F5344CB8AC3E}">
        <p14:creationId xmlns:p14="http://schemas.microsoft.com/office/powerpoint/2010/main" val="254920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8E9B-5E72-4CA5-AC7C-D4494A690DEC}"/>
              </a:ext>
            </a:extLst>
          </p:cNvPr>
          <p:cNvSpPr>
            <a:spLocks noGrp="1"/>
          </p:cNvSpPr>
          <p:nvPr>
            <p:ph type="title"/>
          </p:nvPr>
        </p:nvSpPr>
        <p:spPr/>
        <p:txBody>
          <a:bodyPr/>
          <a:lstStyle/>
          <a:p>
            <a:r>
              <a:rPr lang="en-US" dirty="0"/>
              <a:t>Donor factors </a:t>
            </a:r>
            <a:r>
              <a:rPr lang="en-US" dirty="0">
                <a:solidFill>
                  <a:srgbClr val="00B0F0"/>
                </a:solidFill>
              </a:rPr>
              <a:t>Female donor</a:t>
            </a:r>
          </a:p>
        </p:txBody>
      </p:sp>
      <p:sp>
        <p:nvSpPr>
          <p:cNvPr id="3" name="Content Placeholder 2">
            <a:extLst>
              <a:ext uri="{FF2B5EF4-FFF2-40B4-BE49-F238E27FC236}">
                <a16:creationId xmlns:a16="http://schemas.microsoft.com/office/drawing/2014/main" id="{AA738E57-ED6D-425F-B075-521169ADDBEE}"/>
              </a:ext>
            </a:extLst>
          </p:cNvPr>
          <p:cNvSpPr>
            <a:spLocks noGrp="1"/>
          </p:cNvSpPr>
          <p:nvPr>
            <p:ph idx="1"/>
          </p:nvPr>
        </p:nvSpPr>
        <p:spPr/>
        <p:txBody>
          <a:bodyPr/>
          <a:lstStyle/>
          <a:p>
            <a:pPr algn="just"/>
            <a:r>
              <a:rPr lang="en-US" dirty="0"/>
              <a:t>There was an increased risk of Renal Vein Thrombosis in the Australian and New Zealand Dialysis and Transplant Registry. </a:t>
            </a:r>
          </a:p>
          <a:p>
            <a:pPr algn="just"/>
            <a:r>
              <a:rPr lang="en-US" dirty="0"/>
              <a:t>This was not duplicated in other data</a:t>
            </a:r>
          </a:p>
          <a:p>
            <a:pPr algn="just"/>
            <a:r>
              <a:rPr lang="en-US" dirty="0"/>
              <a:t>Recent studies from Spain and Netherlands showed an increased risk of Renal vein Thrombosis from right kidneys of female living donors</a:t>
            </a:r>
          </a:p>
          <a:p>
            <a:pPr algn="just"/>
            <a:r>
              <a:rPr lang="en-US" dirty="0"/>
              <a:t>Harvested right kidneys may have a very short and thin wall vein </a:t>
            </a:r>
          </a:p>
        </p:txBody>
      </p:sp>
    </p:spTree>
    <p:extLst>
      <p:ext uri="{BB962C8B-B14F-4D97-AF65-F5344CB8AC3E}">
        <p14:creationId xmlns:p14="http://schemas.microsoft.com/office/powerpoint/2010/main" val="137401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9D79-C48F-462A-A521-B2B229B83132}"/>
              </a:ext>
            </a:extLst>
          </p:cNvPr>
          <p:cNvSpPr>
            <a:spLocks noGrp="1"/>
          </p:cNvSpPr>
          <p:nvPr>
            <p:ph type="title"/>
          </p:nvPr>
        </p:nvSpPr>
        <p:spPr/>
        <p:txBody>
          <a:bodyPr/>
          <a:lstStyle/>
          <a:p>
            <a:r>
              <a:rPr lang="en-US" dirty="0"/>
              <a:t>Donor Factors </a:t>
            </a:r>
            <a:r>
              <a:rPr lang="en-US" dirty="0">
                <a:solidFill>
                  <a:srgbClr val="00B0F0"/>
                </a:solidFill>
              </a:rPr>
              <a:t>Cadaveric Kidneys</a:t>
            </a:r>
          </a:p>
        </p:txBody>
      </p:sp>
      <p:sp>
        <p:nvSpPr>
          <p:cNvPr id="3" name="Content Placeholder 2">
            <a:extLst>
              <a:ext uri="{FF2B5EF4-FFF2-40B4-BE49-F238E27FC236}">
                <a16:creationId xmlns:a16="http://schemas.microsoft.com/office/drawing/2014/main" id="{5D7B7BDD-29A2-4E54-84BE-F07896AED108}"/>
              </a:ext>
            </a:extLst>
          </p:cNvPr>
          <p:cNvSpPr>
            <a:spLocks noGrp="1"/>
          </p:cNvSpPr>
          <p:nvPr>
            <p:ph idx="1"/>
          </p:nvPr>
        </p:nvSpPr>
        <p:spPr/>
        <p:txBody>
          <a:bodyPr>
            <a:normAutofit fontScale="92500"/>
          </a:bodyPr>
          <a:lstStyle/>
          <a:p>
            <a:pPr algn="just"/>
            <a:r>
              <a:rPr lang="en-US" dirty="0"/>
              <a:t>Cold Ischemia Time &gt;24 hours</a:t>
            </a:r>
          </a:p>
          <a:p>
            <a:pPr algn="just"/>
            <a:r>
              <a:rPr lang="en-US" dirty="0"/>
              <a:t>Delayed Graft Function</a:t>
            </a:r>
          </a:p>
          <a:p>
            <a:pPr algn="just"/>
            <a:r>
              <a:rPr lang="en-US" dirty="0"/>
              <a:t>Hemodynamic instability of the donor</a:t>
            </a:r>
          </a:p>
          <a:p>
            <a:pPr algn="just"/>
            <a:r>
              <a:rPr lang="en-US" dirty="0"/>
              <a:t>In many series, these factors increased the risk of allograft thrombosis because ischemia alters the adhesive properties of the endothelium and ischemia-reperfusion injury inhibits fibrinolysis and triggers pro-coagulant activity</a:t>
            </a:r>
          </a:p>
          <a:p>
            <a:pPr algn="just"/>
            <a:r>
              <a:rPr lang="en-US" dirty="0"/>
              <a:t>These effects are exacerbated in elderly donors with hemodynamic instability</a:t>
            </a:r>
          </a:p>
          <a:p>
            <a:pPr marL="0" indent="0" algn="just">
              <a:buNone/>
            </a:pPr>
            <a:r>
              <a:rPr lang="en-US" dirty="0"/>
              <a:t>Warm Ischemia Time does not increase risk of allograft thrombosis as long as it does not exceed 12 minutes</a:t>
            </a:r>
          </a:p>
          <a:p>
            <a:pPr marL="0" indent="0">
              <a:buNone/>
            </a:pPr>
            <a:endParaRPr lang="en-US" dirty="0"/>
          </a:p>
          <a:p>
            <a:endParaRPr lang="en-US" dirty="0"/>
          </a:p>
        </p:txBody>
      </p:sp>
    </p:spTree>
    <p:extLst>
      <p:ext uri="{BB962C8B-B14F-4D97-AF65-F5344CB8AC3E}">
        <p14:creationId xmlns:p14="http://schemas.microsoft.com/office/powerpoint/2010/main" val="128730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1FFD-368A-481F-A56A-6DD60C135534}"/>
              </a:ext>
            </a:extLst>
          </p:cNvPr>
          <p:cNvSpPr>
            <a:spLocks noGrp="1"/>
          </p:cNvSpPr>
          <p:nvPr>
            <p:ph type="title"/>
          </p:nvPr>
        </p:nvSpPr>
        <p:spPr/>
        <p:txBody>
          <a:bodyPr/>
          <a:lstStyle/>
          <a:p>
            <a:r>
              <a:rPr lang="en-US" dirty="0"/>
              <a:t>Recipient factors </a:t>
            </a:r>
            <a:r>
              <a:rPr lang="en-US" dirty="0">
                <a:solidFill>
                  <a:srgbClr val="00B0F0"/>
                </a:solidFill>
              </a:rPr>
              <a:t>Age</a:t>
            </a:r>
          </a:p>
        </p:txBody>
      </p:sp>
      <p:sp>
        <p:nvSpPr>
          <p:cNvPr id="3" name="Content Placeholder 2">
            <a:extLst>
              <a:ext uri="{FF2B5EF4-FFF2-40B4-BE49-F238E27FC236}">
                <a16:creationId xmlns:a16="http://schemas.microsoft.com/office/drawing/2014/main" id="{D04DFC59-7D2A-417B-9D0C-5C0E835044AB}"/>
              </a:ext>
            </a:extLst>
          </p:cNvPr>
          <p:cNvSpPr>
            <a:spLocks noGrp="1"/>
          </p:cNvSpPr>
          <p:nvPr>
            <p:ph idx="1"/>
          </p:nvPr>
        </p:nvSpPr>
        <p:spPr/>
        <p:txBody>
          <a:bodyPr/>
          <a:lstStyle/>
          <a:p>
            <a:pPr algn="just"/>
            <a:r>
              <a:rPr lang="en-US" dirty="0"/>
              <a:t>Children &lt; 6 years</a:t>
            </a:r>
          </a:p>
          <a:p>
            <a:pPr algn="just"/>
            <a:r>
              <a:rPr lang="en-US" dirty="0"/>
              <a:t>Anastomosis of the renal vessels to the iliac vessels increased the risk of thrombosis by 26%. UNOS data</a:t>
            </a:r>
          </a:p>
          <a:p>
            <a:pPr algn="just"/>
            <a:r>
              <a:rPr lang="en-US" dirty="0"/>
              <a:t>Anastomosis of the renal artery to the aorta and the renal vein to the IVC decreased the risk of thrombosis to 3.3%. This type is now adopted by most pediatric transplant surgeons</a:t>
            </a:r>
          </a:p>
          <a:p>
            <a:pPr algn="just"/>
            <a:r>
              <a:rPr lang="en-US" dirty="0"/>
              <a:t>Trans-peritoneal Vs Extra-peritoneal kidney placement. Extra-peritoneal decreases GI complications at the expense of space</a:t>
            </a:r>
          </a:p>
          <a:p>
            <a:pPr algn="just"/>
            <a:r>
              <a:rPr lang="en-US" dirty="0"/>
              <a:t>Weight is more important than age. Wait till &gt; 5kgs preferably more than 10 kgs if possible</a:t>
            </a:r>
          </a:p>
        </p:txBody>
      </p:sp>
    </p:spTree>
    <p:extLst>
      <p:ext uri="{BB962C8B-B14F-4D97-AF65-F5344CB8AC3E}">
        <p14:creationId xmlns:p14="http://schemas.microsoft.com/office/powerpoint/2010/main" val="151771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68F3-272D-4C95-8D5B-097381DAE105}"/>
              </a:ext>
            </a:extLst>
          </p:cNvPr>
          <p:cNvSpPr>
            <a:spLocks noGrp="1"/>
          </p:cNvSpPr>
          <p:nvPr>
            <p:ph type="title"/>
          </p:nvPr>
        </p:nvSpPr>
        <p:spPr>
          <a:xfrm>
            <a:off x="1154954" y="838199"/>
            <a:ext cx="8761413" cy="911087"/>
          </a:xfrm>
        </p:spPr>
        <p:txBody>
          <a:bodyPr/>
          <a:lstStyle/>
          <a:p>
            <a:r>
              <a:rPr lang="en-US" sz="3200" dirty="0"/>
              <a:t>Recipient Factors </a:t>
            </a:r>
            <a:r>
              <a:rPr lang="en-US" sz="3200" dirty="0">
                <a:solidFill>
                  <a:srgbClr val="00B0F0"/>
                </a:solidFill>
              </a:rPr>
              <a:t>Hemodynamic Instability</a:t>
            </a:r>
          </a:p>
        </p:txBody>
      </p:sp>
      <p:sp>
        <p:nvSpPr>
          <p:cNvPr id="3" name="Content Placeholder 2">
            <a:extLst>
              <a:ext uri="{FF2B5EF4-FFF2-40B4-BE49-F238E27FC236}">
                <a16:creationId xmlns:a16="http://schemas.microsoft.com/office/drawing/2014/main" id="{0B5018E1-81E8-4F6F-9B7C-7766DE3D1E6B}"/>
              </a:ext>
            </a:extLst>
          </p:cNvPr>
          <p:cNvSpPr>
            <a:spLocks noGrp="1"/>
          </p:cNvSpPr>
          <p:nvPr>
            <p:ph idx="1"/>
          </p:nvPr>
        </p:nvSpPr>
        <p:spPr/>
        <p:txBody>
          <a:bodyPr/>
          <a:lstStyle/>
          <a:p>
            <a:pPr algn="just"/>
            <a:r>
              <a:rPr lang="en-US" dirty="0"/>
              <a:t>Intra- and post-Op hemodynamic instability. Rarely documented or charted</a:t>
            </a:r>
          </a:p>
          <a:p>
            <a:pPr algn="just"/>
            <a:r>
              <a:rPr lang="en-US" dirty="0"/>
              <a:t>SBP &lt; 70 mmHg for &gt; 10 min intra-operatively or within 48 hours of transplantation</a:t>
            </a:r>
          </a:p>
          <a:p>
            <a:pPr algn="just"/>
            <a:r>
              <a:rPr lang="en-US" dirty="0"/>
              <a:t>Independent risk factor. Hemodynamic instability was reported in 33% of patients who developed allograft thrombosis Vs 4.5%,. Netherlands </a:t>
            </a:r>
            <a:r>
              <a:rPr lang="en-US" dirty="0" err="1"/>
              <a:t>Registree</a:t>
            </a:r>
            <a:endParaRPr lang="en-US" dirty="0"/>
          </a:p>
          <a:p>
            <a:pPr algn="just"/>
            <a:r>
              <a:rPr lang="en-US" dirty="0"/>
              <a:t>Bigger impact in young children. Children have a relatively lower cardiac output in order to sustain a larger kidney (adult kidney)</a:t>
            </a:r>
          </a:p>
          <a:p>
            <a:pPr algn="just"/>
            <a:r>
              <a:rPr lang="en-US" dirty="0"/>
              <a:t>Aggressive hemodynamic monitoring intra and post-operatively </a:t>
            </a:r>
          </a:p>
        </p:txBody>
      </p:sp>
    </p:spTree>
    <p:extLst>
      <p:ext uri="{BB962C8B-B14F-4D97-AF65-F5344CB8AC3E}">
        <p14:creationId xmlns:p14="http://schemas.microsoft.com/office/powerpoint/2010/main" val="53920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1384-B3E3-4D9D-BA81-0CAE42161935}"/>
              </a:ext>
            </a:extLst>
          </p:cNvPr>
          <p:cNvSpPr>
            <a:spLocks noGrp="1"/>
          </p:cNvSpPr>
          <p:nvPr>
            <p:ph type="title"/>
          </p:nvPr>
        </p:nvSpPr>
        <p:spPr/>
        <p:txBody>
          <a:bodyPr/>
          <a:lstStyle/>
          <a:p>
            <a:r>
              <a:rPr lang="en-US" dirty="0"/>
              <a:t>Recipient factors </a:t>
            </a:r>
            <a:r>
              <a:rPr lang="en-US" dirty="0">
                <a:solidFill>
                  <a:srgbClr val="00B0F0"/>
                </a:solidFill>
              </a:rPr>
              <a:t>Age</a:t>
            </a:r>
          </a:p>
        </p:txBody>
      </p:sp>
      <p:sp>
        <p:nvSpPr>
          <p:cNvPr id="3" name="Content Placeholder 2">
            <a:extLst>
              <a:ext uri="{FF2B5EF4-FFF2-40B4-BE49-F238E27FC236}">
                <a16:creationId xmlns:a16="http://schemas.microsoft.com/office/drawing/2014/main" id="{11939DF0-2719-4452-8DAA-13C3E600C54F}"/>
              </a:ext>
            </a:extLst>
          </p:cNvPr>
          <p:cNvSpPr>
            <a:spLocks noGrp="1"/>
          </p:cNvSpPr>
          <p:nvPr>
            <p:ph idx="1"/>
          </p:nvPr>
        </p:nvSpPr>
        <p:spPr/>
        <p:txBody>
          <a:bodyPr/>
          <a:lstStyle/>
          <a:p>
            <a:r>
              <a:rPr lang="en-US" dirty="0"/>
              <a:t>Elderly recipients</a:t>
            </a:r>
          </a:p>
          <a:p>
            <a:r>
              <a:rPr lang="en-US" dirty="0"/>
              <a:t>More than 18.9% of kidney transplants are performed in recipients &gt; 65 years of age UNOS data</a:t>
            </a:r>
          </a:p>
          <a:p>
            <a:r>
              <a:rPr lang="en-US" dirty="0"/>
              <a:t>Increased risk of atherosclerotic complications</a:t>
            </a:r>
          </a:p>
          <a:p>
            <a:r>
              <a:rPr lang="en-US" dirty="0"/>
              <a:t>Myocardial instability, comorbidities…</a:t>
            </a:r>
          </a:p>
        </p:txBody>
      </p:sp>
    </p:spTree>
    <p:extLst>
      <p:ext uri="{BB962C8B-B14F-4D97-AF65-F5344CB8AC3E}">
        <p14:creationId xmlns:p14="http://schemas.microsoft.com/office/powerpoint/2010/main" val="208393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05F4-5CBD-4799-BAE0-E528AB54D49E}"/>
              </a:ext>
            </a:extLst>
          </p:cNvPr>
          <p:cNvSpPr>
            <a:spLocks noGrp="1"/>
          </p:cNvSpPr>
          <p:nvPr>
            <p:ph type="title"/>
          </p:nvPr>
        </p:nvSpPr>
        <p:spPr/>
        <p:txBody>
          <a:bodyPr/>
          <a:lstStyle/>
          <a:p>
            <a:r>
              <a:rPr lang="en-US" dirty="0"/>
              <a:t>Recipient factors </a:t>
            </a:r>
            <a:r>
              <a:rPr lang="en-US" dirty="0">
                <a:solidFill>
                  <a:srgbClr val="00B0F0"/>
                </a:solidFill>
              </a:rPr>
              <a:t>Primary disease</a:t>
            </a:r>
          </a:p>
        </p:txBody>
      </p:sp>
      <p:sp>
        <p:nvSpPr>
          <p:cNvPr id="3" name="Content Placeholder 2">
            <a:extLst>
              <a:ext uri="{FF2B5EF4-FFF2-40B4-BE49-F238E27FC236}">
                <a16:creationId xmlns:a16="http://schemas.microsoft.com/office/drawing/2014/main" id="{3976DB5E-18C7-4B1D-A9FE-963B03F69C34}"/>
              </a:ext>
            </a:extLst>
          </p:cNvPr>
          <p:cNvSpPr>
            <a:spLocks noGrp="1"/>
          </p:cNvSpPr>
          <p:nvPr>
            <p:ph idx="1"/>
          </p:nvPr>
        </p:nvSpPr>
        <p:spPr/>
        <p:txBody>
          <a:bodyPr/>
          <a:lstStyle/>
          <a:p>
            <a:pPr algn="just"/>
            <a:r>
              <a:rPr lang="en-US" dirty="0"/>
              <a:t>Diabetic nephropathy. Angiopathy with secondary atherosclerosis and calcifications. Importance of adequate vascular work-up</a:t>
            </a:r>
          </a:p>
          <a:p>
            <a:pPr algn="just"/>
            <a:r>
              <a:rPr lang="en-US" dirty="0"/>
              <a:t>Systemic Lupus </a:t>
            </a:r>
            <a:r>
              <a:rPr lang="en-US" dirty="0" err="1"/>
              <a:t>Erythematosis</a:t>
            </a:r>
            <a:r>
              <a:rPr lang="en-US" dirty="0"/>
              <a:t>. Anti-</a:t>
            </a:r>
            <a:r>
              <a:rPr lang="en-US" dirty="0" err="1"/>
              <a:t>PhosphoLipid</a:t>
            </a:r>
            <a:r>
              <a:rPr lang="en-US" dirty="0"/>
              <a:t> Antibodies</a:t>
            </a:r>
          </a:p>
          <a:p>
            <a:pPr algn="just"/>
            <a:r>
              <a:rPr lang="en-US" dirty="0"/>
              <a:t>Nephrotic syndrome. Loss of &gt; 3 </a:t>
            </a:r>
            <a:r>
              <a:rPr lang="en-US" dirty="0" err="1"/>
              <a:t>gms</a:t>
            </a:r>
            <a:r>
              <a:rPr lang="en-US" dirty="0"/>
              <a:t> of protein/day in urine, hypo-</a:t>
            </a:r>
            <a:r>
              <a:rPr lang="en-US" dirty="0" err="1"/>
              <a:t>albuminemia,edema</a:t>
            </a:r>
            <a:r>
              <a:rPr lang="en-US" dirty="0"/>
              <a:t>. High independent risk of both arterial and venous thrombosis especially in young children. Pre-transplant nephrectomy may be considered</a:t>
            </a:r>
          </a:p>
        </p:txBody>
      </p:sp>
    </p:spTree>
    <p:extLst>
      <p:ext uri="{BB962C8B-B14F-4D97-AF65-F5344CB8AC3E}">
        <p14:creationId xmlns:p14="http://schemas.microsoft.com/office/powerpoint/2010/main" val="383817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E8E4-4D0A-4C11-8CC4-1065676712F8}"/>
              </a:ext>
            </a:extLst>
          </p:cNvPr>
          <p:cNvSpPr>
            <a:spLocks noGrp="1"/>
          </p:cNvSpPr>
          <p:nvPr>
            <p:ph type="title"/>
          </p:nvPr>
        </p:nvSpPr>
        <p:spPr>
          <a:xfrm>
            <a:off x="1154954" y="596347"/>
            <a:ext cx="8761413" cy="1126435"/>
          </a:xfrm>
        </p:spPr>
        <p:txBody>
          <a:bodyPr/>
          <a:lstStyle/>
          <a:p>
            <a:r>
              <a:rPr lang="en-US" dirty="0"/>
              <a:t>Recipient factors </a:t>
            </a:r>
            <a:br>
              <a:rPr lang="en-US" dirty="0"/>
            </a:br>
            <a:r>
              <a:rPr lang="en-US" dirty="0">
                <a:solidFill>
                  <a:srgbClr val="00B0F0"/>
                </a:solidFill>
              </a:rPr>
              <a:t>Type of Renal Replacement therapy</a:t>
            </a:r>
          </a:p>
        </p:txBody>
      </p:sp>
      <p:sp>
        <p:nvSpPr>
          <p:cNvPr id="3" name="Content Placeholder 2">
            <a:extLst>
              <a:ext uri="{FF2B5EF4-FFF2-40B4-BE49-F238E27FC236}">
                <a16:creationId xmlns:a16="http://schemas.microsoft.com/office/drawing/2014/main" id="{379D9AB2-292A-4D7E-9E3D-848255614B38}"/>
              </a:ext>
            </a:extLst>
          </p:cNvPr>
          <p:cNvSpPr>
            <a:spLocks noGrp="1"/>
          </p:cNvSpPr>
          <p:nvPr>
            <p:ph idx="1"/>
          </p:nvPr>
        </p:nvSpPr>
        <p:spPr>
          <a:xfrm>
            <a:off x="1154954" y="2431221"/>
            <a:ext cx="8825659" cy="3658153"/>
          </a:xfrm>
        </p:spPr>
        <p:txBody>
          <a:bodyPr>
            <a:normAutofit fontScale="92500" lnSpcReduction="10000"/>
          </a:bodyPr>
          <a:lstStyle/>
          <a:p>
            <a:pPr algn="just"/>
            <a:r>
              <a:rPr lang="en-US" dirty="0"/>
              <a:t>Pre-emptive transplantation although favored has increased risk of graft thrombosis</a:t>
            </a:r>
          </a:p>
          <a:p>
            <a:pPr algn="just"/>
            <a:r>
              <a:rPr lang="en-US" dirty="0"/>
              <a:t>Similarly patients who are on Hemodialysis and still have high UO.</a:t>
            </a:r>
          </a:p>
          <a:p>
            <a:pPr algn="just"/>
            <a:r>
              <a:rPr lang="en-US" dirty="0"/>
              <a:t>These patients get easily dehydrated and require aggressive fluid monitoring </a:t>
            </a:r>
          </a:p>
          <a:p>
            <a:pPr algn="just"/>
            <a:r>
              <a:rPr lang="en-US" dirty="0"/>
              <a:t>Consider pre-Op cessation of PO diuretics and antihypertensive drugs except for B-Blockers</a:t>
            </a:r>
          </a:p>
          <a:p>
            <a:pPr algn="just"/>
            <a:r>
              <a:rPr lang="en-US" dirty="0"/>
              <a:t>Peritoneal Dialysis has the highest risk. </a:t>
            </a:r>
          </a:p>
          <a:p>
            <a:pPr marL="0" indent="0" algn="just">
              <a:buNone/>
            </a:pPr>
            <a:r>
              <a:rPr lang="en-US" dirty="0"/>
              <a:t>	-Acquired </a:t>
            </a:r>
            <a:r>
              <a:rPr lang="en-US" dirty="0" err="1"/>
              <a:t>thrombophilic</a:t>
            </a:r>
            <a:r>
              <a:rPr lang="en-US" dirty="0"/>
              <a:t> state due to selective protein loss as in nephrotic 	  	  syndrome</a:t>
            </a:r>
          </a:p>
          <a:p>
            <a:pPr marL="0" indent="0" algn="just">
              <a:buNone/>
            </a:pPr>
            <a:r>
              <a:rPr lang="en-US" dirty="0"/>
              <a:t>	-Patient switch from HD to PD may be due to atherosclerotic and vascular 	 access problems</a:t>
            </a:r>
          </a:p>
          <a:p>
            <a:pPr marL="0" indent="0">
              <a:buNone/>
            </a:pPr>
            <a:endParaRPr lang="en-US" dirty="0"/>
          </a:p>
        </p:txBody>
      </p:sp>
    </p:spTree>
    <p:extLst>
      <p:ext uri="{BB962C8B-B14F-4D97-AF65-F5344CB8AC3E}">
        <p14:creationId xmlns:p14="http://schemas.microsoft.com/office/powerpoint/2010/main" val="166378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BF24-8ECC-4FAA-B135-FF2F7E23B7BE}"/>
              </a:ext>
            </a:extLst>
          </p:cNvPr>
          <p:cNvSpPr>
            <a:spLocks noGrp="1"/>
          </p:cNvSpPr>
          <p:nvPr>
            <p:ph type="title"/>
          </p:nvPr>
        </p:nvSpPr>
        <p:spPr/>
        <p:txBody>
          <a:bodyPr/>
          <a:lstStyle/>
          <a:p>
            <a:r>
              <a:rPr lang="en-US" dirty="0"/>
              <a:t>Recipient Factors </a:t>
            </a:r>
            <a:r>
              <a:rPr lang="en-US" dirty="0">
                <a:solidFill>
                  <a:srgbClr val="00B0F0"/>
                </a:solidFill>
              </a:rPr>
              <a:t>Thrombophilia</a:t>
            </a:r>
          </a:p>
        </p:txBody>
      </p:sp>
      <p:sp>
        <p:nvSpPr>
          <p:cNvPr id="3" name="Content Placeholder 2">
            <a:extLst>
              <a:ext uri="{FF2B5EF4-FFF2-40B4-BE49-F238E27FC236}">
                <a16:creationId xmlns:a16="http://schemas.microsoft.com/office/drawing/2014/main" id="{A7135183-DD88-42F7-823B-38EFE52F157F}"/>
              </a:ext>
            </a:extLst>
          </p:cNvPr>
          <p:cNvSpPr>
            <a:spLocks noGrp="1"/>
          </p:cNvSpPr>
          <p:nvPr>
            <p:ph idx="1"/>
          </p:nvPr>
        </p:nvSpPr>
        <p:spPr>
          <a:xfrm>
            <a:off x="1154954" y="2603500"/>
            <a:ext cx="8825659" cy="3416300"/>
          </a:xfrm>
        </p:spPr>
        <p:txBody>
          <a:bodyPr>
            <a:normAutofit/>
          </a:bodyPr>
          <a:lstStyle/>
          <a:p>
            <a:pPr algn="just"/>
            <a:r>
              <a:rPr lang="en-US" dirty="0"/>
              <a:t>Inherited and acquired thrombophilia</a:t>
            </a:r>
          </a:p>
          <a:p>
            <a:pPr algn="just"/>
            <a:r>
              <a:rPr lang="en-US" dirty="0"/>
              <a:t> Screening for thrombophilia decreases the number of events</a:t>
            </a:r>
          </a:p>
          <a:p>
            <a:pPr algn="just"/>
            <a:r>
              <a:rPr lang="en-US" dirty="0"/>
              <a:t>Some centers include </a:t>
            </a:r>
            <a:r>
              <a:rPr lang="en-US" dirty="0" err="1"/>
              <a:t>thrombophilic</a:t>
            </a:r>
            <a:r>
              <a:rPr lang="en-US" dirty="0"/>
              <a:t> studies in the pre-op work-up for all patients. May not be cost-effective</a:t>
            </a:r>
          </a:p>
          <a:p>
            <a:pPr algn="just"/>
            <a:r>
              <a:rPr lang="en-US" dirty="0"/>
              <a:t>High risk groups include patients with history of DVT or PE, multiple miscarriages, history of graft thrombosis, SLE, obesity, diabetes, or family history of thrombosis…</a:t>
            </a:r>
          </a:p>
          <a:p>
            <a:pPr algn="just"/>
            <a:r>
              <a:rPr lang="en-US" dirty="0"/>
              <a:t>The most factors screened for in the literature are FVL, protein C, protein S, anti-thrombin defect, pro-thrombin mutation and APA </a:t>
            </a:r>
          </a:p>
        </p:txBody>
      </p:sp>
    </p:spTree>
    <p:extLst>
      <p:ext uri="{BB962C8B-B14F-4D97-AF65-F5344CB8AC3E}">
        <p14:creationId xmlns:p14="http://schemas.microsoft.com/office/powerpoint/2010/main" val="369182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E6E9-421B-4DB8-80AB-4DC84179B27A}"/>
              </a:ext>
            </a:extLst>
          </p:cNvPr>
          <p:cNvSpPr>
            <a:spLocks noGrp="1"/>
          </p:cNvSpPr>
          <p:nvPr>
            <p:ph type="title"/>
          </p:nvPr>
        </p:nvSpPr>
        <p:spPr/>
        <p:txBody>
          <a:bodyPr/>
          <a:lstStyle/>
          <a:p>
            <a:r>
              <a:rPr lang="en-US" sz="2800" dirty="0"/>
              <a:t>Background</a:t>
            </a:r>
          </a:p>
        </p:txBody>
      </p:sp>
      <p:sp>
        <p:nvSpPr>
          <p:cNvPr id="3" name="Content Placeholder 2">
            <a:extLst>
              <a:ext uri="{FF2B5EF4-FFF2-40B4-BE49-F238E27FC236}">
                <a16:creationId xmlns:a16="http://schemas.microsoft.com/office/drawing/2014/main" id="{2FDD2F0E-C89C-434D-9795-0EB081A65DD4}"/>
              </a:ext>
            </a:extLst>
          </p:cNvPr>
          <p:cNvSpPr>
            <a:spLocks noGrp="1"/>
          </p:cNvSpPr>
          <p:nvPr>
            <p:ph idx="1"/>
          </p:nvPr>
        </p:nvSpPr>
        <p:spPr/>
        <p:txBody>
          <a:bodyPr/>
          <a:lstStyle/>
          <a:p>
            <a:r>
              <a:rPr lang="en-US" dirty="0"/>
              <a:t>Can be secondary to renal vein or renal artery thrombosis</a:t>
            </a:r>
          </a:p>
          <a:p>
            <a:r>
              <a:rPr lang="en-US" dirty="0"/>
              <a:t>Devastating, in most occasions leads to loss of the graft</a:t>
            </a:r>
          </a:p>
          <a:p>
            <a:r>
              <a:rPr lang="en-US" dirty="0"/>
              <a:t>Timely diagnosis is most critical</a:t>
            </a:r>
          </a:p>
          <a:p>
            <a:r>
              <a:rPr lang="en-US" dirty="0"/>
              <a:t>Difficult; High suspicion</a:t>
            </a:r>
          </a:p>
          <a:p>
            <a:r>
              <a:rPr lang="en-US" dirty="0"/>
              <a:t>Low threshold to react</a:t>
            </a:r>
          </a:p>
        </p:txBody>
      </p:sp>
    </p:spTree>
    <p:extLst>
      <p:ext uri="{BB962C8B-B14F-4D97-AF65-F5344CB8AC3E}">
        <p14:creationId xmlns:p14="http://schemas.microsoft.com/office/powerpoint/2010/main" val="536689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EB4C-FECB-4585-A147-4A7A3222C911}"/>
              </a:ext>
            </a:extLst>
          </p:cNvPr>
          <p:cNvSpPr>
            <a:spLocks noGrp="1"/>
          </p:cNvSpPr>
          <p:nvPr>
            <p:ph type="title"/>
          </p:nvPr>
        </p:nvSpPr>
        <p:spPr/>
        <p:txBody>
          <a:bodyPr/>
          <a:lstStyle/>
          <a:p>
            <a:r>
              <a:rPr lang="en-US" dirty="0"/>
              <a:t>Medication Factors</a:t>
            </a:r>
          </a:p>
        </p:txBody>
      </p:sp>
      <p:sp>
        <p:nvSpPr>
          <p:cNvPr id="3" name="Content Placeholder 2">
            <a:extLst>
              <a:ext uri="{FF2B5EF4-FFF2-40B4-BE49-F238E27FC236}">
                <a16:creationId xmlns:a16="http://schemas.microsoft.com/office/drawing/2014/main" id="{4EF7A43B-34D3-49B3-B11D-18405FBB89CB}"/>
              </a:ext>
            </a:extLst>
          </p:cNvPr>
          <p:cNvSpPr>
            <a:spLocks noGrp="1"/>
          </p:cNvSpPr>
          <p:nvPr>
            <p:ph idx="1"/>
          </p:nvPr>
        </p:nvSpPr>
        <p:spPr>
          <a:xfrm>
            <a:off x="1154954" y="2364960"/>
            <a:ext cx="8825659" cy="4009335"/>
          </a:xfrm>
        </p:spPr>
        <p:txBody>
          <a:bodyPr>
            <a:normAutofit/>
          </a:bodyPr>
          <a:lstStyle/>
          <a:p>
            <a:pPr algn="just"/>
            <a:r>
              <a:rPr lang="en-US" dirty="0"/>
              <a:t>Pre-medication with steroids was found in some series to increase risk of graft thrombosis. It may activate Tissue factor/</a:t>
            </a:r>
            <a:r>
              <a:rPr lang="en-US" dirty="0" err="1"/>
              <a:t>factorVII</a:t>
            </a:r>
            <a:r>
              <a:rPr lang="en-US" dirty="0"/>
              <a:t> pathways. Solumedrol dose should not exceed 8 mg/kg</a:t>
            </a:r>
          </a:p>
          <a:p>
            <a:pPr algn="just"/>
            <a:r>
              <a:rPr lang="en-US" dirty="0"/>
              <a:t>OKT3 significantly increases the risk of graft thrombosis by inducing pro-coagulant activity. Almost not used anymore</a:t>
            </a:r>
          </a:p>
          <a:p>
            <a:pPr algn="just"/>
            <a:r>
              <a:rPr lang="en-US" dirty="0"/>
              <a:t>Thymoglobulin decreases thrombosis risk by decreasing platelet counts and pro-coagulant activity by down-regulating Immune modulators</a:t>
            </a:r>
          </a:p>
          <a:p>
            <a:pPr algn="just"/>
            <a:r>
              <a:rPr lang="en-US" dirty="0"/>
              <a:t>Similarly IL-2 receptor antibodies have protective effect</a:t>
            </a:r>
          </a:p>
          <a:p>
            <a:pPr algn="just"/>
            <a:r>
              <a:rPr lang="en-US" dirty="0"/>
              <a:t>Calcineurin inhibitors were not proven to increase the risk of thrombosis although they cause </a:t>
            </a:r>
            <a:r>
              <a:rPr lang="en-US" dirty="0" err="1"/>
              <a:t>hypofibrinolysis</a:t>
            </a:r>
            <a:r>
              <a:rPr lang="en-US" dirty="0"/>
              <a:t>.  Use post-transplant may be safer</a:t>
            </a:r>
          </a:p>
          <a:p>
            <a:pPr algn="just"/>
            <a:r>
              <a:rPr lang="en-US" dirty="0"/>
              <a:t>Role of erythropoietin is controversial. High Hematocrit is more important</a:t>
            </a:r>
          </a:p>
        </p:txBody>
      </p:sp>
    </p:spTree>
    <p:extLst>
      <p:ext uri="{BB962C8B-B14F-4D97-AF65-F5344CB8AC3E}">
        <p14:creationId xmlns:p14="http://schemas.microsoft.com/office/powerpoint/2010/main" val="25522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195D-B6F9-48C8-A71F-FE77E6A02EE1}"/>
              </a:ext>
            </a:extLst>
          </p:cNvPr>
          <p:cNvSpPr>
            <a:spLocks noGrp="1"/>
          </p:cNvSpPr>
          <p:nvPr>
            <p:ph type="title"/>
          </p:nvPr>
        </p:nvSpPr>
        <p:spPr/>
        <p:txBody>
          <a:bodyPr/>
          <a:lstStyle/>
          <a:p>
            <a:r>
              <a:rPr lang="en-US" dirty="0"/>
              <a:t>Technical factors</a:t>
            </a:r>
          </a:p>
        </p:txBody>
      </p:sp>
      <p:sp>
        <p:nvSpPr>
          <p:cNvPr id="3" name="Content Placeholder 2">
            <a:extLst>
              <a:ext uri="{FF2B5EF4-FFF2-40B4-BE49-F238E27FC236}">
                <a16:creationId xmlns:a16="http://schemas.microsoft.com/office/drawing/2014/main" id="{9751BFF8-A725-4073-A306-5E05226DCB9C}"/>
              </a:ext>
            </a:extLst>
          </p:cNvPr>
          <p:cNvSpPr>
            <a:spLocks noGrp="1"/>
          </p:cNvSpPr>
          <p:nvPr>
            <p:ph idx="1"/>
          </p:nvPr>
        </p:nvSpPr>
        <p:spPr/>
        <p:txBody>
          <a:bodyPr/>
          <a:lstStyle/>
          <a:p>
            <a:pPr algn="just"/>
            <a:r>
              <a:rPr lang="en-US" dirty="0"/>
              <a:t>The transplant surgical technique is well established</a:t>
            </a:r>
          </a:p>
          <a:p>
            <a:pPr algn="just"/>
            <a:r>
              <a:rPr lang="en-US" dirty="0"/>
              <a:t>Learning curve is essential especially for laparoscopic nephrectomy</a:t>
            </a:r>
          </a:p>
          <a:p>
            <a:pPr algn="just"/>
            <a:r>
              <a:rPr lang="en-US" dirty="0"/>
              <a:t>Many graft failures and complications are secondary to inattention to minor details or overconfidence. </a:t>
            </a:r>
          </a:p>
          <a:p>
            <a:pPr algn="just"/>
            <a:r>
              <a:rPr lang="en-US" dirty="0"/>
              <a:t>Technical complications are under-reported</a:t>
            </a:r>
          </a:p>
          <a:p>
            <a:pPr algn="just"/>
            <a:r>
              <a:rPr lang="en-US" dirty="0"/>
              <a:t>As well, are the hemodynamic parameters on the anesthesia charts. </a:t>
            </a:r>
          </a:p>
          <a:p>
            <a:pPr algn="just"/>
            <a:r>
              <a:rPr lang="en-US" dirty="0"/>
              <a:t>Harmony and honesty between the surgeons, anesthesia team and nephrologist</a:t>
            </a:r>
          </a:p>
        </p:txBody>
      </p:sp>
    </p:spTree>
    <p:extLst>
      <p:ext uri="{BB962C8B-B14F-4D97-AF65-F5344CB8AC3E}">
        <p14:creationId xmlns:p14="http://schemas.microsoft.com/office/powerpoint/2010/main" val="157308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8919-13E9-46EC-9F8F-94B89517C639}"/>
              </a:ext>
            </a:extLst>
          </p:cNvPr>
          <p:cNvSpPr>
            <a:spLocks noGrp="1"/>
          </p:cNvSpPr>
          <p:nvPr>
            <p:ph type="title"/>
          </p:nvPr>
        </p:nvSpPr>
        <p:spPr/>
        <p:txBody>
          <a:bodyPr/>
          <a:lstStyle/>
          <a:p>
            <a:r>
              <a:rPr lang="en-US" dirty="0"/>
              <a:t>Technical Factors</a:t>
            </a:r>
          </a:p>
        </p:txBody>
      </p:sp>
      <p:sp>
        <p:nvSpPr>
          <p:cNvPr id="4" name="Content Placeholder 3">
            <a:extLst>
              <a:ext uri="{FF2B5EF4-FFF2-40B4-BE49-F238E27FC236}">
                <a16:creationId xmlns:a16="http://schemas.microsoft.com/office/drawing/2014/main" id="{CB38D4E6-E2E2-4FDE-ACAB-05B05D0A42DD}"/>
              </a:ext>
            </a:extLst>
          </p:cNvPr>
          <p:cNvSpPr>
            <a:spLocks noGrp="1"/>
          </p:cNvSpPr>
          <p:nvPr>
            <p:ph sz="half" idx="1"/>
          </p:nvPr>
        </p:nvSpPr>
        <p:spPr/>
        <p:txBody>
          <a:bodyPr/>
          <a:lstStyle/>
          <a:p>
            <a:r>
              <a:rPr lang="en-US" dirty="0"/>
              <a:t>Aortic punch</a:t>
            </a:r>
          </a:p>
          <a:p>
            <a:pPr algn="just"/>
            <a:r>
              <a:rPr lang="en-US" dirty="0"/>
              <a:t>Decreases elastic recoil of arterial wall   smooth muscle</a:t>
            </a:r>
          </a:p>
          <a:p>
            <a:pPr algn="just"/>
            <a:r>
              <a:rPr lang="en-US" dirty="0"/>
              <a:t>Makes the anastomosis easier and more exact</a:t>
            </a:r>
          </a:p>
        </p:txBody>
      </p:sp>
      <p:pic>
        <p:nvPicPr>
          <p:cNvPr id="7" name="Content Placeholder 6">
            <a:extLst>
              <a:ext uri="{FF2B5EF4-FFF2-40B4-BE49-F238E27FC236}">
                <a16:creationId xmlns:a16="http://schemas.microsoft.com/office/drawing/2014/main" id="{5808A94A-87FA-4954-9EAD-FE11AF7A41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8713" y="2954784"/>
            <a:ext cx="4824412" cy="2713731"/>
          </a:xfrm>
        </p:spPr>
      </p:pic>
    </p:spTree>
    <p:extLst>
      <p:ext uri="{BB962C8B-B14F-4D97-AF65-F5344CB8AC3E}">
        <p14:creationId xmlns:p14="http://schemas.microsoft.com/office/powerpoint/2010/main" val="344390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9CADF2-9FA1-44C8-8E98-90FCFE1F70E5}"/>
              </a:ext>
            </a:extLst>
          </p:cNvPr>
          <p:cNvSpPr>
            <a:spLocks noGrp="1"/>
          </p:cNvSpPr>
          <p:nvPr>
            <p:ph type="title"/>
          </p:nvPr>
        </p:nvSpPr>
        <p:spPr/>
        <p:txBody>
          <a:bodyPr/>
          <a:lstStyle/>
          <a:p>
            <a:r>
              <a:rPr lang="en-US" dirty="0"/>
              <a:t>Technical Factors</a:t>
            </a:r>
          </a:p>
        </p:txBody>
      </p:sp>
      <p:sp>
        <p:nvSpPr>
          <p:cNvPr id="6" name="Content Placeholder 5">
            <a:extLst>
              <a:ext uri="{FF2B5EF4-FFF2-40B4-BE49-F238E27FC236}">
                <a16:creationId xmlns:a16="http://schemas.microsoft.com/office/drawing/2014/main" id="{D33E64D1-8069-4653-87AD-3B0E7713DAB9}"/>
              </a:ext>
            </a:extLst>
          </p:cNvPr>
          <p:cNvSpPr>
            <a:spLocks noGrp="1"/>
          </p:cNvSpPr>
          <p:nvPr>
            <p:ph idx="1"/>
          </p:nvPr>
        </p:nvSpPr>
        <p:spPr/>
        <p:txBody>
          <a:bodyPr/>
          <a:lstStyle/>
          <a:p>
            <a:r>
              <a:rPr lang="en-US" dirty="0"/>
              <a:t>Vascular clamp injury </a:t>
            </a:r>
          </a:p>
          <a:p>
            <a:r>
              <a:rPr lang="en-US" dirty="0"/>
              <a:t>Cannulation injury at time of perfusion</a:t>
            </a:r>
          </a:p>
          <a:p>
            <a:r>
              <a:rPr lang="en-US" dirty="0"/>
              <a:t>Kinking secondary to relatively long vessels.                                         </a:t>
            </a:r>
          </a:p>
          <a:p>
            <a:r>
              <a:rPr lang="en-US" dirty="0"/>
              <a:t>Compression of renal vein by renal artery. Risk may be decreased by ipsilateral placement ( left kidney to left iliac fossa)</a:t>
            </a:r>
          </a:p>
          <a:p>
            <a:r>
              <a:rPr lang="en-US" dirty="0"/>
              <a:t>Extrinsic compression by hematomas, </a:t>
            </a:r>
            <a:r>
              <a:rPr lang="en-US" dirty="0" err="1"/>
              <a:t>lymphocoeles</a:t>
            </a:r>
            <a:r>
              <a:rPr lang="en-US" dirty="0"/>
              <a:t>…</a:t>
            </a:r>
          </a:p>
          <a:p>
            <a:r>
              <a:rPr lang="en-US" dirty="0"/>
              <a:t>Kidney positioning: relatively tight space. The very young and thin males</a:t>
            </a:r>
          </a:p>
        </p:txBody>
      </p:sp>
    </p:spTree>
    <p:extLst>
      <p:ext uri="{BB962C8B-B14F-4D97-AF65-F5344CB8AC3E}">
        <p14:creationId xmlns:p14="http://schemas.microsoft.com/office/powerpoint/2010/main" val="3736168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6F27-F95A-4D46-976C-DE6122B7FA12}"/>
              </a:ext>
            </a:extLst>
          </p:cNvPr>
          <p:cNvSpPr>
            <a:spLocks noGrp="1"/>
          </p:cNvSpPr>
          <p:nvPr>
            <p:ph type="title"/>
          </p:nvPr>
        </p:nvSpPr>
        <p:spPr/>
        <p:txBody>
          <a:bodyPr/>
          <a:lstStyle/>
          <a:p>
            <a:r>
              <a:rPr lang="en-US" dirty="0"/>
              <a:t>Standard Prophylaxis</a:t>
            </a:r>
          </a:p>
        </p:txBody>
      </p:sp>
      <p:sp>
        <p:nvSpPr>
          <p:cNvPr id="3" name="Content Placeholder 2">
            <a:extLst>
              <a:ext uri="{FF2B5EF4-FFF2-40B4-BE49-F238E27FC236}">
                <a16:creationId xmlns:a16="http://schemas.microsoft.com/office/drawing/2014/main" id="{E9F1D4AE-4754-4706-AD8F-59DF215180CD}"/>
              </a:ext>
            </a:extLst>
          </p:cNvPr>
          <p:cNvSpPr>
            <a:spLocks noGrp="1"/>
          </p:cNvSpPr>
          <p:nvPr>
            <p:ph idx="1"/>
          </p:nvPr>
        </p:nvSpPr>
        <p:spPr/>
        <p:txBody>
          <a:bodyPr/>
          <a:lstStyle/>
          <a:p>
            <a:r>
              <a:rPr lang="en-US" dirty="0"/>
              <a:t>High risk of thrombosis with normal </a:t>
            </a:r>
            <a:r>
              <a:rPr lang="en-US" dirty="0" err="1"/>
              <a:t>thrombophilic</a:t>
            </a:r>
            <a:r>
              <a:rPr lang="en-US" dirty="0"/>
              <a:t> studies</a:t>
            </a:r>
          </a:p>
          <a:p>
            <a:r>
              <a:rPr lang="en-US" dirty="0"/>
              <a:t>Adults: S/Q heparin 5000 u TID for 3 days then low dose aspirin 100mg /day</a:t>
            </a:r>
          </a:p>
          <a:p>
            <a:r>
              <a:rPr lang="en-US" dirty="0"/>
              <a:t>Pediatrics: 10u/kg/</a:t>
            </a:r>
            <a:r>
              <a:rPr lang="en-US" dirty="0" err="1"/>
              <a:t>hr</a:t>
            </a:r>
            <a:r>
              <a:rPr lang="en-US" dirty="0"/>
              <a:t> continuous infusion for 3-5 days followed by aspirin 1-5 mg/kg/day</a:t>
            </a:r>
          </a:p>
          <a:p>
            <a:r>
              <a:rPr lang="en-US" dirty="0"/>
              <a:t>This proposed prophylactic protocol is not a guideline</a:t>
            </a:r>
          </a:p>
          <a:p>
            <a:r>
              <a:rPr lang="en-US" dirty="0"/>
              <a:t>Some centers use a single dose of IV heparin  before iliac vessel clamping aiming at an ACT of 200 </a:t>
            </a:r>
          </a:p>
          <a:p>
            <a:r>
              <a:rPr lang="en-US" dirty="0"/>
              <a:t>Risk of aspirin especially if kidney biopsy is needed</a:t>
            </a:r>
          </a:p>
          <a:p>
            <a:r>
              <a:rPr lang="en-US" dirty="0"/>
              <a:t>Weigh the risk of thrombosis against the risk of bleeding</a:t>
            </a:r>
          </a:p>
        </p:txBody>
      </p:sp>
    </p:spTree>
    <p:extLst>
      <p:ext uri="{BB962C8B-B14F-4D97-AF65-F5344CB8AC3E}">
        <p14:creationId xmlns:p14="http://schemas.microsoft.com/office/powerpoint/2010/main" val="386797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A62A-654A-491E-9535-4D6D373FA809}"/>
              </a:ext>
            </a:extLst>
          </p:cNvPr>
          <p:cNvSpPr>
            <a:spLocks noGrp="1"/>
          </p:cNvSpPr>
          <p:nvPr>
            <p:ph type="title"/>
          </p:nvPr>
        </p:nvSpPr>
        <p:spPr/>
        <p:txBody>
          <a:bodyPr/>
          <a:lstStyle/>
          <a:p>
            <a:r>
              <a:rPr lang="en-US" dirty="0"/>
              <a:t>Intensive prophylaxis</a:t>
            </a:r>
          </a:p>
        </p:txBody>
      </p:sp>
      <p:sp>
        <p:nvSpPr>
          <p:cNvPr id="3" name="Content Placeholder 2">
            <a:extLst>
              <a:ext uri="{FF2B5EF4-FFF2-40B4-BE49-F238E27FC236}">
                <a16:creationId xmlns:a16="http://schemas.microsoft.com/office/drawing/2014/main" id="{FDCAD905-951C-4EA5-84C0-DB6E449891F6}"/>
              </a:ext>
            </a:extLst>
          </p:cNvPr>
          <p:cNvSpPr>
            <a:spLocks noGrp="1"/>
          </p:cNvSpPr>
          <p:nvPr>
            <p:ph idx="1"/>
          </p:nvPr>
        </p:nvSpPr>
        <p:spPr/>
        <p:txBody>
          <a:bodyPr/>
          <a:lstStyle/>
          <a:p>
            <a:r>
              <a:rPr lang="en-US" dirty="0"/>
              <a:t>High risk and presence of a </a:t>
            </a:r>
            <a:r>
              <a:rPr lang="en-US" dirty="0" err="1"/>
              <a:t>thrombophilic</a:t>
            </a:r>
            <a:r>
              <a:rPr lang="en-US" dirty="0"/>
              <a:t> state</a:t>
            </a:r>
          </a:p>
          <a:p>
            <a:r>
              <a:rPr lang="en-US" dirty="0"/>
              <a:t>S/Q heparin 5000 u TID for 4 weeks. Can use LMW heparin alternatively</a:t>
            </a:r>
          </a:p>
          <a:p>
            <a:r>
              <a:rPr lang="en-US" dirty="0"/>
              <a:t>Then switch to either low dose aspirin or long-term anti-coagulation</a:t>
            </a:r>
          </a:p>
          <a:p>
            <a:r>
              <a:rPr lang="en-US" dirty="0"/>
              <a:t>Aspirin decreases graft arterial complications and CV risk</a:t>
            </a:r>
          </a:p>
          <a:p>
            <a:r>
              <a:rPr lang="en-US" dirty="0"/>
              <a:t>Anti-coagulation decreases graft venous complications and VTEs ( DVT and PE)</a:t>
            </a:r>
          </a:p>
          <a:p>
            <a:r>
              <a:rPr lang="en-US" dirty="0"/>
              <a:t>Individualization is the key</a:t>
            </a:r>
          </a:p>
          <a:p>
            <a:endParaRPr lang="en-US" dirty="0"/>
          </a:p>
        </p:txBody>
      </p:sp>
    </p:spTree>
    <p:extLst>
      <p:ext uri="{BB962C8B-B14F-4D97-AF65-F5344CB8AC3E}">
        <p14:creationId xmlns:p14="http://schemas.microsoft.com/office/powerpoint/2010/main" val="2131259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6079-6F5A-4E31-9AE7-D596404A5727}"/>
              </a:ext>
            </a:extLst>
          </p:cNvPr>
          <p:cNvSpPr>
            <a:spLocks noGrp="1"/>
          </p:cNvSpPr>
          <p:nvPr>
            <p:ph type="title"/>
          </p:nvPr>
        </p:nvSpPr>
        <p:spPr/>
        <p:txBody>
          <a:bodyPr/>
          <a:lstStyle/>
          <a:p>
            <a:r>
              <a:rPr lang="en-US" dirty="0"/>
              <a:t>Diagnosis </a:t>
            </a:r>
          </a:p>
        </p:txBody>
      </p:sp>
      <p:sp>
        <p:nvSpPr>
          <p:cNvPr id="3" name="Content Placeholder 2">
            <a:extLst>
              <a:ext uri="{FF2B5EF4-FFF2-40B4-BE49-F238E27FC236}">
                <a16:creationId xmlns:a16="http://schemas.microsoft.com/office/drawing/2014/main" id="{59554ADD-E45B-42CD-AC5F-8FB313E6F7A7}"/>
              </a:ext>
            </a:extLst>
          </p:cNvPr>
          <p:cNvSpPr>
            <a:spLocks noGrp="1"/>
          </p:cNvSpPr>
          <p:nvPr>
            <p:ph idx="1"/>
          </p:nvPr>
        </p:nvSpPr>
        <p:spPr/>
        <p:txBody>
          <a:bodyPr>
            <a:normAutofit fontScale="92500" lnSpcReduction="10000"/>
          </a:bodyPr>
          <a:lstStyle/>
          <a:p>
            <a:r>
              <a:rPr lang="en-US" dirty="0"/>
              <a:t>High index of suspicion</a:t>
            </a:r>
          </a:p>
          <a:p>
            <a:r>
              <a:rPr lang="en-US" dirty="0"/>
              <a:t>Allograft thrombosis can follow Acute rejection, DGF, Infection or collections</a:t>
            </a:r>
          </a:p>
          <a:p>
            <a:r>
              <a:rPr lang="en-US" dirty="0"/>
              <a:t>Duplex Ultrasound</a:t>
            </a:r>
          </a:p>
          <a:p>
            <a:r>
              <a:rPr lang="en-US" dirty="0"/>
              <a:t>MRI without gadolinium. Is gaining popularity in the literature. Though it is time consuming, needs transport and expensive. For follow-up or semi-emergent setting</a:t>
            </a:r>
          </a:p>
          <a:p>
            <a:r>
              <a:rPr lang="en-US" dirty="0"/>
              <a:t>Renal scintigraphy use is well established</a:t>
            </a:r>
          </a:p>
          <a:p>
            <a:r>
              <a:rPr lang="en-US" dirty="0"/>
              <a:t>Continuous mini-invasive graft monitoring </a:t>
            </a:r>
            <a:r>
              <a:rPr lang="en-US" dirty="0">
                <a:solidFill>
                  <a:srgbClr val="00B0F0"/>
                </a:solidFill>
              </a:rPr>
              <a:t>promising future modalities</a:t>
            </a:r>
          </a:p>
          <a:p>
            <a:pPr marL="0" indent="0">
              <a:buNone/>
            </a:pPr>
            <a:r>
              <a:rPr lang="en-US" dirty="0"/>
              <a:t>	- </a:t>
            </a:r>
            <a:r>
              <a:rPr lang="en-US" dirty="0" err="1"/>
              <a:t>Microdialysis</a:t>
            </a:r>
            <a:r>
              <a:rPr lang="en-US" dirty="0"/>
              <a:t> </a:t>
            </a:r>
            <a:r>
              <a:rPr lang="en-US" sz="1300" dirty="0"/>
              <a:t>catheter in parenchyma measures via semi-permeable membrane T metabolites  Q30 min</a:t>
            </a:r>
          </a:p>
          <a:p>
            <a:pPr marL="0" indent="0">
              <a:buNone/>
            </a:pPr>
            <a:r>
              <a:rPr lang="en-US" dirty="0"/>
              <a:t>	- Thermodilution </a:t>
            </a:r>
            <a:r>
              <a:rPr lang="en-US" sz="1300" dirty="0"/>
              <a:t>electrode in parenchyma measures </a:t>
            </a:r>
            <a:r>
              <a:rPr lang="en-US" sz="1300" dirty="0" err="1"/>
              <a:t>microcirculatuion</a:t>
            </a:r>
            <a:r>
              <a:rPr lang="en-US" sz="1300" dirty="0"/>
              <a:t> continuously ml/100g tissue/min</a:t>
            </a:r>
          </a:p>
        </p:txBody>
      </p:sp>
    </p:spTree>
    <p:extLst>
      <p:ext uri="{BB962C8B-B14F-4D97-AF65-F5344CB8AC3E}">
        <p14:creationId xmlns:p14="http://schemas.microsoft.com/office/powerpoint/2010/main" val="282125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D191-241E-45C7-9958-1B252AB8CFED}"/>
              </a:ext>
            </a:extLst>
          </p:cNvPr>
          <p:cNvSpPr>
            <a:spLocks noGrp="1"/>
          </p:cNvSpPr>
          <p:nvPr>
            <p:ph type="title"/>
          </p:nvPr>
        </p:nvSpPr>
        <p:spPr/>
        <p:txBody>
          <a:bodyPr/>
          <a:lstStyle/>
          <a:p>
            <a:r>
              <a:rPr lang="en-US" dirty="0"/>
              <a:t>Diagnosis </a:t>
            </a:r>
            <a:r>
              <a:rPr lang="en-US" dirty="0">
                <a:solidFill>
                  <a:srgbClr val="00B0F0"/>
                </a:solidFill>
              </a:rPr>
              <a:t>Duplex Ultrasound</a:t>
            </a:r>
          </a:p>
        </p:txBody>
      </p:sp>
      <p:sp>
        <p:nvSpPr>
          <p:cNvPr id="3" name="Content Placeholder 2">
            <a:extLst>
              <a:ext uri="{FF2B5EF4-FFF2-40B4-BE49-F238E27FC236}">
                <a16:creationId xmlns:a16="http://schemas.microsoft.com/office/drawing/2014/main" id="{2B5F76D2-3855-438F-9750-689CA233943D}"/>
              </a:ext>
            </a:extLst>
          </p:cNvPr>
          <p:cNvSpPr>
            <a:spLocks noGrp="1"/>
          </p:cNvSpPr>
          <p:nvPr>
            <p:ph idx="1"/>
          </p:nvPr>
        </p:nvSpPr>
        <p:spPr/>
        <p:txBody>
          <a:bodyPr>
            <a:normAutofit fontScale="92500" lnSpcReduction="20000"/>
          </a:bodyPr>
          <a:lstStyle/>
          <a:p>
            <a:pPr algn="just"/>
            <a:r>
              <a:rPr lang="en-US" dirty="0"/>
              <a:t>In cases of renal vein thrombosis, it characteristically shows reversed arterial diastolic flow (arterial waveform positive during systole and negative during diastole along with non-visualization of the renal vein</a:t>
            </a:r>
          </a:p>
          <a:p>
            <a:pPr algn="just"/>
            <a:r>
              <a:rPr lang="en-US" dirty="0"/>
              <a:t>Reversed or absent diastolic flow is a sign of extremely high vascular resistance in small intra-renal or large extra-renal vessels</a:t>
            </a:r>
          </a:p>
          <a:p>
            <a:pPr algn="just"/>
            <a:r>
              <a:rPr lang="en-US" dirty="0"/>
              <a:t>Not pathognomonic for renal vein thrombosis. It can occur in severe AR, severe ATN, compression by hematoma or vascular kink. But, may indicate early exploration. </a:t>
            </a:r>
          </a:p>
          <a:p>
            <a:pPr algn="just"/>
            <a:r>
              <a:rPr lang="en-US" dirty="0"/>
              <a:t>At our center, a duplex machine is available on board. At any point of time, the transplanted kidney can be examined by the transplant team. Both transplant nephrologists are certified and perform all the transplant duplex studies. This saves precious time and can rule out other causes of anuria. As well we do the kidney biopsies.</a:t>
            </a:r>
          </a:p>
          <a:p>
            <a:endParaRPr lang="en-US" dirty="0"/>
          </a:p>
          <a:p>
            <a:endParaRPr lang="en-US" dirty="0"/>
          </a:p>
        </p:txBody>
      </p:sp>
    </p:spTree>
    <p:extLst>
      <p:ext uri="{BB962C8B-B14F-4D97-AF65-F5344CB8AC3E}">
        <p14:creationId xmlns:p14="http://schemas.microsoft.com/office/powerpoint/2010/main" val="261711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F324-0F5E-4C0A-ACDB-77C1CAAAD77F}"/>
              </a:ext>
            </a:extLst>
          </p:cNvPr>
          <p:cNvSpPr>
            <a:spLocks noGrp="1"/>
          </p:cNvSpPr>
          <p:nvPr>
            <p:ph type="title"/>
          </p:nvPr>
        </p:nvSpPr>
        <p:spPr/>
        <p:txBody>
          <a:bodyPr/>
          <a:lstStyle/>
          <a:p>
            <a:r>
              <a:rPr lang="en-US" dirty="0"/>
              <a:t>Renal vein thrombosis</a:t>
            </a:r>
          </a:p>
        </p:txBody>
      </p:sp>
      <p:sp>
        <p:nvSpPr>
          <p:cNvPr id="4" name="Content Placeholder 3">
            <a:extLst>
              <a:ext uri="{FF2B5EF4-FFF2-40B4-BE49-F238E27FC236}">
                <a16:creationId xmlns:a16="http://schemas.microsoft.com/office/drawing/2014/main" id="{5DDFC143-6452-4783-B57E-91BC474F7BA3}"/>
              </a:ext>
            </a:extLst>
          </p:cNvPr>
          <p:cNvSpPr>
            <a:spLocks noGrp="1"/>
          </p:cNvSpPr>
          <p:nvPr>
            <p:ph sz="half" idx="1"/>
          </p:nvPr>
        </p:nvSpPr>
        <p:spPr/>
        <p:txBody>
          <a:bodyPr/>
          <a:lstStyle/>
          <a:p>
            <a:r>
              <a:rPr lang="en-US" dirty="0"/>
              <a:t>2 documented cases of renal vein Thrombosis. One was saved</a:t>
            </a:r>
          </a:p>
          <a:p>
            <a:r>
              <a:rPr lang="en-US" dirty="0"/>
              <a:t>4 cases that gave urine after unclamping progressed to anuria while closing the incision. Reopening and repositioning while still in the OR</a:t>
            </a:r>
          </a:p>
        </p:txBody>
      </p:sp>
      <p:pic>
        <p:nvPicPr>
          <p:cNvPr id="7" name="Content Placeholder 6">
            <a:extLst>
              <a:ext uri="{FF2B5EF4-FFF2-40B4-BE49-F238E27FC236}">
                <a16:creationId xmlns:a16="http://schemas.microsoft.com/office/drawing/2014/main" id="{D5D0E18D-04B0-493F-B4F7-7D1F52A647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6398" y="2603500"/>
            <a:ext cx="3189042" cy="3416300"/>
          </a:xfrm>
        </p:spPr>
      </p:pic>
    </p:spTree>
    <p:extLst>
      <p:ext uri="{BB962C8B-B14F-4D97-AF65-F5344CB8AC3E}">
        <p14:creationId xmlns:p14="http://schemas.microsoft.com/office/powerpoint/2010/main" val="262556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2243D-AFAE-47BA-8CE4-6E2358091030}"/>
              </a:ext>
            </a:extLst>
          </p:cNvPr>
          <p:cNvSpPr>
            <a:spLocks noGrp="1"/>
          </p:cNvSpPr>
          <p:nvPr>
            <p:ph type="title"/>
          </p:nvPr>
        </p:nvSpPr>
        <p:spPr/>
        <p:txBody>
          <a:bodyPr/>
          <a:lstStyle/>
          <a:p>
            <a:r>
              <a:rPr lang="en-US" dirty="0"/>
              <a:t>Complications of Graft Thrombosis</a:t>
            </a:r>
          </a:p>
        </p:txBody>
      </p:sp>
      <p:sp>
        <p:nvSpPr>
          <p:cNvPr id="6" name="Content Placeholder 5">
            <a:extLst>
              <a:ext uri="{FF2B5EF4-FFF2-40B4-BE49-F238E27FC236}">
                <a16:creationId xmlns:a16="http://schemas.microsoft.com/office/drawing/2014/main" id="{BA810911-B480-49C8-B0D9-E553A8203801}"/>
              </a:ext>
            </a:extLst>
          </p:cNvPr>
          <p:cNvSpPr>
            <a:spLocks noGrp="1"/>
          </p:cNvSpPr>
          <p:nvPr>
            <p:ph idx="1"/>
          </p:nvPr>
        </p:nvSpPr>
        <p:spPr/>
        <p:txBody>
          <a:bodyPr/>
          <a:lstStyle/>
          <a:p>
            <a:r>
              <a:rPr lang="en-US" dirty="0"/>
              <a:t>Kidney graft failure and back to dialysis</a:t>
            </a:r>
          </a:p>
          <a:p>
            <a:r>
              <a:rPr lang="en-US" dirty="0"/>
              <a:t>Kidney graft rupture can complicated renal vein thrombosis</a:t>
            </a:r>
          </a:p>
          <a:p>
            <a:r>
              <a:rPr lang="en-US" dirty="0"/>
              <a:t>Later infection or necrosis of a </a:t>
            </a:r>
            <a:r>
              <a:rPr lang="en-US" dirty="0" err="1"/>
              <a:t>devascularized</a:t>
            </a:r>
            <a:r>
              <a:rPr lang="en-US" dirty="0"/>
              <a:t> graft</a:t>
            </a:r>
          </a:p>
          <a:p>
            <a:r>
              <a:rPr lang="en-US" dirty="0"/>
              <a:t>Deep vein Thrombosis</a:t>
            </a:r>
          </a:p>
          <a:p>
            <a:r>
              <a:rPr lang="en-US" dirty="0"/>
              <a:t>Pulmonary Embolism</a:t>
            </a:r>
          </a:p>
        </p:txBody>
      </p:sp>
    </p:spTree>
    <p:extLst>
      <p:ext uri="{BB962C8B-B14F-4D97-AF65-F5344CB8AC3E}">
        <p14:creationId xmlns:p14="http://schemas.microsoft.com/office/powerpoint/2010/main" val="194683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61FC-8C4E-4A7C-82D1-FA3E6FE8156E}"/>
              </a:ext>
            </a:extLst>
          </p:cNvPr>
          <p:cNvSpPr>
            <a:spLocks noGrp="1"/>
          </p:cNvSpPr>
          <p:nvPr>
            <p:ph type="title"/>
          </p:nvPr>
        </p:nvSpPr>
        <p:spPr/>
        <p:txBody>
          <a:bodyPr/>
          <a:lstStyle/>
          <a:p>
            <a:r>
              <a:rPr lang="en-US" dirty="0"/>
              <a:t>Incidence</a:t>
            </a:r>
          </a:p>
        </p:txBody>
      </p:sp>
      <p:sp>
        <p:nvSpPr>
          <p:cNvPr id="3" name="Content Placeholder 2">
            <a:extLst>
              <a:ext uri="{FF2B5EF4-FFF2-40B4-BE49-F238E27FC236}">
                <a16:creationId xmlns:a16="http://schemas.microsoft.com/office/drawing/2014/main" id="{5AA61758-3EE1-403F-BC59-83AB79A8BC39}"/>
              </a:ext>
            </a:extLst>
          </p:cNvPr>
          <p:cNvSpPr>
            <a:spLocks noGrp="1"/>
          </p:cNvSpPr>
          <p:nvPr>
            <p:ph idx="1"/>
          </p:nvPr>
        </p:nvSpPr>
        <p:spPr/>
        <p:txBody>
          <a:bodyPr/>
          <a:lstStyle/>
          <a:p>
            <a:r>
              <a:rPr lang="en-US" dirty="0"/>
              <a:t>Wide Incidence variation 0.1-4.6%</a:t>
            </a:r>
          </a:p>
          <a:p>
            <a:r>
              <a:rPr lang="en-US" dirty="0"/>
              <a:t>Due to variation in type of transplant patient groups.</a:t>
            </a:r>
          </a:p>
          <a:p>
            <a:pPr lvl="1"/>
            <a:r>
              <a:rPr lang="en-US" dirty="0"/>
              <a:t>Variations in different recipient and donor factors…</a:t>
            </a:r>
          </a:p>
          <a:p>
            <a:r>
              <a:rPr lang="en-US" dirty="0"/>
              <a:t>RV or RA thrombosis responsible for 2-8% of early graft loss in adults</a:t>
            </a:r>
          </a:p>
          <a:p>
            <a:r>
              <a:rPr lang="en-US" dirty="0"/>
              <a:t>RV or RA thrombosis responsible for 35% of graft loss in children &lt; 6 y of age</a:t>
            </a:r>
          </a:p>
          <a:p>
            <a:pPr lvl="1"/>
            <a:r>
              <a:rPr lang="en-US" dirty="0"/>
              <a:t>North American Pediatric Renal Transplant Cooperative Study NAPRTCS</a:t>
            </a:r>
          </a:p>
          <a:p>
            <a:r>
              <a:rPr lang="en-US" dirty="0"/>
              <a:t>Peak Incidence in the first 48 hours</a:t>
            </a:r>
          </a:p>
        </p:txBody>
      </p:sp>
    </p:spTree>
    <p:extLst>
      <p:ext uri="{BB962C8B-B14F-4D97-AF65-F5344CB8AC3E}">
        <p14:creationId xmlns:p14="http://schemas.microsoft.com/office/powerpoint/2010/main" val="741106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CBA7-C291-4C0E-BA02-D1D135C1FAC3}"/>
              </a:ext>
            </a:extLst>
          </p:cNvPr>
          <p:cNvSpPr>
            <a:spLocks noGrp="1"/>
          </p:cNvSpPr>
          <p:nvPr>
            <p:ph type="title"/>
          </p:nvPr>
        </p:nvSpPr>
        <p:spPr/>
        <p:txBody>
          <a:bodyPr/>
          <a:lstStyle/>
          <a:p>
            <a:r>
              <a:rPr lang="en-US" dirty="0"/>
              <a:t>Treatment </a:t>
            </a:r>
            <a:r>
              <a:rPr lang="en-US" dirty="0">
                <a:solidFill>
                  <a:srgbClr val="00B0F0"/>
                </a:solidFill>
              </a:rPr>
              <a:t>Open Exploration</a:t>
            </a:r>
          </a:p>
        </p:txBody>
      </p:sp>
      <p:sp>
        <p:nvSpPr>
          <p:cNvPr id="3" name="Content Placeholder 2">
            <a:extLst>
              <a:ext uri="{FF2B5EF4-FFF2-40B4-BE49-F238E27FC236}">
                <a16:creationId xmlns:a16="http://schemas.microsoft.com/office/drawing/2014/main" id="{4A5F8BFC-B443-4CF0-A88C-A10D0FEF619F}"/>
              </a:ext>
            </a:extLst>
          </p:cNvPr>
          <p:cNvSpPr>
            <a:spLocks noGrp="1"/>
          </p:cNvSpPr>
          <p:nvPr>
            <p:ph idx="1"/>
          </p:nvPr>
        </p:nvSpPr>
        <p:spPr/>
        <p:txBody>
          <a:bodyPr>
            <a:normAutofit fontScale="92500" lnSpcReduction="10000"/>
          </a:bodyPr>
          <a:lstStyle/>
          <a:p>
            <a:pPr algn="just"/>
            <a:r>
              <a:rPr lang="en-US" dirty="0"/>
              <a:t>Most papers concerning the subject are anecdotal cases or retrospective chart reviews at best</a:t>
            </a:r>
          </a:p>
          <a:p>
            <a:pPr algn="just"/>
            <a:r>
              <a:rPr lang="en-US" dirty="0"/>
              <a:t>The true cause of graft failure is not clearly documented or questionable</a:t>
            </a:r>
          </a:p>
          <a:p>
            <a:pPr algn="just"/>
            <a:r>
              <a:rPr lang="en-US" dirty="0"/>
              <a:t>Timely prompt exploration may salvage kidneys with acute dysfunction secondary to renal artery or renal vein thrombosis, renal artery or renal vein kinking, ureteral obstruction or leaks, compressive hematomas, urinomas or </a:t>
            </a:r>
            <a:r>
              <a:rPr lang="en-US" dirty="0" err="1"/>
              <a:t>lymphocoeles</a:t>
            </a:r>
            <a:r>
              <a:rPr lang="en-US" dirty="0"/>
              <a:t>. </a:t>
            </a:r>
          </a:p>
          <a:p>
            <a:pPr algn="just"/>
            <a:r>
              <a:rPr lang="en-US" dirty="0"/>
              <a:t>Open surgical embolectomy of the renal artery or renal vein is done by most authorities within the first week of transplantation</a:t>
            </a:r>
          </a:p>
          <a:p>
            <a:pPr algn="just"/>
            <a:r>
              <a:rPr lang="en-US" dirty="0"/>
              <a:t>Always take a biopsy in order to document the diagnosis and to help in the decision of future re-transplantation</a:t>
            </a:r>
          </a:p>
          <a:p>
            <a:endParaRPr lang="en-US" dirty="0"/>
          </a:p>
        </p:txBody>
      </p:sp>
    </p:spTree>
    <p:extLst>
      <p:ext uri="{BB962C8B-B14F-4D97-AF65-F5344CB8AC3E}">
        <p14:creationId xmlns:p14="http://schemas.microsoft.com/office/powerpoint/2010/main" val="3790682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CC6C-4BE8-4091-B92F-CF3BAA1EDEB6}"/>
              </a:ext>
            </a:extLst>
          </p:cNvPr>
          <p:cNvSpPr>
            <a:spLocks noGrp="1"/>
          </p:cNvSpPr>
          <p:nvPr>
            <p:ph type="title"/>
          </p:nvPr>
        </p:nvSpPr>
        <p:spPr/>
        <p:txBody>
          <a:bodyPr/>
          <a:lstStyle/>
          <a:p>
            <a:r>
              <a:rPr lang="en-US" dirty="0"/>
              <a:t>Treatment </a:t>
            </a:r>
            <a:r>
              <a:rPr lang="en-US" dirty="0">
                <a:solidFill>
                  <a:srgbClr val="00B0F0"/>
                </a:solidFill>
              </a:rPr>
              <a:t>Non-surgical</a:t>
            </a:r>
          </a:p>
        </p:txBody>
      </p:sp>
      <p:sp>
        <p:nvSpPr>
          <p:cNvPr id="3" name="Content Placeholder 2">
            <a:extLst>
              <a:ext uri="{FF2B5EF4-FFF2-40B4-BE49-F238E27FC236}">
                <a16:creationId xmlns:a16="http://schemas.microsoft.com/office/drawing/2014/main" id="{03285D64-60FC-468A-8407-2A6CF6877E16}"/>
              </a:ext>
            </a:extLst>
          </p:cNvPr>
          <p:cNvSpPr>
            <a:spLocks noGrp="1"/>
          </p:cNvSpPr>
          <p:nvPr>
            <p:ph idx="1"/>
          </p:nvPr>
        </p:nvSpPr>
        <p:spPr/>
        <p:txBody>
          <a:bodyPr/>
          <a:lstStyle/>
          <a:p>
            <a:r>
              <a:rPr lang="en-US" dirty="0"/>
              <a:t>If presentation is late (notably after the second week), some authors reported a rare improvement in graft function or salvage by </a:t>
            </a:r>
          </a:p>
          <a:p>
            <a:pPr marL="0" indent="0">
              <a:buNone/>
            </a:pPr>
            <a:r>
              <a:rPr lang="en-US" dirty="0"/>
              <a:t>	- Systemic thrombolysis with streptokinase or urokinase...</a:t>
            </a:r>
          </a:p>
          <a:p>
            <a:pPr marL="0" indent="0">
              <a:buNone/>
            </a:pPr>
            <a:r>
              <a:rPr lang="en-US" dirty="0"/>
              <a:t>	- Percutaneous embolectomy along with direct catheter thrombolysis</a:t>
            </a:r>
          </a:p>
          <a:p>
            <a:r>
              <a:rPr lang="en-US" dirty="0"/>
              <a:t>Thrombolysis is very risky especially following the early post-operative period, and results are poor</a:t>
            </a:r>
          </a:p>
          <a:p>
            <a:r>
              <a:rPr lang="en-US" dirty="0"/>
              <a:t>Weigh the benefits of rare graft salvage against the risks of bleeding </a:t>
            </a:r>
          </a:p>
          <a:p>
            <a:r>
              <a:rPr lang="en-US" dirty="0">
                <a:solidFill>
                  <a:srgbClr val="C00000"/>
                </a:solidFill>
              </a:rPr>
              <a:t>Heparins and anti-platelets have no role in allograft thrombosis</a:t>
            </a:r>
          </a:p>
          <a:p>
            <a:pPr marL="0" indent="0">
              <a:buNone/>
            </a:pPr>
            <a:endParaRPr lang="en-US" dirty="0">
              <a:solidFill>
                <a:srgbClr val="C00000"/>
              </a:solidFill>
            </a:endParaRPr>
          </a:p>
        </p:txBody>
      </p:sp>
    </p:spTree>
    <p:extLst>
      <p:ext uri="{BB962C8B-B14F-4D97-AF65-F5344CB8AC3E}">
        <p14:creationId xmlns:p14="http://schemas.microsoft.com/office/powerpoint/2010/main" val="119229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55B94-38D8-405E-BF0E-CE654A97962B}"/>
              </a:ext>
            </a:extLst>
          </p:cNvPr>
          <p:cNvSpPr>
            <a:spLocks noGrp="1"/>
          </p:cNvSpPr>
          <p:nvPr>
            <p:ph type="ctrTitle"/>
          </p:nvPr>
        </p:nvSpPr>
        <p:spPr>
          <a:xfrm>
            <a:off x="1274225" y="1219200"/>
            <a:ext cx="8825658" cy="2809491"/>
          </a:xfrm>
        </p:spPr>
        <p:txBody>
          <a:bodyPr/>
          <a:lstStyle/>
          <a:p>
            <a:pPr algn="ctr"/>
            <a:br>
              <a:rPr lang="en-US" dirty="0"/>
            </a:br>
            <a:br>
              <a:rPr lang="en-US" dirty="0"/>
            </a:br>
            <a:br>
              <a:rPr lang="en-US" dirty="0"/>
            </a:br>
            <a:br>
              <a:rPr lang="en-US" dirty="0"/>
            </a:br>
            <a:r>
              <a:rPr lang="en-US" dirty="0"/>
              <a:t>If Suspect, Act</a:t>
            </a:r>
            <a:br>
              <a:rPr lang="en-US" dirty="0"/>
            </a:br>
            <a:br>
              <a:rPr lang="en-US" dirty="0"/>
            </a:br>
            <a:r>
              <a:rPr lang="en-US" dirty="0">
                <a:solidFill>
                  <a:srgbClr val="00B0F0"/>
                </a:solidFill>
              </a:rPr>
              <a:t>Thank You</a:t>
            </a:r>
          </a:p>
        </p:txBody>
      </p:sp>
      <p:sp>
        <p:nvSpPr>
          <p:cNvPr id="5" name="Subtitle 4">
            <a:extLst>
              <a:ext uri="{FF2B5EF4-FFF2-40B4-BE49-F238E27FC236}">
                <a16:creationId xmlns:a16="http://schemas.microsoft.com/office/drawing/2014/main" id="{8DBDAB6E-6C06-41BB-BDD6-E15026DCDA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181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D756-B155-48D2-9C4B-6AE602D469FB}"/>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AD7A3355-6A74-4380-A32E-862E4A45FBD8}"/>
              </a:ext>
            </a:extLst>
          </p:cNvPr>
          <p:cNvSpPr>
            <a:spLocks noGrp="1"/>
          </p:cNvSpPr>
          <p:nvPr>
            <p:ph idx="1"/>
          </p:nvPr>
        </p:nvSpPr>
        <p:spPr/>
        <p:txBody>
          <a:bodyPr/>
          <a:lstStyle/>
          <a:p>
            <a:pPr algn="just"/>
            <a:r>
              <a:rPr lang="en-US" dirty="0"/>
              <a:t>Primary non-function or Acute Oligo-anuria usually within 48 hours of transplantation</a:t>
            </a:r>
          </a:p>
          <a:p>
            <a:pPr algn="just"/>
            <a:r>
              <a:rPr lang="en-US" dirty="0"/>
              <a:t>Renal Vein Thrombosis is usually associated with tenderness over a painful swollen kidney, low grade fever and preceded by hematuria</a:t>
            </a:r>
          </a:p>
          <a:p>
            <a:pPr algn="just"/>
            <a:r>
              <a:rPr lang="en-US" dirty="0"/>
              <a:t>RVT can mimic Acute Rejection clinically</a:t>
            </a:r>
          </a:p>
          <a:p>
            <a:pPr algn="just"/>
            <a:r>
              <a:rPr lang="en-US" dirty="0"/>
              <a:t>Renal artery Thrombosis is usually silent</a:t>
            </a:r>
          </a:p>
          <a:p>
            <a:pPr algn="just"/>
            <a:r>
              <a:rPr lang="en-US" dirty="0"/>
              <a:t>RVT and RAT can be triggered and may follow acute rejection or DGF</a:t>
            </a:r>
          </a:p>
          <a:p>
            <a:endParaRPr lang="en-US" dirty="0"/>
          </a:p>
        </p:txBody>
      </p:sp>
    </p:spTree>
    <p:extLst>
      <p:ext uri="{BB962C8B-B14F-4D97-AF65-F5344CB8AC3E}">
        <p14:creationId xmlns:p14="http://schemas.microsoft.com/office/powerpoint/2010/main" val="427309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C02C-0513-4237-AB5F-C27279045986}"/>
              </a:ext>
            </a:extLst>
          </p:cNvPr>
          <p:cNvSpPr>
            <a:spLocks noGrp="1"/>
          </p:cNvSpPr>
          <p:nvPr>
            <p:ph type="title"/>
          </p:nvPr>
        </p:nvSpPr>
        <p:spPr/>
        <p:txBody>
          <a:bodyPr/>
          <a:lstStyle/>
          <a:p>
            <a:r>
              <a:rPr lang="en-US" dirty="0"/>
              <a:t>Differential Diagnosis</a:t>
            </a:r>
          </a:p>
        </p:txBody>
      </p:sp>
      <p:sp>
        <p:nvSpPr>
          <p:cNvPr id="3" name="Content Placeholder 2">
            <a:extLst>
              <a:ext uri="{FF2B5EF4-FFF2-40B4-BE49-F238E27FC236}">
                <a16:creationId xmlns:a16="http://schemas.microsoft.com/office/drawing/2014/main" id="{E291E650-3A58-4484-A811-4E9E789946BC}"/>
              </a:ext>
            </a:extLst>
          </p:cNvPr>
          <p:cNvSpPr>
            <a:spLocks noGrp="1"/>
          </p:cNvSpPr>
          <p:nvPr>
            <p:ph idx="1"/>
          </p:nvPr>
        </p:nvSpPr>
        <p:spPr/>
        <p:txBody>
          <a:bodyPr>
            <a:normAutofit/>
          </a:bodyPr>
          <a:lstStyle/>
          <a:p>
            <a:r>
              <a:rPr lang="en-US" dirty="0"/>
              <a:t>Acute oligo-anuria within first 48 hours</a:t>
            </a:r>
          </a:p>
          <a:p>
            <a:r>
              <a:rPr lang="en-US" dirty="0"/>
              <a:t>Differential diagnosis</a:t>
            </a:r>
          </a:p>
          <a:p>
            <a:pPr lvl="1"/>
            <a:r>
              <a:rPr lang="en-US" dirty="0"/>
              <a:t>Renal vein thrombosis</a:t>
            </a:r>
          </a:p>
          <a:p>
            <a:pPr lvl="1"/>
            <a:r>
              <a:rPr lang="en-US" dirty="0"/>
              <a:t>Renal artery thrombosis</a:t>
            </a:r>
          </a:p>
          <a:p>
            <a:pPr lvl="1"/>
            <a:r>
              <a:rPr lang="en-US" dirty="0"/>
              <a:t>Accelerated acute cellular rejection</a:t>
            </a:r>
          </a:p>
          <a:p>
            <a:pPr lvl="1"/>
            <a:r>
              <a:rPr lang="en-US" dirty="0"/>
              <a:t>Acute AMR</a:t>
            </a:r>
          </a:p>
          <a:p>
            <a:pPr lvl="1"/>
            <a:r>
              <a:rPr lang="en-US" dirty="0"/>
              <a:t>Urologic complications: ureter kinking or compression, Dehiscence of uretero-vesicular anastomosis, Foley occlusion by blood clots</a:t>
            </a:r>
          </a:p>
          <a:p>
            <a:pPr lvl="1"/>
            <a:endParaRPr lang="en-US" dirty="0"/>
          </a:p>
          <a:p>
            <a:pPr lvl="1"/>
            <a:endParaRPr lang="en-US" dirty="0"/>
          </a:p>
        </p:txBody>
      </p:sp>
    </p:spTree>
    <p:extLst>
      <p:ext uri="{BB962C8B-B14F-4D97-AF65-F5344CB8AC3E}">
        <p14:creationId xmlns:p14="http://schemas.microsoft.com/office/powerpoint/2010/main" val="213741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82D4-7AF3-4739-96C7-26E50C1F636E}"/>
              </a:ext>
            </a:extLst>
          </p:cNvPr>
          <p:cNvSpPr>
            <a:spLocks noGrp="1"/>
          </p:cNvSpPr>
          <p:nvPr>
            <p:ph type="title"/>
          </p:nvPr>
        </p:nvSpPr>
        <p:spPr/>
        <p:txBody>
          <a:bodyPr/>
          <a:lstStyle/>
          <a:p>
            <a:r>
              <a:rPr lang="en-US" dirty="0"/>
              <a:t>Causes of Acute Allograft thrombosis</a:t>
            </a:r>
          </a:p>
        </p:txBody>
      </p:sp>
      <p:sp>
        <p:nvSpPr>
          <p:cNvPr id="3" name="Content Placeholder 2">
            <a:extLst>
              <a:ext uri="{FF2B5EF4-FFF2-40B4-BE49-F238E27FC236}">
                <a16:creationId xmlns:a16="http://schemas.microsoft.com/office/drawing/2014/main" id="{55A574E5-C00D-409F-A70E-290345CB1142}"/>
              </a:ext>
            </a:extLst>
          </p:cNvPr>
          <p:cNvSpPr>
            <a:spLocks noGrp="1"/>
          </p:cNvSpPr>
          <p:nvPr>
            <p:ph idx="1"/>
          </p:nvPr>
        </p:nvSpPr>
        <p:spPr/>
        <p:txBody>
          <a:bodyPr/>
          <a:lstStyle/>
          <a:p>
            <a:r>
              <a:rPr lang="en-US" dirty="0"/>
              <a:t>Donor factors </a:t>
            </a:r>
          </a:p>
          <a:p>
            <a:r>
              <a:rPr lang="en-US" dirty="0"/>
              <a:t>Recipient factors</a:t>
            </a:r>
          </a:p>
          <a:p>
            <a:r>
              <a:rPr lang="en-US" dirty="0"/>
              <a:t>Surgical factors</a:t>
            </a:r>
          </a:p>
          <a:p>
            <a:r>
              <a:rPr lang="en-US" dirty="0"/>
              <a:t>Medication factors</a:t>
            </a:r>
          </a:p>
          <a:p>
            <a:pPr marL="0" indent="0">
              <a:buNone/>
            </a:pPr>
            <a:endParaRPr lang="en-US" dirty="0"/>
          </a:p>
        </p:txBody>
      </p:sp>
    </p:spTree>
    <p:extLst>
      <p:ext uri="{BB962C8B-B14F-4D97-AF65-F5344CB8AC3E}">
        <p14:creationId xmlns:p14="http://schemas.microsoft.com/office/powerpoint/2010/main" val="27725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33DD-B2E2-49F7-9494-8C79894360A9}"/>
              </a:ext>
            </a:extLst>
          </p:cNvPr>
          <p:cNvSpPr>
            <a:spLocks noGrp="1"/>
          </p:cNvSpPr>
          <p:nvPr>
            <p:ph type="title"/>
          </p:nvPr>
        </p:nvSpPr>
        <p:spPr/>
        <p:txBody>
          <a:bodyPr/>
          <a:lstStyle/>
          <a:p>
            <a:r>
              <a:rPr lang="en-US" dirty="0"/>
              <a:t>Donor Factors </a:t>
            </a:r>
            <a:r>
              <a:rPr lang="en-US" dirty="0">
                <a:solidFill>
                  <a:srgbClr val="00B0F0"/>
                </a:solidFill>
              </a:rPr>
              <a:t>MRAs</a:t>
            </a:r>
          </a:p>
        </p:txBody>
      </p:sp>
      <p:sp>
        <p:nvSpPr>
          <p:cNvPr id="3" name="Content Placeholder 2">
            <a:extLst>
              <a:ext uri="{FF2B5EF4-FFF2-40B4-BE49-F238E27FC236}">
                <a16:creationId xmlns:a16="http://schemas.microsoft.com/office/drawing/2014/main" id="{0F85171E-46C2-4AA6-958B-5023670BA99A}"/>
              </a:ext>
            </a:extLst>
          </p:cNvPr>
          <p:cNvSpPr>
            <a:spLocks noGrp="1"/>
          </p:cNvSpPr>
          <p:nvPr>
            <p:ph idx="1"/>
          </p:nvPr>
        </p:nvSpPr>
        <p:spPr/>
        <p:txBody>
          <a:bodyPr/>
          <a:lstStyle/>
          <a:p>
            <a:pPr algn="just"/>
            <a:r>
              <a:rPr lang="en-US" dirty="0"/>
              <a:t>Multiple Renal Arteries from living donors</a:t>
            </a:r>
          </a:p>
          <a:p>
            <a:pPr algn="just"/>
            <a:r>
              <a:rPr lang="en-US" dirty="0"/>
              <a:t>MRAs are present in 15-20% of donors</a:t>
            </a:r>
          </a:p>
          <a:p>
            <a:pPr algn="just"/>
            <a:r>
              <a:rPr lang="en-US" dirty="0"/>
              <a:t>Many studies reported increased risk of complications: RAT, DGF, Ureteral complications</a:t>
            </a:r>
          </a:p>
          <a:p>
            <a:pPr algn="just"/>
            <a:r>
              <a:rPr lang="en-US" dirty="0"/>
              <a:t>Other studies reported minimal risk with vascular surgical expertise</a:t>
            </a:r>
          </a:p>
          <a:p>
            <a:pPr algn="just"/>
            <a:r>
              <a:rPr lang="en-US" dirty="0"/>
              <a:t>MRAs in cadaveric donors can be taken over a common aortic patch which may decrease the risk of allograft thrombosis. However, long vessels are more prone to kink</a:t>
            </a:r>
          </a:p>
        </p:txBody>
      </p:sp>
    </p:spTree>
    <p:extLst>
      <p:ext uri="{BB962C8B-B14F-4D97-AF65-F5344CB8AC3E}">
        <p14:creationId xmlns:p14="http://schemas.microsoft.com/office/powerpoint/2010/main" val="389489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38200"/>
            <a:ext cx="8761413" cy="990600"/>
          </a:xfrm>
        </p:spPr>
        <p:txBody>
          <a:bodyPr/>
          <a:lstStyle/>
          <a:p>
            <a:pPr algn="ctr"/>
            <a:r>
              <a:rPr lang="en-US" dirty="0"/>
              <a:t>Donor Factors </a:t>
            </a:r>
            <a:r>
              <a:rPr lang="en-US" dirty="0">
                <a:solidFill>
                  <a:srgbClr val="00B0F0"/>
                </a:solidFill>
              </a:rPr>
              <a:t>MRAs</a:t>
            </a:r>
            <a:br>
              <a:rPr lang="en-US" dirty="0"/>
            </a:br>
            <a:r>
              <a:rPr lang="en-US" sz="2800" dirty="0"/>
              <a:t>MR Angiogram </a:t>
            </a:r>
          </a:p>
        </p:txBody>
      </p:sp>
      <p:sp>
        <p:nvSpPr>
          <p:cNvPr id="3" name="Text Placeholder 2"/>
          <p:cNvSpPr>
            <a:spLocks noGrp="1"/>
          </p:cNvSpPr>
          <p:nvPr>
            <p:ph type="body" idx="1"/>
          </p:nvPr>
        </p:nvSpPr>
        <p:spPr/>
        <p:txBody>
          <a:bodyPr/>
          <a:lstStyle/>
          <a:p>
            <a:r>
              <a:rPr lang="en-US" dirty="0"/>
              <a:t>Typical RAs</a:t>
            </a:r>
          </a:p>
        </p:txBody>
      </p:sp>
      <p:pic>
        <p:nvPicPr>
          <p:cNvPr id="5122" name="Picture 2" descr="C:\Users\User\Desktop\kid anatomy\mr-angiogram[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83027" y="3179762"/>
            <a:ext cx="3442218" cy="2704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3"/>
          </p:nvPr>
        </p:nvSpPr>
        <p:spPr/>
        <p:txBody>
          <a:bodyPr/>
          <a:lstStyle/>
          <a:p>
            <a:r>
              <a:rPr lang="en-US" dirty="0"/>
              <a:t>   MRAs</a:t>
            </a:r>
          </a:p>
        </p:txBody>
      </p:sp>
      <p:pic>
        <p:nvPicPr>
          <p:cNvPr id="1026" name="Picture 2" descr="C:\Users\User\Desktop\kid anatomy\Mag RA.jpg"/>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tretch/>
        </p:blipFill>
        <p:spPr bwMode="auto">
          <a:xfrm>
            <a:off x="7200900" y="3179763"/>
            <a:ext cx="2840037"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C0E7-50D6-4A18-A13E-2A859FC3CB5C}"/>
              </a:ext>
            </a:extLst>
          </p:cNvPr>
          <p:cNvSpPr>
            <a:spLocks noGrp="1"/>
          </p:cNvSpPr>
          <p:nvPr>
            <p:ph type="title"/>
          </p:nvPr>
        </p:nvSpPr>
        <p:spPr>
          <a:xfrm>
            <a:off x="1237085" y="788138"/>
            <a:ext cx="8761413" cy="1040662"/>
          </a:xfrm>
        </p:spPr>
        <p:txBody>
          <a:bodyPr/>
          <a:lstStyle/>
          <a:p>
            <a:pPr algn="ctr"/>
            <a:r>
              <a:rPr lang="en-US" dirty="0"/>
              <a:t>Donor Factors </a:t>
            </a:r>
            <a:r>
              <a:rPr lang="en-US" dirty="0">
                <a:solidFill>
                  <a:srgbClr val="00B0F0"/>
                </a:solidFill>
              </a:rPr>
              <a:t>MRAs</a:t>
            </a:r>
            <a:br>
              <a:rPr lang="en-US" dirty="0"/>
            </a:br>
            <a:r>
              <a:rPr lang="en-US" dirty="0"/>
              <a:t> </a:t>
            </a:r>
            <a:r>
              <a:rPr lang="en-US" sz="2800" dirty="0"/>
              <a:t>Four arteries </a:t>
            </a:r>
          </a:p>
        </p:txBody>
      </p:sp>
      <p:pic>
        <p:nvPicPr>
          <p:cNvPr id="5" name="Picture 2" descr="C:\Users\Sony\Desktop\conference\4 ra (2).JPG">
            <a:extLst>
              <a:ext uri="{FF2B5EF4-FFF2-40B4-BE49-F238E27FC236}">
                <a16:creationId xmlns:a16="http://schemas.microsoft.com/office/drawing/2014/main" id="{BD954749-6D81-4BAA-8042-F8A4871D379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83088" y="2605078"/>
            <a:ext cx="5097026" cy="3239859"/>
          </a:xfrm>
          <a:noFill/>
        </p:spPr>
      </p:pic>
      <p:pic>
        <p:nvPicPr>
          <p:cNvPr id="6" name="Picture 2" descr="C:\Users\MWehbe\Desktop\Surgery\Kid Tx\Triple RA\037.jpg">
            <a:extLst>
              <a:ext uri="{FF2B5EF4-FFF2-40B4-BE49-F238E27FC236}">
                <a16:creationId xmlns:a16="http://schemas.microsoft.com/office/drawing/2014/main" id="{7D388702-2621-47AD-A07F-9A511CD5C5A5}"/>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3980" t="395" r="770" b="9848"/>
          <a:stretch/>
        </p:blipFill>
        <p:spPr bwMode="auto">
          <a:xfrm>
            <a:off x="6562971" y="2605078"/>
            <a:ext cx="4462838" cy="323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01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14596</TotalTime>
  <Words>1819</Words>
  <Application>Microsoft Office PowerPoint</Application>
  <PresentationFormat>Widescreen</PresentationFormat>
  <Paragraphs>185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Wingdings 3</vt:lpstr>
      <vt:lpstr>Ion Boardroom</vt:lpstr>
      <vt:lpstr>Thrombosis of the Kidney Allograft   React and Prevent </vt:lpstr>
      <vt:lpstr>Background</vt:lpstr>
      <vt:lpstr>Incidence</vt:lpstr>
      <vt:lpstr>Presentation</vt:lpstr>
      <vt:lpstr>Differential Diagnosis</vt:lpstr>
      <vt:lpstr>Causes of Acute Allograft thrombosis</vt:lpstr>
      <vt:lpstr>Donor Factors MRAs</vt:lpstr>
      <vt:lpstr>Donor Factors MRAs MR Angiogram </vt:lpstr>
      <vt:lpstr>Donor Factors MRAs  Four arteries </vt:lpstr>
      <vt:lpstr>Donor Factors MRAs Hammoud Hospital Experience</vt:lpstr>
      <vt:lpstr>Donor Factors Donor Age</vt:lpstr>
      <vt:lpstr>Donor factors Female donor</vt:lpstr>
      <vt:lpstr>Donor Factors Cadaveric Kidneys</vt:lpstr>
      <vt:lpstr>Recipient factors Age</vt:lpstr>
      <vt:lpstr>Recipient Factors Hemodynamic Instability</vt:lpstr>
      <vt:lpstr>Recipient factors Age</vt:lpstr>
      <vt:lpstr>Recipient factors Primary disease</vt:lpstr>
      <vt:lpstr>Recipient factors  Type of Renal Replacement therapy</vt:lpstr>
      <vt:lpstr>Recipient Factors Thrombophilia</vt:lpstr>
      <vt:lpstr>Medication Factors</vt:lpstr>
      <vt:lpstr>Technical factors</vt:lpstr>
      <vt:lpstr>Technical Factors</vt:lpstr>
      <vt:lpstr>Technical Factors</vt:lpstr>
      <vt:lpstr>Standard Prophylaxis</vt:lpstr>
      <vt:lpstr>Intensive prophylaxis</vt:lpstr>
      <vt:lpstr>Diagnosis </vt:lpstr>
      <vt:lpstr>Diagnosis Duplex Ultrasound</vt:lpstr>
      <vt:lpstr>Renal vein thrombosis</vt:lpstr>
      <vt:lpstr>Complications of Graft Thrombosis</vt:lpstr>
      <vt:lpstr>Treatment Open Exploration</vt:lpstr>
      <vt:lpstr>Treatment Non-surgical</vt:lpstr>
      <vt:lpstr>    If Suspect, Act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Thrombosis of the Kidney Allograft   React and Prevent </dc:title>
  <dc:creator>User</dc:creator>
  <cp:lastModifiedBy>User</cp:lastModifiedBy>
  <cp:revision>95</cp:revision>
  <dcterms:created xsi:type="dcterms:W3CDTF">2019-05-30T18:45:24Z</dcterms:created>
  <dcterms:modified xsi:type="dcterms:W3CDTF">2019-06-12T21:02:04Z</dcterms:modified>
</cp:coreProperties>
</file>