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3" r:id="rId6"/>
    <p:sldId id="264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4" r:id="rId22"/>
    <p:sldId id="286" r:id="rId23"/>
    <p:sldId id="287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38672-A03B-43A6-A7A6-197667985E9B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08145-99B0-4436-ACFC-E0C11A597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6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C17BBF-7F39-439D-A81D-9CDB452FD98D}" type="slidenum">
              <a:rPr lang="en-US">
                <a:latin typeface="Arial" pitchFamily="34" charset="0"/>
                <a:ea typeface="MS PGothic" pitchFamily="34" charset="-128"/>
              </a:rPr>
              <a:pPr/>
              <a:t>20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484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188C8-532D-44B5-AEA5-CA02393275A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37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566C743-320F-4015-9555-2DDEE893FB04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CA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497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722E595-5903-4953-9249-F059B2BD5E47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CA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913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22FE3C8-6A4B-4BB3-96B8-07DE7746492E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CA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968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1DEFC09-F1D1-4090-A4BD-BAB73158D7C2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CA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79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C5E8-3389-491C-834E-05D56D50EF56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1F4A-9F81-478A-B920-41D652F1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3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C5E8-3389-491C-834E-05D56D50EF56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1F4A-9F81-478A-B920-41D652F1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7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C5E8-3389-491C-834E-05D56D50EF56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1F4A-9F81-478A-B920-41D652F1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6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7026"/>
            <a:ext cx="10972800" cy="715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98613"/>
            <a:ext cx="5384800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598613"/>
            <a:ext cx="5384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22714"/>
            <a:ext cx="5384800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7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C5E8-3389-491C-834E-05D56D50EF56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1F4A-9F81-478A-B920-41D652F1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7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C5E8-3389-491C-834E-05D56D50EF56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1F4A-9F81-478A-B920-41D652F1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0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C5E8-3389-491C-834E-05D56D50EF56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1F4A-9F81-478A-B920-41D652F1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2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C5E8-3389-491C-834E-05D56D50EF56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1F4A-9F81-478A-B920-41D652F1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2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C5E8-3389-491C-834E-05D56D50EF56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1F4A-9F81-478A-B920-41D652F1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C5E8-3389-491C-834E-05D56D50EF56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1F4A-9F81-478A-B920-41D652F1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7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C5E8-3389-491C-834E-05D56D50EF56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1F4A-9F81-478A-B920-41D652F1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C5E8-3389-491C-834E-05D56D50EF56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1F4A-9F81-478A-B920-41D652F1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3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C5E8-3389-491C-834E-05D56D50EF56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41F4A-9F81-478A-B920-41D652F1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bmc.org.lb/pages/home.asp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lb/url?sa=i&amp;rct=j&amp;q=&amp;esrc=s&amp;frm=1&amp;source=images&amp;cd=&amp;cad=rja&amp;uact=8&amp;ved=0CAcQjRw&amp;url=http://radiopaedia.org/cases/neurogenic-bladder-with-vur&amp;ei=owHRVPjtAsu6UeGegPAL&amp;psig=AFQjCNGDIjl0PgzFPcjDyb1mPe0ZlU5QsA&amp;ust=1423069975801062" TargetMode="External"/><Relationship Id="rId5" Type="http://schemas.openxmlformats.org/officeDocument/2006/relationships/image" Target="../media/image19.jpeg"/><Relationship Id="rId10" Type="http://schemas.openxmlformats.org/officeDocument/2006/relationships/image" Target="../media/image23.png"/><Relationship Id="rId4" Type="http://schemas.openxmlformats.org/officeDocument/2006/relationships/hyperlink" Target="http://www.google.com.lb/url?sa=i&amp;rct=j&amp;q=&amp;esrc=s&amp;frm=1&amp;source=images&amp;cd=&amp;cad=rja&amp;uact=8&amp;ved=0CAcQjRw&amp;url=http://radiopaedia.org/cases/christmas-tree-bladder&amp;ei=HAHRVLGFNYT9UqCMgYAO&amp;bvm=bv.85076809,d.d24&amp;psig=AFQjCNG3HGD71g1GQTed7VjlHpPE2Muwqw&amp;ust=1423069850525058" TargetMode="Externa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hyperlink" Target="https://www.google.com.lb/url?sa=i&amp;rct=j&amp;q=&amp;esrc=s&amp;source=images&amp;cd=&amp;cad=rja&amp;uact=8&amp;ved=2ahUKEwjVvoHB8qDeAhWCxYUKHWjPD7MQjRx6BAgBEAU&amp;url=https://toilet-guru.com/statues.php&amp;psig=AOvVaw2qB5jzvhHb3iEqbMcYsqkw&amp;ust=1540532914008998" TargetMode="External"/><Relationship Id="rId12" Type="http://schemas.openxmlformats.org/officeDocument/2006/relationships/image" Target="../media/image9.jpeg"/><Relationship Id="rId2" Type="http://schemas.openxmlformats.org/officeDocument/2006/relationships/hyperlink" Target="https://www.google.com.lb/url?sa=i&amp;rct=j&amp;q=&amp;esrc=s&amp;source=images&amp;cd=&amp;cad=rja&amp;uact=8&amp;ved=2ahUKEwjQhrqE9aDeAhVIlxoKHdiZCSUQjRx6BAgBEAU&amp;url=https://www.pinterest.ca/pin/280349145531452651/&amp;psig=AOvVaw1h3OjKZVaZ3_N5lcU6Rr_l&amp;ust=154053358742964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hyperlink" Target="https://www.google.com.lb/url?sa=i&amp;rct=j&amp;q=&amp;esrc=s&amp;source=images&amp;cd=&amp;cad=rja&amp;uact=8&amp;ved=2ahUKEwiettSV9KDeAhWS4YUKHdtkAE0QjRx6BAgBEAU&amp;url=https://www.amazon.co.uk/Design-Toscano-Manneken-Spitter-Polyresin/dp/B001U5JTKQ&amp;psig=AOvVaw2qB5jzvhHb3iEqbMcYsqkw&amp;ust=1540532914008998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hyperlink" Target="https://helsinkifeelings.wordpress.com/2014/09/15/peeing-bad-bad-boy-helsinkis-manneken-pis/" TargetMode="Externa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hyperlink" Target="http://www.google.com.lb/url?sa=i&amp;rct=j&amp;q=&amp;esrc=s&amp;source=images&amp;cd=&amp;cad=rja&amp;uact=8&amp;ved=0CAcQjRw&amp;url=http://www.secretsofthefed.com/warning-the-next-72-hours-are-going-to-be-insane/time-bomb/&amp;ei=fx7RVIn8JMWBU8fegZAI&amp;bvm=bv.85076809,d.d24&amp;psig=AFQjCNEkkVd4v8hwphfjew8C58jVjeCbCg&amp;ust=1423077192284539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www.google.com/url?sa=i&amp;rct=j&amp;q=&amp;esrc=s&amp;source=images&amp;cd=&amp;cad=rja&amp;uact=8&amp;ved=2ahUKEwjXuMnTtaHeAhVFhxoKHaMLCxUQjRx6BAgBEAU&amp;url=https%3A%2F%2Fuichildrens.org%2Fhealth-library%2Fcecostomy-tube-care-pediatrics&amp;psig=AOvVaw1252rYWq0ZLd_R_keNkAAg&amp;ust=154055092073004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hyperlink" Target="http://www.google.com/url?sa=i&amp;rct=j&amp;q=&amp;esrc=s&amp;source=images&amp;cd=&amp;cad=rja&amp;uact=8&amp;ved=2ahUKEwiBl7v_taHeAhXOx4UKHYAVBSEQjRx6BAgBEAU&amp;url=http%3A%2F%2Fthroughcannonseyes.com%2Fkeeping-it-real%2F&amp;psig=AOvVaw1252rYWq0ZLd_R_keNkAAg&amp;ust=1540550920730047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S=96062857/K=bladder+stones/v=2/SID=w/TID=I062_84/l=II/R=89/SS=i/OID=6eadb4635894da98/;_ylt=A9G_Rtm_ZTlExxIBSB.JzbkF;_ylu=X3oDMTBxYzlvOG1mBHBvcwM4OQRzZWMDc3IEdnRpZANJMDYyXzg0/SIG=1dne3enfp/EXP=1144698687/*-http:/images.search.yahoo.com/search/images/view?back=http://images.search.yahoo.com/search/images?p=bladder+stones&amp;tab=Web&amp;ei=UTF-8&amp;fr=my-vert-web-top&amp;b=81&amp;w=142&amp;h=118&amp;imgurl=www.thepetcenter.com/sur/bladderstones_carlos2.jpg&amp;rurl=http://www.thepetcenter.com/sur/bladderstone.html&amp;size=6.3kB&amp;name=bladderstones_carlos2.jpg&amp;p=bladder+stones&amp;type=jpeg&amp;no=89&amp;tt=884&amp;ei=UTF-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hyperlink" Target="http://rds.yahoo.com/S=96062857/K=bladder+stones/v=2/SID=w/TID=I062_84/l=II/R=9/SS=i/OID=ef58640f81aa7db4/;_ylt=A9G_RqxdZTlEyEcBg8KJzbkF;_ylu=X3oDMTBwNG0ycTl2BHBvcwM5BHNlYwNzcgR2dGlkA0kwNjJfODQ-/SIG=1dug0p9pi/EXP=1144698589/*-http:/images.search.yahoo.com/search/images/view?back=http://images.search.yahoo.com/search/images?p=bladder%20stones&amp;tab=Web&amp;ei=UTF-8&amp;fr=my-vert-web-top&amp;w=229&amp;h=331&amp;imgurl=web.indstate.edu/thcme/PSP/eLabs/radiology/bladderStones.jpg&amp;rurl=http://web.indstate.edu/thcme/PSP/eLabs/general.htm&amp;size=26.4kB&amp;name=bladderStones.jpg&amp;p=bladder+stones&amp;type=jpeg&amp;no=9&amp;tt=884&amp;ei=UTF-8" TargetMode="External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google.com.lb/url?sa=i&amp;rct=j&amp;q=&amp;esrc=s&amp;frm=1&amp;source=images&amp;cd=&amp;cad=rja&amp;uact=8&amp;ved=0CAcQjRw&amp;url=http://www.pedsradiology.com/historyanswer.aspx?qid=425&amp;fid=1&amp;ei=0__QVKaVF4ToUtWDgsAN&amp;bvm=bv.85076809,d.ZGU&amp;psig=AFQjCNEV8H3SMP5fAkDQm5QxWebHTu5B5Q&amp;ust=1423067162874684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www.google.com.lb/url?sa=i&amp;rct=j&amp;q=&amp;esrc=s&amp;frm=1&amp;source=images&amp;cd=&amp;cad=rja&amp;uact=8&amp;ved=0CAcQjRw&amp;url=http://urologymockboards.pitt.edu/node/248&amp;ei=MgDRVJPpA8brUsvVgbAN&amp;bvm=bv.85076809,d.ZGU&amp;psig=AFQjCNHO8-ZKOvTrm9xC2suo87oiOVZbNA&amp;ust=1423069577662088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146" t="8311" r="936" b="53649"/>
          <a:stretch/>
        </p:blipFill>
        <p:spPr>
          <a:xfrm>
            <a:off x="1540372" y="1"/>
            <a:ext cx="9308246" cy="1519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www.aubmc.org.lb/SiteCollectionImages/AUBMCWEB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37913" y="6006737"/>
            <a:ext cx="1885950" cy="676276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0" y="1519519"/>
            <a:ext cx="12192000" cy="13064"/>
          </a:xfrm>
          <a:prstGeom prst="line">
            <a:avLst/>
          </a:prstGeom>
          <a:ln w="698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450041" y="1689060"/>
            <a:ext cx="9291918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Intermittent Catheterization versus </a:t>
            </a:r>
          </a:p>
          <a:p>
            <a:pPr algn="ctr"/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Bladder Augmentation in </a:t>
            </a:r>
          </a:p>
          <a:p>
            <a:pPr algn="ctr"/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Neurogenic Bladder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6495" y="4362170"/>
            <a:ext cx="6096000" cy="22344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CA" sz="2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Yaser El-Hout, MD, FEBU, FACS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CA" sz="2400" dirty="0" smtClean="0">
                <a:solidFill>
                  <a:schemeClr val="accent1"/>
                </a:solidFill>
              </a:rPr>
              <a:t>Associate Professor </a:t>
            </a:r>
            <a:r>
              <a:rPr lang="en-CA" sz="2400" dirty="0">
                <a:solidFill>
                  <a:schemeClr val="accent1"/>
                </a:solidFill>
              </a:rPr>
              <a:t>of Clinical Surgery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CA" sz="2400" dirty="0">
                <a:solidFill>
                  <a:schemeClr val="accent1"/>
                </a:solidFill>
              </a:rPr>
              <a:t>Chief, Section for Pediatric Urology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CA" sz="2400" dirty="0">
                <a:solidFill>
                  <a:schemeClr val="accent1"/>
                </a:solidFill>
              </a:rPr>
              <a:t>Director, Residency Training Program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CA" sz="2400" dirty="0">
                <a:solidFill>
                  <a:schemeClr val="accent1"/>
                </a:solidFill>
              </a:rPr>
              <a:t>Division of Urology, AUB-MC</a:t>
            </a:r>
          </a:p>
        </p:txBody>
      </p:sp>
    </p:spTree>
    <p:extLst>
      <p:ext uri="{BB962C8B-B14F-4D97-AF65-F5344CB8AC3E}">
        <p14:creationId xmlns:p14="http://schemas.microsoft.com/office/powerpoint/2010/main" val="8387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images.radiopaedia.org/images/5368766/ea643e73f6c77cfa1a758f672ac702.jpg"/>
          <p:cNvPicPr>
            <a:picLocks noChangeAspect="1" noChangeArrowheads="1"/>
          </p:cNvPicPr>
          <p:nvPr/>
        </p:nvPicPr>
        <p:blipFill rotWithShape="1">
          <a:blip r:embed="rId2" cstate="print"/>
          <a:srcRect l="12826" r="19124"/>
          <a:stretch/>
        </p:blipFill>
        <p:spPr bwMode="auto">
          <a:xfrm>
            <a:off x="7162800" y="1141021"/>
            <a:ext cx="3253840" cy="3569514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</p:pic>
      <p:pic>
        <p:nvPicPr>
          <p:cNvPr id="72708" name="Picture 4" descr="http://www.mypacs.net/repos/mpv3_repo/viz/full/0/9/646/10098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86200"/>
            <a:ext cx="2160608" cy="2667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72710" name="Picture 6" descr="http://images.radiopaedia.org/images/4950015/6cb87d7007e8f84b63bfe8bd341f32_big_galler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5778" y="1066801"/>
            <a:ext cx="3647884" cy="3890349"/>
          </a:xfrm>
          <a:prstGeom prst="rect">
            <a:avLst/>
          </a:prstGeom>
          <a:noFill/>
        </p:spPr>
      </p:pic>
      <p:pic>
        <p:nvPicPr>
          <p:cNvPr id="72712" name="Picture 8" descr="http://images.radiopaedia.org/images/430009/76d08eb0676c24e8fadcd9db40bb11_big_gallery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1" y="4267200"/>
            <a:ext cx="1750107" cy="228310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>
                <a:solidFill>
                  <a:schemeClr val="accent1"/>
                </a:solidFill>
              </a:rPr>
              <a:t>Diagnostic Tools: </a:t>
            </a:r>
            <a:r>
              <a:rPr lang="en-US" sz="4000" b="1" dirty="0">
                <a:solidFill>
                  <a:schemeClr val="accent1"/>
                </a:solidFill>
              </a:rPr>
              <a:t>VCUG</a:t>
            </a:r>
            <a:endParaRPr lang="en-CA" dirty="0">
              <a:solidFill>
                <a:schemeClr val="accent1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4"/>
          <a:stretch/>
        </p:blipFill>
        <p:spPr bwMode="auto">
          <a:xfrm>
            <a:off x="1828801" y="1524001"/>
            <a:ext cx="2228232" cy="2057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431" y="1371600"/>
            <a:ext cx="2068975" cy="275863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777" y="685801"/>
            <a:ext cx="286416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33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200" b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Urodynamics</a:t>
            </a:r>
            <a:r>
              <a:rPr lang="en-CA" sz="32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: </a:t>
            </a:r>
            <a:r>
              <a:rPr lang="en-CA" sz="3200" b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Uroflowmetry</a:t>
            </a:r>
            <a:endParaRPr lang="en-CA" sz="32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172" y="1255058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/>
              <a:t>Non-invasive</a:t>
            </a:r>
          </a:p>
          <a:p>
            <a:r>
              <a:rPr lang="en-CA" dirty="0"/>
              <a:t>Performed on toilet trained kids</a:t>
            </a:r>
          </a:p>
          <a:p>
            <a:r>
              <a:rPr lang="en-CA" dirty="0"/>
              <a:t>It is a volume (mL) vs. time (sec) tracing</a:t>
            </a:r>
          </a:p>
          <a:p>
            <a:r>
              <a:rPr lang="en-CA" dirty="0"/>
              <a:t>May be coupled with EMG : </a:t>
            </a:r>
            <a:r>
              <a:rPr lang="en-CA" dirty="0" err="1"/>
              <a:t>dyssenergia</a:t>
            </a:r>
            <a:r>
              <a:rPr lang="en-CA" dirty="0"/>
              <a:t> </a:t>
            </a:r>
            <a:endParaRPr lang="en-CA" dirty="0"/>
          </a:p>
        </p:txBody>
      </p:sp>
      <p:pic>
        <p:nvPicPr>
          <p:cNvPr id="35842" name="Picture 2" descr="http://activerain.trulia.com/image_store/uploads/5/3/0/8/9/ar13454255098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077" y="3352800"/>
            <a:ext cx="3684263" cy="3124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x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9" b="14584"/>
          <a:stretch/>
        </p:blipFill>
        <p:spPr bwMode="auto">
          <a:xfrm>
            <a:off x="5486401" y="3352800"/>
            <a:ext cx="5003661" cy="31242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accent1"/>
            </a:solidFill>
            <a:miter lim="800000"/>
            <a:headEnd/>
            <a:tailEnd/>
          </a:ln>
          <a:effectLst/>
          <a:extLst/>
        </p:spPr>
      </p:pic>
      <p:sp>
        <p:nvSpPr>
          <p:cNvPr id="6" name="TextBox 5"/>
          <p:cNvSpPr txBox="1"/>
          <p:nvPr/>
        </p:nvSpPr>
        <p:spPr>
          <a:xfrm>
            <a:off x="6123972" y="5257800"/>
            <a:ext cx="1524000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Flattened-intermittent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3549134"/>
            <a:ext cx="16002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Intermittent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80835" y="3626079"/>
            <a:ext cx="838200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Bell-shaped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877300" y="5257801"/>
            <a:ext cx="762000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Flat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475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096"/>
            <a:ext cx="10515600" cy="1325563"/>
          </a:xfrm>
        </p:spPr>
        <p:txBody>
          <a:bodyPr>
            <a:normAutofit/>
          </a:bodyPr>
          <a:lstStyle/>
          <a:p>
            <a:r>
              <a:rPr lang="en-CA" sz="3600" b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Urodynamics</a:t>
            </a:r>
            <a:r>
              <a:rPr lang="en-CA" sz="3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: </a:t>
            </a:r>
            <a:r>
              <a:rPr lang="en-CA" sz="3600" b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Cystometrogram</a:t>
            </a:r>
            <a:endParaRPr lang="en-CA" sz="36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57401"/>
            <a:ext cx="3581400" cy="4068763"/>
          </a:xfrm>
        </p:spPr>
        <p:txBody>
          <a:bodyPr>
            <a:normAutofit/>
          </a:bodyPr>
          <a:lstStyle/>
          <a:p>
            <a:r>
              <a:rPr lang="en-CA" dirty="0"/>
              <a:t>Invasive</a:t>
            </a:r>
          </a:p>
          <a:p>
            <a:r>
              <a:rPr lang="en-CA" dirty="0"/>
              <a:t>Pressure (cmH</a:t>
            </a:r>
            <a:r>
              <a:rPr lang="en-CA" baseline="-25000" dirty="0"/>
              <a:t>2</a:t>
            </a:r>
            <a:r>
              <a:rPr lang="en-CA" dirty="0"/>
              <a:t>O) vs. Volume (mL) tracing</a:t>
            </a:r>
            <a:endParaRPr lang="en-CA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1"/>
            <a:ext cx="4492625" cy="44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6019800" y="5486401"/>
            <a:ext cx="2286000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GB" sz="2000" b="1" dirty="0">
                <a:latin typeface="Arial" charset="0"/>
                <a:ea typeface="ＭＳ Ｐゴシック" charset="0"/>
              </a:rPr>
              <a:t>Rectal  catheter</a:t>
            </a:r>
            <a:r>
              <a:rPr lang="en-GB" sz="2400" dirty="0">
                <a:latin typeface="Arial" charset="0"/>
                <a:ea typeface="ＭＳ Ｐゴシック" charset="0"/>
              </a:rPr>
              <a:t> 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GB" sz="1600" dirty="0">
                <a:latin typeface="Arial" charset="0"/>
                <a:ea typeface="ＭＳ Ｐゴシック" charset="0"/>
              </a:rPr>
              <a:t>3) measures Intra-abdominal Pressure </a:t>
            </a:r>
            <a:r>
              <a:rPr lang="en-GB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(</a:t>
            </a:r>
            <a:r>
              <a:rPr lang="en-GB" sz="1600" b="1" dirty="0" err="1">
                <a:solidFill>
                  <a:srgbClr val="FF0000"/>
                </a:solidFill>
                <a:latin typeface="Arial" charset="0"/>
                <a:ea typeface="ＭＳ Ｐゴシック" charset="0"/>
              </a:rPr>
              <a:t>Pabd</a:t>
            </a:r>
            <a:r>
              <a:rPr lang="en-GB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)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873909" y="1143001"/>
            <a:ext cx="3581399" cy="11387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GB" sz="2000" b="1" dirty="0">
                <a:latin typeface="Arial" charset="0"/>
                <a:ea typeface="ＭＳ Ｐゴシック" charset="0"/>
              </a:rPr>
              <a:t>Two-way urethral catheter</a:t>
            </a:r>
            <a:endParaRPr lang="en-GB" sz="2400" dirty="0">
              <a:latin typeface="Arial" charset="0"/>
              <a:ea typeface="ＭＳ Ｐゴシック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r>
              <a:rPr lang="en-GB" sz="1600" dirty="0">
                <a:latin typeface="Arial" charset="0"/>
                <a:ea typeface="ＭＳ Ｐゴシック" charset="0"/>
              </a:rPr>
              <a:t>1) Filling </a:t>
            </a:r>
            <a:r>
              <a:rPr lang="en-GB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(VOLUME)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GB" sz="1600" dirty="0">
                <a:latin typeface="Arial" charset="0"/>
                <a:ea typeface="ＭＳ Ｐゴシック" charset="0"/>
              </a:rPr>
              <a:t>2)measures Intra-</a:t>
            </a:r>
            <a:r>
              <a:rPr lang="en-GB" sz="1600" dirty="0" err="1">
                <a:latin typeface="Arial" charset="0"/>
                <a:ea typeface="ＭＳ Ｐゴシック" charset="0"/>
              </a:rPr>
              <a:t>vesical</a:t>
            </a:r>
            <a:r>
              <a:rPr lang="en-GB" sz="1600" dirty="0">
                <a:latin typeface="Arial" charset="0"/>
                <a:ea typeface="ＭＳ Ｐゴシック" charset="0"/>
              </a:rPr>
              <a:t>  Pressure </a:t>
            </a:r>
            <a:r>
              <a:rPr lang="en-GB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(</a:t>
            </a:r>
            <a:r>
              <a:rPr lang="en-GB" sz="1600" b="1" dirty="0" err="1">
                <a:solidFill>
                  <a:srgbClr val="FF0000"/>
                </a:solidFill>
                <a:latin typeface="Arial" charset="0"/>
                <a:ea typeface="ＭＳ Ｐゴシック" charset="0"/>
              </a:rPr>
              <a:t>Pves</a:t>
            </a:r>
            <a:r>
              <a:rPr lang="en-GB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) </a:t>
            </a:r>
            <a:endParaRPr lang="en-GB" sz="1600" b="1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1631" y="4419601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2)</a:t>
            </a:r>
            <a:endParaRPr lang="en-C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05295" y="4419601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3)</a:t>
            </a:r>
            <a:endParaRPr lang="en-CA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56511" y="3834345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1)</a:t>
            </a:r>
            <a:endParaRPr lang="en-C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83601" y="4878015"/>
            <a:ext cx="3726598" cy="1200329"/>
          </a:xfrm>
          <a:prstGeom prst="rect">
            <a:avLst/>
          </a:prstGeom>
          <a:solidFill>
            <a:schemeClr val="accent1"/>
          </a:solidFill>
          <a:ln w="412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3600" b="1" dirty="0">
                <a:solidFill>
                  <a:schemeClr val="bg1"/>
                </a:solidFill>
              </a:rPr>
              <a:t>Detrusor Pressure </a:t>
            </a:r>
          </a:p>
          <a:p>
            <a:r>
              <a:rPr lang="en-CA" sz="3600" b="1" dirty="0" err="1">
                <a:solidFill>
                  <a:srgbClr val="FF0000"/>
                </a:solidFill>
              </a:rPr>
              <a:t>Pdet</a:t>
            </a:r>
            <a:r>
              <a:rPr lang="en-CA" sz="3600" b="1" dirty="0">
                <a:solidFill>
                  <a:srgbClr val="FF0000"/>
                </a:solidFill>
              </a:rPr>
              <a:t>= </a:t>
            </a:r>
            <a:r>
              <a:rPr lang="en-CA" sz="3600" b="1" dirty="0" err="1">
                <a:solidFill>
                  <a:srgbClr val="FF0000"/>
                </a:solidFill>
              </a:rPr>
              <a:t>Pves</a:t>
            </a:r>
            <a:r>
              <a:rPr lang="en-CA" sz="3600" b="1" dirty="0">
                <a:solidFill>
                  <a:srgbClr val="FF0000"/>
                </a:solidFill>
              </a:rPr>
              <a:t> -</a:t>
            </a:r>
            <a:r>
              <a:rPr lang="en-CA" sz="3600" b="1" dirty="0" err="1">
                <a:solidFill>
                  <a:srgbClr val="FF0000"/>
                </a:solidFill>
              </a:rPr>
              <a:t>Pabd</a:t>
            </a:r>
            <a:endParaRPr lang="en-C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200" b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Cystometrogram</a:t>
            </a:r>
            <a:r>
              <a:rPr lang="en-CA" sz="32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: basic tracings</a:t>
            </a:r>
            <a:endParaRPr lang="en-CA" sz="32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Picture 2" descr="http://www.womenshealthsection.com/content/urog/urog003a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01"/>
          <a:stretch/>
        </p:blipFill>
        <p:spPr bwMode="auto">
          <a:xfrm>
            <a:off x="1676400" y="2535936"/>
            <a:ext cx="5029200" cy="263347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://synapse.koreamed.org/ArticleImage/0020KJU/kju-50-486-g002-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6"/>
          <a:stretch/>
        </p:blipFill>
        <p:spPr bwMode="auto">
          <a:xfrm>
            <a:off x="6781800" y="1248137"/>
            <a:ext cx="3490568" cy="4009663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676400" y="2535936"/>
            <a:ext cx="5029200" cy="27218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694916" y="2535936"/>
            <a:ext cx="5010684" cy="2798064"/>
          </a:xfrm>
          <a:prstGeom prst="rect">
            <a:avLst/>
          </a:prstGeom>
          <a:solidFill>
            <a:schemeClr val="accent3">
              <a:alpha val="3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781800" y="1213241"/>
            <a:ext cx="3490568" cy="4044559"/>
          </a:xfrm>
          <a:prstGeom prst="rect">
            <a:avLst/>
          </a:prstGeom>
          <a:solidFill>
            <a:schemeClr val="accent3">
              <a:alpha val="3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9873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solidFill>
                  <a:schemeClr val="accent1"/>
                </a:solidFill>
                <a:latin typeface="Arial Black" panose="020B0A04020102020204" pitchFamily="34" charset="0"/>
              </a:rPr>
              <a:t>Cystometrogram</a:t>
            </a:r>
            <a:r>
              <a:rPr lang="en-CA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: Pitfalls</a:t>
            </a:r>
            <a:endParaRPr lang="en-CA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1"/>
            <a:ext cx="4492625" cy="44084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7086601" y="2057400"/>
            <a:ext cx="2822291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GB" sz="2000" b="1" dirty="0">
                <a:latin typeface="Arial" charset="0"/>
                <a:ea typeface="ＭＳ Ｐゴシック" charset="0"/>
              </a:rPr>
              <a:t>Solution Temperature</a:t>
            </a:r>
            <a:endParaRPr lang="en-GB" sz="1600" b="1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2133600" y="2609910"/>
            <a:ext cx="152400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GB" sz="2000" b="1" dirty="0">
                <a:latin typeface="Arial" charset="0"/>
                <a:ea typeface="ＭＳ Ｐゴシック" charset="0"/>
              </a:rPr>
              <a:t>Calibration</a:t>
            </a:r>
            <a:endParaRPr lang="en-GB" sz="1600" b="1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905500" y="3386609"/>
            <a:ext cx="2362201" cy="7078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GB" sz="2000" b="1" dirty="0">
                <a:latin typeface="Arial" charset="0"/>
                <a:ea typeface="ＭＳ Ｐゴシック" charset="0"/>
              </a:rPr>
              <a:t>Catheter insertion complications</a:t>
            </a:r>
            <a:endParaRPr lang="en-GB" sz="1600" b="1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7391401" y="4419601"/>
            <a:ext cx="3124199" cy="15081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GB" sz="2800" b="1" dirty="0">
                <a:latin typeface="Arial" charset="0"/>
                <a:ea typeface="ＭＳ Ｐゴシック" charset="0"/>
              </a:rPr>
              <a:t>Non-compliant</a:t>
            </a:r>
            <a:r>
              <a:rPr lang="en-GB" sz="1600" b="1" dirty="0">
                <a:latin typeface="Arial" charset="0"/>
                <a:ea typeface="ＭＳ Ｐゴシック" charset="0"/>
              </a:rPr>
              <a:t> </a:t>
            </a:r>
            <a:r>
              <a:rPr lang="en-GB" sz="3200" b="1" dirty="0">
                <a:latin typeface="Arial" charset="0"/>
                <a:ea typeface="ＭＳ Ｐゴシック" charset="0"/>
              </a:rPr>
              <a:t>young child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GB" sz="32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CRY-O-GRAM</a:t>
            </a:r>
            <a:endParaRPr lang="en-GB" sz="3200" b="1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2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9812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El- </a:t>
            </a:r>
            <a:r>
              <a:rPr lang="en-US" sz="2400" b="1" dirty="0">
                <a:solidFill>
                  <a:schemeClr val="bg1"/>
                </a:solidFill>
              </a:rPr>
              <a:t>Hout Y, Leslie B, Weber B, </a:t>
            </a:r>
            <a:r>
              <a:rPr lang="en-US" sz="2400" b="1" dirty="0" err="1">
                <a:solidFill>
                  <a:schemeClr val="bg1"/>
                </a:solidFill>
              </a:rPr>
              <a:t>Kozakowski</a:t>
            </a:r>
            <a:r>
              <a:rPr lang="en-US" sz="2400" b="1" dirty="0">
                <a:solidFill>
                  <a:schemeClr val="bg1"/>
                </a:solidFill>
              </a:rPr>
              <a:t> K, Lorenzo AJ, </a:t>
            </a:r>
            <a:r>
              <a:rPr lang="en-US" sz="2400" b="1" dirty="0" err="1">
                <a:solidFill>
                  <a:schemeClr val="bg1"/>
                </a:solidFill>
              </a:rPr>
              <a:t>Bagli</a:t>
            </a:r>
            <a:r>
              <a:rPr lang="en-US" sz="2400" b="1" dirty="0">
                <a:solidFill>
                  <a:schemeClr val="bg1"/>
                </a:solidFill>
              </a:rPr>
              <a:t> DJ, </a:t>
            </a:r>
            <a:r>
              <a:rPr lang="en-US" sz="2400" b="1" dirty="0" err="1">
                <a:solidFill>
                  <a:schemeClr val="bg1"/>
                </a:solidFill>
              </a:rPr>
              <a:t>Pippi</a:t>
            </a:r>
            <a:r>
              <a:rPr lang="en-US" sz="2400" b="1" dirty="0">
                <a:solidFill>
                  <a:schemeClr val="bg1"/>
                </a:solidFill>
              </a:rPr>
              <a:t> Salle JL, </a:t>
            </a:r>
            <a:r>
              <a:rPr lang="en-US" sz="2400" b="1" dirty="0" err="1">
                <a:solidFill>
                  <a:schemeClr val="bg1"/>
                </a:solidFill>
              </a:rPr>
              <a:t>Farhat</a:t>
            </a:r>
            <a:r>
              <a:rPr lang="en-US" sz="2400" b="1" dirty="0">
                <a:solidFill>
                  <a:schemeClr val="bg1"/>
                </a:solidFill>
              </a:rPr>
              <a:t> WA:</a:t>
            </a:r>
            <a:r>
              <a:rPr lang="en-US" sz="2400" dirty="0">
                <a:solidFill>
                  <a:schemeClr val="bg1"/>
                </a:solidFill>
              </a:rPr>
              <a:t> Are routine urodynamic studies (UDS) necessary in follow-up evaluation of spina</a:t>
            </a:r>
            <a:r>
              <a:rPr lang="en-US" sz="2400" dirty="0">
                <a:solidFill>
                  <a:schemeClr val="bg1"/>
                </a:solidFill>
              </a:rPr>
              <a:t> bifida patients with neurogenic bladder?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1</a:t>
            </a:r>
            <a:r>
              <a:rPr lang="en-US" sz="2400" baseline="30000" dirty="0">
                <a:solidFill>
                  <a:schemeClr val="bg1"/>
                </a:solidFill>
              </a:rPr>
              <a:t>st</a:t>
            </a:r>
            <a:r>
              <a:rPr lang="en-US" sz="2400" dirty="0">
                <a:solidFill>
                  <a:schemeClr val="bg1"/>
                </a:solidFill>
              </a:rPr>
              <a:t> World Congress of Pediatric Urology, San Francisco, USA, May 27-31, 2010 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87488"/>
            <a:ext cx="8229600" cy="4068763"/>
          </a:xfrm>
        </p:spPr>
        <p:txBody>
          <a:bodyPr>
            <a:normAutofit/>
          </a:bodyPr>
          <a:lstStyle/>
          <a:p>
            <a:r>
              <a:rPr lang="en-CA" dirty="0" smtClean="0"/>
              <a:t>Retrospective analysis of n=133</a:t>
            </a:r>
          </a:p>
          <a:p>
            <a:r>
              <a:rPr lang="en-CA" dirty="0" smtClean="0"/>
              <a:t>Change of management </a:t>
            </a:r>
          </a:p>
          <a:p>
            <a:pPr lvl="1"/>
            <a:r>
              <a:rPr lang="en-CA" dirty="0" smtClean="0"/>
              <a:t>Change frequency CIC</a:t>
            </a:r>
          </a:p>
          <a:p>
            <a:pPr lvl="1"/>
            <a:r>
              <a:rPr lang="en-CA" dirty="0" smtClean="0"/>
              <a:t>Change dose </a:t>
            </a:r>
            <a:r>
              <a:rPr lang="en-CA" dirty="0" err="1" smtClean="0"/>
              <a:t>anticholinergics</a:t>
            </a:r>
            <a:endParaRPr lang="en-CA" dirty="0" smtClean="0"/>
          </a:p>
          <a:p>
            <a:pPr lvl="1"/>
            <a:r>
              <a:rPr lang="en-CA" dirty="0" smtClean="0"/>
              <a:t>Scheduling surgery</a:t>
            </a:r>
          </a:p>
          <a:p>
            <a:r>
              <a:rPr lang="en-CA" dirty="0" smtClean="0"/>
              <a:t>95% based on deterioration of Ultrasound</a:t>
            </a:r>
          </a:p>
          <a:p>
            <a:r>
              <a:rPr lang="en-CA" dirty="0" smtClean="0"/>
              <a:t>When Ultrasound normal, 27% based on </a:t>
            </a:r>
            <a:r>
              <a:rPr lang="en-CA" dirty="0" err="1" smtClean="0"/>
              <a:t>urodynamics</a:t>
            </a:r>
            <a:r>
              <a:rPr lang="en-CA" dirty="0" smtClean="0"/>
              <a:t> results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33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524000" y="1219200"/>
            <a:ext cx="9144000" cy="5410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886201" y="1447800"/>
          <a:ext cx="1725613" cy="197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Foto de Photo Editor" r:id="rId3" imgW="1699048" imgH="2004234" progId="">
                  <p:embed/>
                </p:oleObj>
              </mc:Choice>
              <mc:Fallback>
                <p:oleObj name="Foto de Photo Editor" r:id="rId3" imgW="1699048" imgH="2004234" progId="">
                  <p:embed/>
                  <p:pic>
                    <p:nvPicPr>
                      <p:cNvPr id="122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1" y="1447800"/>
                        <a:ext cx="1725613" cy="197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3" name="Freeform 3"/>
          <p:cNvSpPr>
            <a:spLocks/>
          </p:cNvSpPr>
          <p:nvPr/>
        </p:nvSpPr>
        <p:spPr bwMode="auto">
          <a:xfrm>
            <a:off x="4267201" y="1905000"/>
            <a:ext cx="1152525" cy="717550"/>
          </a:xfrm>
          <a:custGeom>
            <a:avLst/>
            <a:gdLst>
              <a:gd name="T0" fmla="*/ 0 w 672"/>
              <a:gd name="T1" fmla="*/ 0 h 432"/>
              <a:gd name="T2" fmla="*/ 0 w 672"/>
              <a:gd name="T3" fmla="*/ 717550 h 432"/>
              <a:gd name="T4" fmla="*/ 1152525 w 672"/>
              <a:gd name="T5" fmla="*/ 717550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2" h="432">
                <a:moveTo>
                  <a:pt x="0" y="0"/>
                </a:moveTo>
                <a:lnTo>
                  <a:pt x="0" y="432"/>
                </a:lnTo>
                <a:lnTo>
                  <a:pt x="672" y="432"/>
                </a:lnTo>
              </a:path>
            </a:pathLst>
          </a:cu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6248401" y="1295400"/>
          <a:ext cx="2119313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Foto de Photo Editor" r:id="rId5" imgW="2219635" imgH="2580952" progId="">
                  <p:embed/>
                </p:oleObj>
              </mc:Choice>
              <mc:Fallback>
                <p:oleObj name="Foto de Photo Editor" r:id="rId5" imgW="2219635" imgH="2580952" progId="">
                  <p:embed/>
                  <p:pic>
                    <p:nvPicPr>
                      <p:cNvPr id="122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1" y="1295400"/>
                        <a:ext cx="2119313" cy="246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1" y="1905003"/>
            <a:ext cx="1152525" cy="704851"/>
            <a:chOff x="3989" y="863"/>
            <a:chExt cx="817" cy="444"/>
          </a:xfrm>
        </p:grpSpPr>
        <p:sp>
          <p:nvSpPr>
            <p:cNvPr id="158727" name="Freeform 7"/>
            <p:cNvSpPr>
              <a:spLocks/>
            </p:cNvSpPr>
            <p:nvPr/>
          </p:nvSpPr>
          <p:spPr bwMode="auto">
            <a:xfrm>
              <a:off x="3989" y="863"/>
              <a:ext cx="817" cy="401"/>
            </a:xfrm>
            <a:custGeom>
              <a:avLst/>
              <a:gdLst>
                <a:gd name="T0" fmla="*/ 0 w 720"/>
                <a:gd name="T1" fmla="*/ 0 h 384"/>
                <a:gd name="T2" fmla="*/ 0 w 720"/>
                <a:gd name="T3" fmla="*/ 401 h 384"/>
                <a:gd name="T4" fmla="*/ 817 w 720"/>
                <a:gd name="T5" fmla="*/ 401 h 3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384">
                  <a:moveTo>
                    <a:pt x="0" y="0"/>
                  </a:moveTo>
                  <a:lnTo>
                    <a:pt x="0" y="384"/>
                  </a:lnTo>
                  <a:lnTo>
                    <a:pt x="720" y="384"/>
                  </a:lnTo>
                </a:path>
              </a:pathLst>
            </a:custGeom>
            <a:noFill/>
            <a:ln w="158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28" name="Text Box 8"/>
            <p:cNvSpPr txBox="1">
              <a:spLocks noChangeArrowheads="1"/>
            </p:cNvSpPr>
            <p:nvPr/>
          </p:nvSpPr>
          <p:spPr bwMode="auto">
            <a:xfrm>
              <a:off x="4339" y="1022"/>
              <a:ext cx="131" cy="28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defRPr/>
              </a:pPr>
              <a:endParaRPr lang="en-US">
                <a:solidFill>
                  <a:srgbClr val="FFFF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8729" name="Text Box 9"/>
            <p:cNvSpPr txBox="1">
              <a:spLocks noChangeArrowheads="1"/>
            </p:cNvSpPr>
            <p:nvPr/>
          </p:nvSpPr>
          <p:spPr bwMode="auto">
            <a:xfrm>
              <a:off x="4339" y="871"/>
              <a:ext cx="131" cy="28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defRPr/>
              </a:pPr>
              <a:endParaRPr lang="en-US">
                <a:solidFill>
                  <a:srgbClr val="FFFF00"/>
                </a:solidFill>
                <a:latin typeface="Arial" charset="0"/>
                <a:ea typeface="ＭＳ Ｐゴシック" charset="0"/>
              </a:endParaRPr>
            </a:p>
          </p:txBody>
        </p:sp>
      </p:grpSp>
      <p:graphicFrame>
        <p:nvGraphicFramePr>
          <p:cNvPr id="12295" name="Object 11"/>
          <p:cNvGraphicFramePr>
            <a:graphicFrameLocks noChangeAspect="1"/>
          </p:cNvGraphicFramePr>
          <p:nvPr>
            <p:extLst/>
          </p:nvPr>
        </p:nvGraphicFramePr>
        <p:xfrm>
          <a:off x="4038601" y="3810001"/>
          <a:ext cx="1671321" cy="234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Foto de Photo Editor" r:id="rId7" imgW="1724266" imgH="2467319" progId="">
                  <p:embed/>
                </p:oleObj>
              </mc:Choice>
              <mc:Fallback>
                <p:oleObj name="Foto de Photo Editor" r:id="rId7" imgW="1724266" imgH="2467319" progId="">
                  <p:embed/>
                  <p:pic>
                    <p:nvPicPr>
                      <p:cNvPr id="122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1" y="3810001"/>
                        <a:ext cx="1671321" cy="234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32" name="Freeform 12"/>
          <p:cNvSpPr>
            <a:spLocks/>
          </p:cNvSpPr>
          <p:nvPr/>
        </p:nvSpPr>
        <p:spPr bwMode="auto">
          <a:xfrm>
            <a:off x="4495801" y="4876800"/>
            <a:ext cx="790787" cy="477838"/>
          </a:xfrm>
          <a:custGeom>
            <a:avLst/>
            <a:gdLst>
              <a:gd name="T0" fmla="*/ 0 w 480"/>
              <a:gd name="T1" fmla="*/ 0 h 288"/>
              <a:gd name="T2" fmla="*/ 0 w 480"/>
              <a:gd name="T3" fmla="*/ 477838 h 288"/>
              <a:gd name="T4" fmla="*/ 741363 w 480"/>
              <a:gd name="T5" fmla="*/ 477838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288">
                <a:moveTo>
                  <a:pt x="0" y="0"/>
                </a:moveTo>
                <a:lnTo>
                  <a:pt x="0" y="288"/>
                </a:lnTo>
                <a:lnTo>
                  <a:pt x="480" y="288"/>
                </a:lnTo>
              </a:path>
            </a:pathLst>
          </a:cu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solidFill>
                <a:schemeClr val="bg1"/>
              </a:solidFill>
            </a:endParaRPr>
          </a:p>
        </p:txBody>
      </p:sp>
      <p:graphicFrame>
        <p:nvGraphicFramePr>
          <p:cNvPr id="12299" name="Object 15"/>
          <p:cNvGraphicFramePr>
            <a:graphicFrameLocks noChangeAspect="1"/>
          </p:cNvGraphicFramePr>
          <p:nvPr>
            <p:extLst/>
          </p:nvPr>
        </p:nvGraphicFramePr>
        <p:xfrm>
          <a:off x="6705601" y="3962401"/>
          <a:ext cx="1671321" cy="222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Foto de Photo Editor" r:id="rId9" imgW="1647619" imgH="2276793" progId="">
                  <p:embed/>
                </p:oleObj>
              </mc:Choice>
              <mc:Fallback>
                <p:oleObj name="Foto de Photo Editor" r:id="rId9" imgW="1647619" imgH="2276793" progId="">
                  <p:embed/>
                  <p:pic>
                    <p:nvPicPr>
                      <p:cNvPr id="1229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1" y="3962401"/>
                        <a:ext cx="1671321" cy="222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36" name="Freeform 16"/>
          <p:cNvSpPr>
            <a:spLocks/>
          </p:cNvSpPr>
          <p:nvPr/>
        </p:nvSpPr>
        <p:spPr bwMode="auto">
          <a:xfrm>
            <a:off x="7086601" y="4876801"/>
            <a:ext cx="878841" cy="479425"/>
          </a:xfrm>
          <a:custGeom>
            <a:avLst/>
            <a:gdLst>
              <a:gd name="T0" fmla="*/ 0 w 384"/>
              <a:gd name="T1" fmla="*/ 0 h 288"/>
              <a:gd name="T2" fmla="*/ 0 w 384"/>
              <a:gd name="T3" fmla="*/ 479425 h 288"/>
              <a:gd name="T4" fmla="*/ 823913 w 384"/>
              <a:gd name="T5" fmla="*/ 479425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288">
                <a:moveTo>
                  <a:pt x="0" y="0"/>
                </a:moveTo>
                <a:lnTo>
                  <a:pt x="0" y="288"/>
                </a:lnTo>
                <a:lnTo>
                  <a:pt x="384" y="288"/>
                </a:lnTo>
              </a:path>
            </a:pathLst>
          </a:cu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58738" name="Text Box 18"/>
          <p:cNvSpPr txBox="1">
            <a:spLocks noChangeArrowheads="1"/>
          </p:cNvSpPr>
          <p:nvPr/>
        </p:nvSpPr>
        <p:spPr bwMode="auto">
          <a:xfrm>
            <a:off x="1828800" y="16764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158739" name="Text Box 19"/>
          <p:cNvSpPr txBox="1">
            <a:spLocks noChangeArrowheads="1"/>
          </p:cNvSpPr>
          <p:nvPr/>
        </p:nvSpPr>
        <p:spPr bwMode="auto">
          <a:xfrm>
            <a:off x="1676400" y="2514601"/>
            <a:ext cx="2438400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GB" sz="24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Good bladder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GB" sz="24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Good sphincter</a:t>
            </a:r>
          </a:p>
        </p:txBody>
      </p:sp>
      <p:sp>
        <p:nvSpPr>
          <p:cNvPr id="158741" name="Text Box 21"/>
          <p:cNvSpPr txBox="1">
            <a:spLocks noChangeArrowheads="1"/>
          </p:cNvSpPr>
          <p:nvPr/>
        </p:nvSpPr>
        <p:spPr bwMode="auto">
          <a:xfrm>
            <a:off x="1828800" y="5181601"/>
            <a:ext cx="2438400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GB" sz="24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Bad bladder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GB" sz="24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Bad  sphincter</a:t>
            </a:r>
          </a:p>
        </p:txBody>
      </p:sp>
      <p:sp>
        <p:nvSpPr>
          <p:cNvPr id="158742" name="Text Box 22"/>
          <p:cNvSpPr txBox="1">
            <a:spLocks noChangeArrowheads="1"/>
          </p:cNvSpPr>
          <p:nvPr/>
        </p:nvSpPr>
        <p:spPr bwMode="auto">
          <a:xfrm>
            <a:off x="8077200" y="5334001"/>
            <a:ext cx="2438400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GB" sz="24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Bad bladder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GB" sz="24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Good sphincter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981200" y="76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1"/>
                </a:solidFill>
                <a:latin typeface="Arial Black" panose="020B0A04020102020204" pitchFamily="34" charset="0"/>
                <a:ea typeface="+mj-ea"/>
                <a:cs typeface="+mj-cs"/>
              </a:rPr>
              <a:t>Types of Neurogenic Bladder Dysfunction</a:t>
            </a:r>
            <a:endParaRPr lang="en-US" sz="3200" b="1" dirty="0">
              <a:solidFill>
                <a:schemeClr val="accent1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8077200" y="2819401"/>
            <a:ext cx="2438400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GB" sz="24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Good bladder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GB" sz="24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Bad </a:t>
            </a:r>
            <a:r>
              <a:rPr lang="en-GB" sz="24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sphincter</a:t>
            </a:r>
          </a:p>
        </p:txBody>
      </p:sp>
    </p:spTree>
    <p:extLst>
      <p:ext uri="{BB962C8B-B14F-4D97-AF65-F5344CB8AC3E}">
        <p14:creationId xmlns:p14="http://schemas.microsoft.com/office/powerpoint/2010/main" val="36956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6" name="Text Box 2"/>
          <p:cNvSpPr txBox="1">
            <a:spLocks noChangeArrowheads="1"/>
          </p:cNvSpPr>
          <p:nvPr/>
        </p:nvSpPr>
        <p:spPr bwMode="auto">
          <a:xfrm>
            <a:off x="1406526" y="152401"/>
            <a:ext cx="9261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1"/>
                </a:solidFill>
                <a:latin typeface="Arial Black" panose="020B0A04020102020204" pitchFamily="34" charset="0"/>
                <a:ea typeface="ＭＳ Ｐゴシック" charset="0"/>
                <a:cs typeface="ＭＳ Ｐゴシック" charset="0"/>
              </a:rPr>
              <a:t>The abnormal bladder of childhood</a:t>
            </a:r>
          </a:p>
        </p:txBody>
      </p:sp>
      <p:sp>
        <p:nvSpPr>
          <p:cNvPr id="1158148" name="AutoShape 4"/>
          <p:cNvSpPr>
            <a:spLocks noChangeArrowheads="1"/>
          </p:cNvSpPr>
          <p:nvPr/>
        </p:nvSpPr>
        <p:spPr bwMode="auto">
          <a:xfrm>
            <a:off x="5229658" y="1416051"/>
            <a:ext cx="762000" cy="4648200"/>
          </a:xfrm>
          <a:prstGeom prst="upDownArrow">
            <a:avLst>
              <a:gd name="adj1" fmla="val 50000"/>
              <a:gd name="adj2" fmla="val 122000"/>
            </a:avLst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8149" name="Rectangle 5"/>
          <p:cNvSpPr>
            <a:spLocks noChangeArrowheads="1"/>
          </p:cNvSpPr>
          <p:nvPr/>
        </p:nvSpPr>
        <p:spPr bwMode="auto">
          <a:xfrm>
            <a:off x="-1981200" y="4170695"/>
            <a:ext cx="609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8150" name="Text Box 6"/>
          <p:cNvSpPr txBox="1">
            <a:spLocks noChangeArrowheads="1"/>
          </p:cNvSpPr>
          <p:nvPr/>
        </p:nvSpPr>
        <p:spPr bwMode="auto">
          <a:xfrm>
            <a:off x="4782777" y="1108870"/>
            <a:ext cx="1655763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C000"/>
                </a:solidFill>
                <a:latin typeface="Arial" charset="0"/>
                <a:ea typeface="ＭＳ Ｐゴシック" charset="0"/>
                <a:cs typeface="ＭＳ Ｐゴシック" charset="0"/>
              </a:rPr>
              <a:t>Birth</a:t>
            </a:r>
          </a:p>
          <a:p>
            <a:pPr algn="ctr">
              <a:defRPr/>
            </a:pPr>
            <a:endParaRPr lang="en-US" sz="2400" b="1" u="sng" dirty="0">
              <a:solidFill>
                <a:srgbClr val="FFC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400" b="1" u="sng" dirty="0">
              <a:solidFill>
                <a:srgbClr val="FFC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400" b="1" u="sng" dirty="0">
              <a:solidFill>
                <a:srgbClr val="FFC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400" b="1" u="sng" dirty="0">
              <a:solidFill>
                <a:srgbClr val="FFC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400" b="1" u="sng" dirty="0">
              <a:solidFill>
                <a:srgbClr val="FFC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400" b="1" u="sng" dirty="0">
              <a:solidFill>
                <a:srgbClr val="FFC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FFC000"/>
                </a:solidFill>
                <a:latin typeface="Arial" charset="0"/>
                <a:ea typeface="ＭＳ Ｐゴシック" charset="0"/>
                <a:cs typeface="ＭＳ Ｐゴシック" charset="0"/>
              </a:rPr>
              <a:t>School</a:t>
            </a:r>
          </a:p>
          <a:p>
            <a:pPr algn="ctr">
              <a:defRPr/>
            </a:pPr>
            <a:endParaRPr lang="en-US" sz="2400" b="1" u="sng" dirty="0">
              <a:solidFill>
                <a:srgbClr val="FFC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400" b="1" u="sng" dirty="0">
              <a:solidFill>
                <a:srgbClr val="FFC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400" b="1" u="sng" dirty="0">
              <a:solidFill>
                <a:srgbClr val="FFC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400" b="1" u="sng" dirty="0">
              <a:solidFill>
                <a:srgbClr val="FFC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400" b="1" u="sng" dirty="0">
              <a:solidFill>
                <a:srgbClr val="FFC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FFC000"/>
                </a:solidFill>
                <a:latin typeface="Arial" charset="0"/>
                <a:ea typeface="ＭＳ Ｐゴシック" charset="0"/>
                <a:cs typeface="ＭＳ Ｐゴシック" charset="0"/>
              </a:rPr>
              <a:t>Transition</a:t>
            </a:r>
          </a:p>
        </p:txBody>
      </p:sp>
      <p:sp>
        <p:nvSpPr>
          <p:cNvPr id="1158151" name="Text Box 7"/>
          <p:cNvSpPr txBox="1">
            <a:spLocks noChangeArrowheads="1"/>
          </p:cNvSpPr>
          <p:nvPr/>
        </p:nvSpPr>
        <p:spPr bwMode="auto">
          <a:xfrm>
            <a:off x="2103438" y="1649414"/>
            <a:ext cx="2603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Prevent renal injury</a:t>
            </a:r>
          </a:p>
        </p:txBody>
      </p:sp>
      <p:sp>
        <p:nvSpPr>
          <p:cNvPr id="1158152" name="Text Box 8"/>
          <p:cNvSpPr txBox="1">
            <a:spLocks noChangeArrowheads="1"/>
          </p:cNvSpPr>
          <p:nvPr/>
        </p:nvSpPr>
        <p:spPr bwMode="auto">
          <a:xfrm>
            <a:off x="6626225" y="1573214"/>
            <a:ext cx="3276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Prevent injury to bladder</a:t>
            </a:r>
          </a:p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(or bowel) that could compromise future treatment or necessitate more extensive future surgery</a:t>
            </a:r>
          </a:p>
        </p:txBody>
      </p:sp>
      <p:sp>
        <p:nvSpPr>
          <p:cNvPr id="1158153" name="Text Box 9"/>
          <p:cNvSpPr txBox="1">
            <a:spLocks noChangeArrowheads="1"/>
          </p:cNvSpPr>
          <p:nvPr/>
        </p:nvSpPr>
        <p:spPr bwMode="auto">
          <a:xfrm>
            <a:off x="2101851" y="2792414"/>
            <a:ext cx="2911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Ensure social fecal</a:t>
            </a:r>
          </a:p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&amp; urinary continence</a:t>
            </a:r>
          </a:p>
        </p:txBody>
      </p:sp>
      <p:sp>
        <p:nvSpPr>
          <p:cNvPr id="1158154" name="Text Box 10"/>
          <p:cNvSpPr txBox="1">
            <a:spLocks noChangeArrowheads="1"/>
          </p:cNvSpPr>
          <p:nvPr/>
        </p:nvSpPr>
        <p:spPr bwMode="auto">
          <a:xfrm>
            <a:off x="2112964" y="3968751"/>
            <a:ext cx="24288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Enable self care  </a:t>
            </a: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Enhance image/confidence</a:t>
            </a:r>
          </a:p>
        </p:txBody>
      </p:sp>
      <p:sp>
        <p:nvSpPr>
          <p:cNvPr id="1158155" name="Text Box 11"/>
          <p:cNvSpPr txBox="1">
            <a:spLocks noChangeArrowheads="1"/>
          </p:cNvSpPr>
          <p:nvPr/>
        </p:nvSpPr>
        <p:spPr bwMode="auto">
          <a:xfrm>
            <a:off x="6394451" y="3968751"/>
            <a:ext cx="3508375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Maximize socialization &amp;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QoL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000" b="1" dirty="0">
              <a:solidFill>
                <a:srgbClr val="FF9933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Sexuality &amp; fertility</a:t>
            </a:r>
          </a:p>
          <a:p>
            <a:pPr>
              <a:defRPr/>
            </a:pPr>
            <a:endParaRPr lang="en-US" sz="2000" dirty="0">
              <a:solidFill>
                <a:srgbClr val="EEF1E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Independence &amp; transition to adult society</a:t>
            </a:r>
          </a:p>
        </p:txBody>
      </p:sp>
    </p:spTree>
    <p:extLst>
      <p:ext uri="{BB962C8B-B14F-4D97-AF65-F5344CB8AC3E}">
        <p14:creationId xmlns:p14="http://schemas.microsoft.com/office/powerpoint/2010/main" val="9284541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Text Box 2"/>
          <p:cNvSpPr txBox="1">
            <a:spLocks noChangeArrowheads="1"/>
          </p:cNvSpPr>
          <p:nvPr/>
        </p:nvSpPr>
        <p:spPr bwMode="auto">
          <a:xfrm rot="-5400000">
            <a:off x="-104775" y="3184526"/>
            <a:ext cx="4841875" cy="831850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>
                <a:solidFill>
                  <a:srgbClr val="809EA8"/>
                </a:solidFill>
                <a:latin typeface="Arial" charset="0"/>
                <a:ea typeface="ＭＳ Ｐゴシック" charset="0"/>
                <a:cs typeface="ＭＳ Ｐゴシック" charset="0"/>
              </a:rPr>
              <a:t>PHASE 1:  </a:t>
            </a:r>
            <a:r>
              <a:rPr lang="en-US" sz="2400" dirty="0">
                <a:solidFill>
                  <a:srgbClr val="809EA8"/>
                </a:solidFill>
                <a:latin typeface="Arial" charset="0"/>
                <a:ea typeface="ＭＳ Ｐゴシック" charset="0"/>
                <a:cs typeface="ＭＳ Ｐゴシック" charset="0"/>
              </a:rPr>
              <a:t>Protecting the Kidneys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9EA8"/>
                </a:solidFill>
                <a:latin typeface="Arial" charset="0"/>
                <a:ea typeface="ＭＳ Ｐゴシック" charset="0"/>
                <a:cs typeface="ＭＳ Ｐゴシック" charset="0"/>
              </a:rPr>
              <a:t>Age</a:t>
            </a:r>
            <a:r>
              <a:rPr lang="en-US" sz="2400" b="1" dirty="0">
                <a:solidFill>
                  <a:srgbClr val="809EA8"/>
                </a:solidFill>
                <a:latin typeface="Arial" charset="0"/>
                <a:ea typeface="ＭＳ Ｐゴシック" charset="0"/>
                <a:cs typeface="ＭＳ Ｐゴシック" charset="0"/>
              </a:rPr>
              <a:t>:  </a:t>
            </a:r>
            <a:r>
              <a:rPr lang="en-US" sz="2400" dirty="0">
                <a:solidFill>
                  <a:srgbClr val="809EA8"/>
                </a:solidFill>
                <a:latin typeface="Arial" charset="0"/>
                <a:ea typeface="ＭＳ Ｐゴシック" charset="0"/>
                <a:cs typeface="ＭＳ Ｐゴシック" charset="0"/>
              </a:rPr>
              <a:t>Newborn to Onset of School</a:t>
            </a:r>
          </a:p>
        </p:txBody>
      </p:sp>
      <p:sp>
        <p:nvSpPr>
          <p:cNvPr id="1301507" name="Text Box 3"/>
          <p:cNvSpPr txBox="1">
            <a:spLocks noChangeArrowheads="1"/>
          </p:cNvSpPr>
          <p:nvPr/>
        </p:nvSpPr>
        <p:spPr bwMode="auto">
          <a:xfrm>
            <a:off x="2905126" y="933451"/>
            <a:ext cx="3656013" cy="2031325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809EA8"/>
                </a:solidFill>
                <a:cs typeface="ＭＳ Ｐゴシック" charset="0"/>
              </a:rPr>
              <a:t>    </a:t>
            </a:r>
            <a:r>
              <a:rPr lang="en-US" u="sng" dirty="0">
                <a:solidFill>
                  <a:srgbClr val="0000FF"/>
                </a:solidFill>
                <a:cs typeface="ＭＳ Ｐゴシック" charset="0"/>
              </a:rPr>
              <a:t>Management Goals: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FF"/>
                </a:solidFill>
                <a:cs typeface="ＭＳ Ｐゴシック" charset="0"/>
              </a:rPr>
              <a:t>1.  Prevent kidney &amp; ureter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FF"/>
                </a:solidFill>
                <a:cs typeface="ＭＳ Ｐゴシック" charset="0"/>
              </a:rPr>
              <a:t>	injury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FF"/>
                </a:solidFill>
                <a:cs typeface="ＭＳ Ｐゴシック" charset="0"/>
              </a:rPr>
              <a:t>2.  Prevent bladder &amp; colon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FF"/>
                </a:solidFill>
                <a:cs typeface="ＭＳ Ｐゴシック" charset="0"/>
              </a:rPr>
              <a:t>	injury that could compromise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FF"/>
                </a:solidFill>
                <a:cs typeface="ＭＳ Ｐゴシック" charset="0"/>
              </a:rPr>
              <a:t>	future function or necessitate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FF"/>
                </a:solidFill>
                <a:cs typeface="ＭＳ Ｐゴシック" charset="0"/>
              </a:rPr>
              <a:t>	more extensive surgery</a:t>
            </a: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6934200" y="1447800"/>
            <a:ext cx="1600200" cy="1676400"/>
            <a:chOff x="3648" y="720"/>
            <a:chExt cx="1008" cy="1056"/>
          </a:xfrm>
        </p:grpSpPr>
        <p:pic>
          <p:nvPicPr>
            <p:cNvPr id="16422" name="Picture 5" descr="GoalsOfRx"/>
            <p:cNvPicPr>
              <a:picLocks noChangeAspect="1" noChangeArrowheads="1"/>
            </p:cNvPicPr>
            <p:nvPr/>
          </p:nvPicPr>
          <p:blipFill>
            <a:blip r:embed="rId2" cstate="print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720"/>
              <a:ext cx="960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1510" name="Oval 6"/>
            <p:cNvSpPr>
              <a:spLocks noChangeArrowheads="1"/>
            </p:cNvSpPr>
            <p:nvPr/>
          </p:nvSpPr>
          <p:spPr bwMode="auto">
            <a:xfrm>
              <a:off x="3648" y="1488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301511" name="Oval 7"/>
          <p:cNvSpPr>
            <a:spLocks noChangeArrowheads="1"/>
          </p:cNvSpPr>
          <p:nvPr/>
        </p:nvSpPr>
        <p:spPr bwMode="auto">
          <a:xfrm>
            <a:off x="5562600" y="3962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390" name="Group 8"/>
          <p:cNvGrpSpPr>
            <a:grpSpLocks/>
          </p:cNvGrpSpPr>
          <p:nvPr/>
        </p:nvGrpSpPr>
        <p:grpSpPr bwMode="auto">
          <a:xfrm>
            <a:off x="2822576" y="4308476"/>
            <a:ext cx="1312863" cy="1484313"/>
            <a:chOff x="912" y="2160"/>
            <a:chExt cx="1056" cy="1104"/>
          </a:xfrm>
        </p:grpSpPr>
        <p:grpSp>
          <p:nvGrpSpPr>
            <p:cNvPr id="16416" name="Group 9"/>
            <p:cNvGrpSpPr>
              <a:grpSpLocks/>
            </p:cNvGrpSpPr>
            <p:nvPr/>
          </p:nvGrpSpPr>
          <p:grpSpPr bwMode="auto">
            <a:xfrm>
              <a:off x="912" y="2160"/>
              <a:ext cx="1056" cy="1104"/>
              <a:chOff x="2400" y="1056"/>
              <a:chExt cx="1056" cy="1104"/>
            </a:xfrm>
          </p:grpSpPr>
          <p:pic>
            <p:nvPicPr>
              <p:cNvPr id="16420" name="Picture 10" descr="GoalsOfRx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056"/>
                <a:ext cx="960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01515" name="Oval 11"/>
              <p:cNvSpPr>
                <a:spLocks noChangeArrowheads="1"/>
              </p:cNvSpPr>
              <p:nvPr/>
            </p:nvSpPr>
            <p:spPr bwMode="auto">
              <a:xfrm>
                <a:off x="3216" y="177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417" name="Group 12"/>
            <p:cNvGrpSpPr>
              <a:grpSpLocks/>
            </p:cNvGrpSpPr>
            <p:nvPr/>
          </p:nvGrpSpPr>
          <p:grpSpPr bwMode="auto">
            <a:xfrm>
              <a:off x="1212" y="3096"/>
              <a:ext cx="425" cy="84"/>
              <a:chOff x="1212" y="3096"/>
              <a:chExt cx="425" cy="84"/>
            </a:xfrm>
          </p:grpSpPr>
          <p:sp>
            <p:nvSpPr>
              <p:cNvPr id="1301517" name="Rectangle 13" descr="Dark upward diagonal"/>
              <p:cNvSpPr>
                <a:spLocks noChangeArrowheads="1"/>
              </p:cNvSpPr>
              <p:nvPr/>
            </p:nvSpPr>
            <p:spPr bwMode="auto">
              <a:xfrm>
                <a:off x="1494" y="3096"/>
                <a:ext cx="143" cy="80"/>
              </a:xfrm>
              <a:prstGeom prst="rect">
                <a:avLst/>
              </a:prstGeom>
              <a:pattFill prst="dkUp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01518" name="Rectangle 14" descr="Dark upward diagonal"/>
              <p:cNvSpPr>
                <a:spLocks noChangeArrowheads="1"/>
              </p:cNvSpPr>
              <p:nvPr/>
            </p:nvSpPr>
            <p:spPr bwMode="auto">
              <a:xfrm>
                <a:off x="1212" y="3100"/>
                <a:ext cx="143" cy="80"/>
              </a:xfrm>
              <a:prstGeom prst="rect">
                <a:avLst/>
              </a:prstGeom>
              <a:pattFill prst="dkUp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6391" name="Group 15"/>
          <p:cNvGrpSpPr>
            <a:grpSpLocks/>
          </p:cNvGrpSpPr>
          <p:nvPr/>
        </p:nvGrpSpPr>
        <p:grpSpPr bwMode="auto">
          <a:xfrm>
            <a:off x="8670925" y="3321050"/>
            <a:ext cx="1600200" cy="1676400"/>
            <a:chOff x="3744" y="1872"/>
            <a:chExt cx="1008" cy="1056"/>
          </a:xfrm>
        </p:grpSpPr>
        <p:grpSp>
          <p:nvGrpSpPr>
            <p:cNvPr id="16410" name="Group 16"/>
            <p:cNvGrpSpPr>
              <a:grpSpLocks/>
            </p:cNvGrpSpPr>
            <p:nvPr/>
          </p:nvGrpSpPr>
          <p:grpSpPr bwMode="auto">
            <a:xfrm>
              <a:off x="3744" y="1872"/>
              <a:ext cx="1008" cy="1056"/>
              <a:chOff x="3648" y="720"/>
              <a:chExt cx="1008" cy="1056"/>
            </a:xfrm>
          </p:grpSpPr>
          <p:pic>
            <p:nvPicPr>
              <p:cNvPr id="16414" name="Picture 17" descr="GoalsOfRx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720"/>
                <a:ext cx="960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01522" name="Oval 18"/>
              <p:cNvSpPr>
                <a:spLocks noChangeArrowheads="1"/>
              </p:cNvSpPr>
              <p:nvPr/>
            </p:nvSpPr>
            <p:spPr bwMode="auto">
              <a:xfrm>
                <a:off x="3648" y="1488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411" name="Group 19"/>
            <p:cNvGrpSpPr>
              <a:grpSpLocks/>
            </p:cNvGrpSpPr>
            <p:nvPr/>
          </p:nvGrpSpPr>
          <p:grpSpPr bwMode="auto">
            <a:xfrm>
              <a:off x="4053" y="2805"/>
              <a:ext cx="425" cy="84"/>
              <a:chOff x="1212" y="3096"/>
              <a:chExt cx="425" cy="84"/>
            </a:xfrm>
          </p:grpSpPr>
          <p:sp>
            <p:nvSpPr>
              <p:cNvPr id="1301524" name="Rectangle 20" descr="Dark upward diagonal"/>
              <p:cNvSpPr>
                <a:spLocks noChangeArrowheads="1"/>
              </p:cNvSpPr>
              <p:nvPr/>
            </p:nvSpPr>
            <p:spPr bwMode="auto">
              <a:xfrm>
                <a:off x="1494" y="3096"/>
                <a:ext cx="143" cy="81"/>
              </a:xfrm>
              <a:prstGeom prst="rect">
                <a:avLst/>
              </a:prstGeom>
              <a:pattFill prst="dkUp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01525" name="Rectangle 21" descr="Dark upward diagonal"/>
              <p:cNvSpPr>
                <a:spLocks noChangeArrowheads="1"/>
              </p:cNvSpPr>
              <p:nvPr/>
            </p:nvSpPr>
            <p:spPr bwMode="auto">
              <a:xfrm>
                <a:off x="1212" y="3099"/>
                <a:ext cx="143" cy="81"/>
              </a:xfrm>
              <a:prstGeom prst="rect">
                <a:avLst/>
              </a:prstGeom>
              <a:pattFill prst="dkUp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301526" name="Text Box 22"/>
          <p:cNvSpPr txBox="1">
            <a:spLocks noChangeArrowheads="1"/>
          </p:cNvSpPr>
          <p:nvPr/>
        </p:nvSpPr>
        <p:spPr bwMode="auto">
          <a:xfrm>
            <a:off x="3352801" y="3429000"/>
            <a:ext cx="143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UNSAFE</a:t>
            </a:r>
          </a:p>
        </p:txBody>
      </p:sp>
      <p:sp>
        <p:nvSpPr>
          <p:cNvPr id="1301527" name="Text Box 23"/>
          <p:cNvSpPr txBox="1">
            <a:spLocks noChangeArrowheads="1"/>
          </p:cNvSpPr>
          <p:nvPr/>
        </p:nvSpPr>
        <p:spPr bwMode="auto">
          <a:xfrm>
            <a:off x="7226300" y="9652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SAFE</a:t>
            </a:r>
          </a:p>
        </p:txBody>
      </p:sp>
      <p:sp>
        <p:nvSpPr>
          <p:cNvPr id="1301528" name="Text Box 24"/>
          <p:cNvSpPr txBox="1">
            <a:spLocks noChangeArrowheads="1"/>
          </p:cNvSpPr>
          <p:nvPr/>
        </p:nvSpPr>
        <p:spPr bwMode="auto">
          <a:xfrm>
            <a:off x="3810000" y="3962401"/>
            <a:ext cx="33401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28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28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28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28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cs typeface="ＭＳ Ｐゴシック" charset="0"/>
              </a:rPr>
              <a:t>Indicators: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cs typeface="ＭＳ Ｐゴシック" charset="0"/>
              </a:rPr>
              <a:t>	1.  Ultrasound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cs typeface="ＭＳ Ｐゴシック" charset="0"/>
              </a:rPr>
              <a:t>		a.  Hydronephrosis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cs typeface="ＭＳ Ｐゴシック" charset="0"/>
              </a:rPr>
              <a:t>		b.  Thickened bladder wall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cs typeface="ＭＳ Ｐゴシック" charset="0"/>
              </a:rPr>
              <a:t>	2.	VCUG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cs typeface="ＭＳ Ｐゴシック" charset="0"/>
              </a:rPr>
              <a:t>		a.  Bladder irregularity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cs typeface="ＭＳ Ｐゴシック" charset="0"/>
              </a:rPr>
              <a:t>		b.  Vesicoureteral reflux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cs typeface="ＭＳ Ｐゴシック" charset="0"/>
              </a:rPr>
              <a:t>	3.	UDS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cs typeface="ＭＳ Ｐゴシック" charset="0"/>
              </a:rPr>
              <a:t>		a.  Elevated post-void residual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cs typeface="ＭＳ Ｐゴシック" charset="0"/>
              </a:rPr>
              <a:t>		b.  High bladder pressures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cs typeface="ＭＳ Ｐゴシック" charset="0"/>
              </a:rPr>
              <a:t>		c.  </a:t>
            </a:r>
            <a:r>
              <a:rPr lang="en-US" sz="1400" b="1" dirty="0" err="1">
                <a:solidFill>
                  <a:srgbClr val="000000"/>
                </a:solidFill>
                <a:cs typeface="ＭＳ Ｐゴシック" charset="0"/>
              </a:rPr>
              <a:t>Dyssynergy</a:t>
            </a:r>
            <a:endParaRPr lang="en-US" sz="1400" b="1" dirty="0">
              <a:solidFill>
                <a:srgbClr val="000000"/>
              </a:solidFill>
              <a:cs typeface="ＭＳ Ｐゴシック" charset="0"/>
            </a:endParaRPr>
          </a:p>
        </p:txBody>
      </p:sp>
      <p:grpSp>
        <p:nvGrpSpPr>
          <p:cNvPr id="16395" name="Group 25"/>
          <p:cNvGrpSpPr>
            <a:grpSpLocks/>
          </p:cNvGrpSpPr>
          <p:nvPr/>
        </p:nvGrpSpPr>
        <p:grpSpPr bwMode="auto">
          <a:xfrm>
            <a:off x="8686800" y="4953000"/>
            <a:ext cx="1676400" cy="1752600"/>
            <a:chOff x="3936" y="3024"/>
            <a:chExt cx="1056" cy="1104"/>
          </a:xfrm>
        </p:grpSpPr>
        <p:grpSp>
          <p:nvGrpSpPr>
            <p:cNvPr id="16402" name="Group 26"/>
            <p:cNvGrpSpPr>
              <a:grpSpLocks/>
            </p:cNvGrpSpPr>
            <p:nvPr/>
          </p:nvGrpSpPr>
          <p:grpSpPr bwMode="auto">
            <a:xfrm>
              <a:off x="3936" y="3024"/>
              <a:ext cx="1056" cy="1104"/>
              <a:chOff x="912" y="2160"/>
              <a:chExt cx="1056" cy="1104"/>
            </a:xfrm>
          </p:grpSpPr>
          <p:grpSp>
            <p:nvGrpSpPr>
              <p:cNvPr id="16404" name="Group 27"/>
              <p:cNvGrpSpPr>
                <a:grpSpLocks/>
              </p:cNvGrpSpPr>
              <p:nvPr/>
            </p:nvGrpSpPr>
            <p:grpSpPr bwMode="auto">
              <a:xfrm>
                <a:off x="912" y="2160"/>
                <a:ext cx="1056" cy="1104"/>
                <a:chOff x="2400" y="1056"/>
                <a:chExt cx="1056" cy="1104"/>
              </a:xfrm>
            </p:grpSpPr>
            <p:pic>
              <p:nvPicPr>
                <p:cNvPr id="16408" name="Picture 28" descr="GoalsOfRx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1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00" y="1056"/>
                  <a:ext cx="960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01533" name="Oval 29"/>
                <p:cNvSpPr>
                  <a:spLocks noChangeArrowheads="1"/>
                </p:cNvSpPr>
                <p:nvPr/>
              </p:nvSpPr>
              <p:spPr bwMode="auto">
                <a:xfrm>
                  <a:off x="3216" y="1776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16405" name="Group 30"/>
              <p:cNvGrpSpPr>
                <a:grpSpLocks/>
              </p:cNvGrpSpPr>
              <p:nvPr/>
            </p:nvGrpSpPr>
            <p:grpSpPr bwMode="auto">
              <a:xfrm>
                <a:off x="1212" y="3096"/>
                <a:ext cx="425" cy="84"/>
                <a:chOff x="1212" y="3096"/>
                <a:chExt cx="425" cy="84"/>
              </a:xfrm>
            </p:grpSpPr>
            <p:sp>
              <p:nvSpPr>
                <p:cNvPr id="1301535" name="Rectangle 31" descr="Dark upward diagonal"/>
                <p:cNvSpPr>
                  <a:spLocks noChangeArrowheads="1"/>
                </p:cNvSpPr>
                <p:nvPr/>
              </p:nvSpPr>
              <p:spPr bwMode="auto">
                <a:xfrm>
                  <a:off x="1494" y="3096"/>
                  <a:ext cx="143" cy="81"/>
                </a:xfrm>
                <a:prstGeom prst="rect">
                  <a:avLst/>
                </a:prstGeom>
                <a:pattFill prst="dkUpDiag">
                  <a:fgClr>
                    <a:srgbClr val="FF0000"/>
                  </a:fgClr>
                  <a:bgClr>
                    <a:schemeClr val="bg1"/>
                  </a:bgClr>
                </a:patt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01536" name="Rectangle 32" descr="Dark upward diagonal"/>
                <p:cNvSpPr>
                  <a:spLocks noChangeArrowheads="1"/>
                </p:cNvSpPr>
                <p:nvPr/>
              </p:nvSpPr>
              <p:spPr bwMode="auto">
                <a:xfrm>
                  <a:off x="1212" y="3099"/>
                  <a:ext cx="143" cy="81"/>
                </a:xfrm>
                <a:prstGeom prst="rect">
                  <a:avLst/>
                </a:prstGeom>
                <a:pattFill prst="dkUpDiag">
                  <a:fgClr>
                    <a:srgbClr val="FF0000"/>
                  </a:fgClr>
                  <a:bgClr>
                    <a:schemeClr val="bg1"/>
                  </a:bgClr>
                </a:patt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</p:grpSp>
        <p:sp>
          <p:nvSpPr>
            <p:cNvPr id="1301537" name="Rectangle 33"/>
            <p:cNvSpPr>
              <a:spLocks noChangeArrowheads="1"/>
            </p:cNvSpPr>
            <p:nvPr/>
          </p:nvSpPr>
          <p:spPr bwMode="auto">
            <a:xfrm>
              <a:off x="4368" y="312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301538" name="Text Box 34"/>
          <p:cNvSpPr txBox="1">
            <a:spLocks noChangeArrowheads="1"/>
          </p:cNvSpPr>
          <p:nvPr/>
        </p:nvSpPr>
        <p:spPr bwMode="auto">
          <a:xfrm>
            <a:off x="8462964" y="1524000"/>
            <a:ext cx="22002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28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28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28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28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sng" dirty="0">
                <a:solidFill>
                  <a:srgbClr val="000000"/>
                </a:solidFill>
                <a:cs typeface="ＭＳ Ｐゴシック" charset="0"/>
              </a:rPr>
              <a:t>Indicators: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cs typeface="ＭＳ Ｐゴシック" charset="0"/>
              </a:rPr>
              <a:t>	1.	Low post-void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cs typeface="ＭＳ Ｐゴシック" charset="0"/>
              </a:rPr>
              <a:t>		residual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cs typeface="ＭＳ Ｐゴシック" charset="0"/>
              </a:rPr>
              <a:t>	2.  	LPP &lt; 40 cm H</a:t>
            </a:r>
            <a:r>
              <a:rPr lang="en-US" sz="1400" b="1" baseline="-25000" dirty="0">
                <a:solidFill>
                  <a:srgbClr val="000000"/>
                </a:solidFill>
                <a:cs typeface="ＭＳ Ｐゴシック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cs typeface="ＭＳ Ｐゴシック" charset="0"/>
              </a:rPr>
              <a:t>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cs typeface="ＭＳ Ｐゴシック" charset="0"/>
              </a:rPr>
              <a:t>	3.	Synergy</a:t>
            </a:r>
          </a:p>
        </p:txBody>
      </p:sp>
      <p:sp>
        <p:nvSpPr>
          <p:cNvPr id="1301539" name="Line 35"/>
          <p:cNvSpPr>
            <a:spLocks noChangeShapeType="1"/>
          </p:cNvSpPr>
          <p:nvPr/>
        </p:nvSpPr>
        <p:spPr bwMode="auto">
          <a:xfrm flipV="1">
            <a:off x="6819900" y="4191000"/>
            <a:ext cx="19431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01540" name="Line 36"/>
          <p:cNvSpPr>
            <a:spLocks noChangeShapeType="1"/>
          </p:cNvSpPr>
          <p:nvPr/>
        </p:nvSpPr>
        <p:spPr bwMode="auto">
          <a:xfrm>
            <a:off x="6805614" y="5561014"/>
            <a:ext cx="2033587" cy="382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01541" name="Text Box 37"/>
          <p:cNvSpPr txBox="1">
            <a:spLocks noChangeArrowheads="1"/>
          </p:cNvSpPr>
          <p:nvPr/>
        </p:nvSpPr>
        <p:spPr bwMode="auto">
          <a:xfrm>
            <a:off x="6613526" y="3581400"/>
            <a:ext cx="186372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err="1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Anticholinergics</a:t>
            </a:r>
            <a:r>
              <a:rPr lang="en-US" sz="1400" b="1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 +/-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Intermittent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Catheterization</a:t>
            </a:r>
          </a:p>
        </p:txBody>
      </p:sp>
      <p:sp>
        <p:nvSpPr>
          <p:cNvPr id="1301542" name="Text Box 38"/>
          <p:cNvSpPr txBox="1">
            <a:spLocks noChangeArrowheads="1"/>
          </p:cNvSpPr>
          <p:nvPr/>
        </p:nvSpPr>
        <p:spPr bwMode="auto">
          <a:xfrm>
            <a:off x="7315200" y="5257800"/>
            <a:ext cx="14668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Vesicostomy</a:t>
            </a:r>
            <a:endParaRPr lang="en-US" sz="1600" b="1" dirty="0">
              <a:solidFill>
                <a:srgbClr val="3366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01543" name="Text Box 39"/>
          <p:cNvSpPr txBox="1">
            <a:spLocks noChangeArrowheads="1"/>
          </p:cNvSpPr>
          <p:nvPr/>
        </p:nvSpPr>
        <p:spPr bwMode="auto">
          <a:xfrm>
            <a:off x="2146423" y="0"/>
            <a:ext cx="8497888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chemeClr val="accent1"/>
                </a:solidFill>
                <a:latin typeface="Minion Pro SmBd"/>
                <a:ea typeface="ＭＳ Ｐゴシック" charset="0"/>
                <a:cs typeface="ＭＳ Ｐゴシック" charset="0"/>
              </a:rPr>
              <a:t>Bladder Management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1524000" y="6172200"/>
            <a:ext cx="1828800" cy="6858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0058400" y="6019800"/>
            <a:ext cx="609600" cy="8382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oalsOfRx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62103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2531" name="Text Box 3"/>
          <p:cNvSpPr txBox="1">
            <a:spLocks noChangeArrowheads="1"/>
          </p:cNvSpPr>
          <p:nvPr/>
        </p:nvSpPr>
        <p:spPr bwMode="auto">
          <a:xfrm>
            <a:off x="4953001" y="838200"/>
            <a:ext cx="2633663" cy="1168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u="sng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Management Goals: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Preserve Upper Tracts.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Continence.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Self Care.</a:t>
            </a:r>
          </a:p>
        </p:txBody>
      </p:sp>
      <p:sp>
        <p:nvSpPr>
          <p:cNvPr id="1302532" name="Text Box 4"/>
          <p:cNvSpPr txBox="1">
            <a:spLocks noChangeArrowheads="1"/>
          </p:cNvSpPr>
          <p:nvPr/>
        </p:nvSpPr>
        <p:spPr bwMode="auto">
          <a:xfrm rot="-5400000">
            <a:off x="-93662" y="2994025"/>
            <a:ext cx="4667250" cy="831850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>
                <a:solidFill>
                  <a:srgbClr val="809EA8"/>
                </a:solidFill>
                <a:latin typeface="Arial" charset="0"/>
                <a:ea typeface="ＭＳ Ｐゴシック" charset="0"/>
                <a:cs typeface="ＭＳ Ｐゴシック" charset="0"/>
              </a:rPr>
              <a:t>PHASE 2:</a:t>
            </a:r>
            <a:r>
              <a:rPr lang="en-US" sz="2400" b="1" dirty="0">
                <a:solidFill>
                  <a:srgbClr val="809EA8"/>
                </a:solidFill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400" dirty="0">
                <a:solidFill>
                  <a:srgbClr val="809EA8"/>
                </a:solidFill>
                <a:latin typeface="Arial" charset="0"/>
                <a:ea typeface="ＭＳ Ｐゴシック" charset="0"/>
                <a:cs typeface="ＭＳ Ｐゴシック" charset="0"/>
              </a:rPr>
              <a:t>Maximizing Life Style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9EA8"/>
                </a:solidFill>
                <a:latin typeface="Arial" charset="0"/>
                <a:ea typeface="ＭＳ Ｐゴシック" charset="0"/>
                <a:cs typeface="ＭＳ Ｐゴシック" charset="0"/>
              </a:rPr>
              <a:t>Age: School to adult</a:t>
            </a:r>
          </a:p>
        </p:txBody>
      </p:sp>
      <p:sp>
        <p:nvSpPr>
          <p:cNvPr id="1302533" name="Text Box 5"/>
          <p:cNvSpPr txBox="1">
            <a:spLocks noChangeArrowheads="1"/>
          </p:cNvSpPr>
          <p:nvPr/>
        </p:nvSpPr>
        <p:spPr bwMode="auto">
          <a:xfrm>
            <a:off x="3619501" y="3124201"/>
            <a:ext cx="1833563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err="1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Anticholinergics</a:t>
            </a:r>
            <a:endParaRPr lang="en-US" sz="1400" b="1" dirty="0">
              <a:solidFill>
                <a:srgbClr val="3366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Augmentation</a:t>
            </a:r>
          </a:p>
        </p:txBody>
      </p:sp>
      <p:sp>
        <p:nvSpPr>
          <p:cNvPr id="1302534" name="Freeform 6"/>
          <p:cNvSpPr>
            <a:spLocks/>
          </p:cNvSpPr>
          <p:nvPr/>
        </p:nvSpPr>
        <p:spPr bwMode="auto">
          <a:xfrm>
            <a:off x="4610100" y="4876801"/>
            <a:ext cx="2057400" cy="671513"/>
          </a:xfrm>
          <a:custGeom>
            <a:avLst/>
            <a:gdLst>
              <a:gd name="T0" fmla="*/ 98425 w 1296"/>
              <a:gd name="T1" fmla="*/ 671513 h 423"/>
              <a:gd name="T2" fmla="*/ 0 w 1296"/>
              <a:gd name="T3" fmla="*/ 381000 h 423"/>
              <a:gd name="T4" fmla="*/ 554038 w 1296"/>
              <a:gd name="T5" fmla="*/ 0 h 423"/>
              <a:gd name="T6" fmla="*/ 2057400 w 1296"/>
              <a:gd name="T7" fmla="*/ 76200 h 423"/>
              <a:gd name="T8" fmla="*/ 2057400 w 1296"/>
              <a:gd name="T9" fmla="*/ 533400 h 423"/>
              <a:gd name="T10" fmla="*/ 1662113 w 1296"/>
              <a:gd name="T11" fmla="*/ 609600 h 423"/>
              <a:gd name="T12" fmla="*/ 98425 w 1296"/>
              <a:gd name="T13" fmla="*/ 671513 h 4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6" h="423">
                <a:moveTo>
                  <a:pt x="62" y="423"/>
                </a:moveTo>
                <a:lnTo>
                  <a:pt x="0" y="240"/>
                </a:lnTo>
                <a:lnTo>
                  <a:pt x="349" y="0"/>
                </a:lnTo>
                <a:lnTo>
                  <a:pt x="1296" y="48"/>
                </a:lnTo>
                <a:lnTo>
                  <a:pt x="1296" y="336"/>
                </a:lnTo>
                <a:lnTo>
                  <a:pt x="1047" y="384"/>
                </a:lnTo>
                <a:lnTo>
                  <a:pt x="62" y="42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02535" name="Text Box 7"/>
          <p:cNvSpPr txBox="1">
            <a:spLocks noChangeArrowheads="1"/>
          </p:cNvSpPr>
          <p:nvPr/>
        </p:nvSpPr>
        <p:spPr bwMode="auto">
          <a:xfrm>
            <a:off x="3619501" y="4419601"/>
            <a:ext cx="1635125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1400" b="1" dirty="0" err="1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nticholinergics</a:t>
            </a:r>
            <a:endParaRPr lang="en-US" sz="1400" b="1" dirty="0">
              <a:solidFill>
                <a:srgbClr val="3366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Augmentation</a:t>
            </a:r>
          </a:p>
        </p:txBody>
      </p:sp>
      <p:sp>
        <p:nvSpPr>
          <p:cNvPr id="1302536" name="Text Box 8"/>
          <p:cNvSpPr txBox="1">
            <a:spLocks noChangeArrowheads="1"/>
          </p:cNvSpPr>
          <p:nvPr/>
        </p:nvSpPr>
        <p:spPr bwMode="auto">
          <a:xfrm>
            <a:off x="4519614" y="4833939"/>
            <a:ext cx="3036887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</a:t>
            </a:r>
            <a:r>
              <a:rPr lang="en-US" sz="1400" b="1" dirty="0" err="1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Sympathomimetics</a:t>
            </a:r>
            <a:endParaRPr lang="en-US" sz="1400" b="1" dirty="0">
              <a:solidFill>
                <a:srgbClr val="3366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     Bladder Outlet Reconstruction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  Artificial Sphincter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    (Bladder Neck Injection)</a:t>
            </a:r>
          </a:p>
        </p:txBody>
      </p:sp>
      <p:sp>
        <p:nvSpPr>
          <p:cNvPr id="1302537" name="Line 9"/>
          <p:cNvSpPr>
            <a:spLocks noChangeShapeType="1"/>
          </p:cNvSpPr>
          <p:nvPr/>
        </p:nvSpPr>
        <p:spPr bwMode="auto">
          <a:xfrm flipV="1">
            <a:off x="4533901" y="4437064"/>
            <a:ext cx="1095375" cy="8207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02538" name="Line 10"/>
          <p:cNvSpPr>
            <a:spLocks noChangeShapeType="1"/>
          </p:cNvSpPr>
          <p:nvPr/>
        </p:nvSpPr>
        <p:spPr bwMode="auto">
          <a:xfrm>
            <a:off x="4551363" y="2501900"/>
            <a:ext cx="1065212" cy="8143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02539" name="Freeform 11"/>
          <p:cNvSpPr>
            <a:spLocks/>
          </p:cNvSpPr>
          <p:nvPr/>
        </p:nvSpPr>
        <p:spPr bwMode="auto">
          <a:xfrm>
            <a:off x="5448300" y="2209800"/>
            <a:ext cx="2286000" cy="609600"/>
          </a:xfrm>
          <a:custGeom>
            <a:avLst/>
            <a:gdLst>
              <a:gd name="T0" fmla="*/ 0 w 1440"/>
              <a:gd name="T1" fmla="*/ 76200 h 384"/>
              <a:gd name="T2" fmla="*/ 381000 w 1440"/>
              <a:gd name="T3" fmla="*/ 533400 h 384"/>
              <a:gd name="T4" fmla="*/ 914400 w 1440"/>
              <a:gd name="T5" fmla="*/ 609600 h 384"/>
              <a:gd name="T6" fmla="*/ 1905000 w 1440"/>
              <a:gd name="T7" fmla="*/ 609600 h 384"/>
              <a:gd name="T8" fmla="*/ 2286000 w 1440"/>
              <a:gd name="T9" fmla="*/ 228600 h 384"/>
              <a:gd name="T10" fmla="*/ 2209800 w 1440"/>
              <a:gd name="T11" fmla="*/ 0 h 384"/>
              <a:gd name="T12" fmla="*/ 0 w 1440"/>
              <a:gd name="T13" fmla="*/ 76200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40" h="384">
                <a:moveTo>
                  <a:pt x="0" y="48"/>
                </a:moveTo>
                <a:lnTo>
                  <a:pt x="240" y="336"/>
                </a:lnTo>
                <a:lnTo>
                  <a:pt x="576" y="384"/>
                </a:lnTo>
                <a:lnTo>
                  <a:pt x="1200" y="384"/>
                </a:lnTo>
                <a:lnTo>
                  <a:pt x="1440" y="144"/>
                </a:lnTo>
                <a:lnTo>
                  <a:pt x="1392" y="0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02540" name="Text Box 12"/>
          <p:cNvSpPr txBox="1">
            <a:spLocks noChangeArrowheads="1"/>
          </p:cNvSpPr>
          <p:nvPr/>
        </p:nvSpPr>
        <p:spPr bwMode="auto">
          <a:xfrm>
            <a:off x="5143500" y="2057400"/>
            <a:ext cx="278765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      </a:t>
            </a:r>
            <a:r>
              <a:rPr lang="en-US" sz="1400" b="1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1400" b="1" dirty="0" err="1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Sympathomimetics</a:t>
            </a:r>
            <a:endParaRPr lang="en-US" sz="1400" b="1" dirty="0">
              <a:solidFill>
                <a:srgbClr val="3366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Bladder Outlet Reconstruction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    Artificial Sphincter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   (Bladder neck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       Injection)</a:t>
            </a:r>
          </a:p>
        </p:txBody>
      </p:sp>
      <p:sp>
        <p:nvSpPr>
          <p:cNvPr id="1302541" name="Text Box 13"/>
          <p:cNvSpPr txBox="1">
            <a:spLocks noChangeArrowheads="1"/>
          </p:cNvSpPr>
          <p:nvPr/>
        </p:nvSpPr>
        <p:spPr bwMode="auto">
          <a:xfrm>
            <a:off x="1524000" y="36514"/>
            <a:ext cx="9144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Bladder Management</a:t>
            </a:r>
          </a:p>
        </p:txBody>
      </p:sp>
      <p:sp>
        <p:nvSpPr>
          <p:cNvPr id="1302542" name="Freeform 14"/>
          <p:cNvSpPr>
            <a:spLocks/>
          </p:cNvSpPr>
          <p:nvPr/>
        </p:nvSpPr>
        <p:spPr bwMode="auto">
          <a:xfrm>
            <a:off x="7315200" y="3581400"/>
            <a:ext cx="1066800" cy="457200"/>
          </a:xfrm>
          <a:custGeom>
            <a:avLst/>
            <a:gdLst>
              <a:gd name="T0" fmla="*/ 0 w 672"/>
              <a:gd name="T1" fmla="*/ 0 h 288"/>
              <a:gd name="T2" fmla="*/ 1066800 w 672"/>
              <a:gd name="T3" fmla="*/ 0 h 288"/>
              <a:gd name="T4" fmla="*/ 1066800 w 672"/>
              <a:gd name="T5" fmla="*/ 457200 h 288"/>
              <a:gd name="T6" fmla="*/ 0 w 672"/>
              <a:gd name="T7" fmla="*/ 457200 h 288"/>
              <a:gd name="T8" fmla="*/ 0 w 672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2" h="288">
                <a:moveTo>
                  <a:pt x="0" y="0"/>
                </a:moveTo>
                <a:lnTo>
                  <a:pt x="672" y="0"/>
                </a:lnTo>
                <a:lnTo>
                  <a:pt x="672" y="288"/>
                </a:lnTo>
                <a:lnTo>
                  <a:pt x="0" y="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02543" name="Text Box 15"/>
          <p:cNvSpPr txBox="1">
            <a:spLocks noChangeArrowheads="1"/>
          </p:cNvSpPr>
          <p:nvPr/>
        </p:nvSpPr>
        <p:spPr bwMode="auto">
          <a:xfrm>
            <a:off x="7065963" y="3492501"/>
            <a:ext cx="1435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Bladder Outlet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Interruption</a:t>
            </a:r>
          </a:p>
        </p:txBody>
      </p:sp>
      <p:sp>
        <p:nvSpPr>
          <p:cNvPr id="1302544" name="Line 16"/>
          <p:cNvSpPr>
            <a:spLocks noChangeShapeType="1"/>
          </p:cNvSpPr>
          <p:nvPr/>
        </p:nvSpPr>
        <p:spPr bwMode="auto">
          <a:xfrm>
            <a:off x="8488364" y="3094039"/>
            <a:ext cx="1587" cy="177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02545" name="Line 17"/>
          <p:cNvSpPr>
            <a:spLocks noChangeShapeType="1"/>
          </p:cNvSpPr>
          <p:nvPr/>
        </p:nvSpPr>
        <p:spPr bwMode="auto">
          <a:xfrm flipH="1">
            <a:off x="6827839" y="2540001"/>
            <a:ext cx="1062037" cy="7985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02546" name="Rectangle 18"/>
          <p:cNvSpPr>
            <a:spLocks noChangeArrowheads="1"/>
          </p:cNvSpPr>
          <p:nvPr/>
        </p:nvSpPr>
        <p:spPr bwMode="auto">
          <a:xfrm>
            <a:off x="3200400" y="3048000"/>
            <a:ext cx="1524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4000" y="6172200"/>
            <a:ext cx="1676400" cy="6858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296400" y="6019800"/>
            <a:ext cx="1371600" cy="8382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8" name="Picture 10" descr="Image result for PEEING DOG STATU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905" y="4419600"/>
            <a:ext cx="2778465" cy="185231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Image result for PEEING CHILDREN STATU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149" y="4005545"/>
            <a:ext cx="3436151" cy="228915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edc2.healthtap.com/ht-staging/user_answer/avatars/193002/large/open-uri20130109-18085-18dhf4g.jpeg?1386552942"/>
          <p:cNvPicPr>
            <a:picLocks noChangeAspect="1" noChangeArrowheads="1"/>
          </p:cNvPicPr>
          <p:nvPr/>
        </p:nvPicPr>
        <p:blipFill>
          <a:blip r:embed="rId6" cstate="print"/>
          <a:srcRect l="26667" r="28000"/>
          <a:stretch>
            <a:fillRect/>
          </a:stretch>
        </p:blipFill>
        <p:spPr bwMode="auto">
          <a:xfrm>
            <a:off x="1730471" y="2971800"/>
            <a:ext cx="2072639" cy="3429000"/>
          </a:xfrm>
          <a:prstGeom prst="rect">
            <a:avLst/>
          </a:prstGeom>
          <a:noFill/>
          <a:ln w="47625">
            <a:solidFill>
              <a:schemeClr val="accent1"/>
            </a:solidFill>
          </a:ln>
        </p:spPr>
      </p:pic>
      <p:pic>
        <p:nvPicPr>
          <p:cNvPr id="32770" name="Picture 2" descr="Image result for PEEING CHILDREN STATUES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7" b="12818"/>
          <a:stretch/>
        </p:blipFill>
        <p:spPr bwMode="auto">
          <a:xfrm>
            <a:off x="1775703" y="152401"/>
            <a:ext cx="2027406" cy="260361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t="40855" r="72965" b="25323"/>
          <a:stretch/>
        </p:blipFill>
        <p:spPr bwMode="auto">
          <a:xfrm>
            <a:off x="4000315" y="914401"/>
            <a:ext cx="1561401" cy="222261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3" t="27849" r="56218" b="20015"/>
          <a:stretch/>
        </p:blipFill>
        <p:spPr bwMode="auto">
          <a:xfrm>
            <a:off x="7637904" y="495198"/>
            <a:ext cx="2699974" cy="328845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774" name="Picture 6" descr="Image result for PEEING CHILDREN STATUES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83" y="914401"/>
            <a:ext cx="1736420" cy="222261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8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76200"/>
            <a:ext cx="7391400" cy="1143000"/>
          </a:xfrm>
        </p:spPr>
        <p:txBody>
          <a:bodyPr/>
          <a:lstStyle/>
          <a:p>
            <a:r>
              <a:rPr lang="en-US" sz="4000" dirty="0">
                <a:solidFill>
                  <a:schemeClr val="accent1"/>
                </a:solidFill>
                <a:latin typeface="Arial Black" panose="020B0A04020102020204" pitchFamily="34" charset="0"/>
              </a:rPr>
              <a:t>BEWARE: tethered cord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143000"/>
            <a:ext cx="7772400" cy="4114800"/>
          </a:xfrm>
        </p:spPr>
        <p:txBody>
          <a:bodyPr/>
          <a:lstStyle/>
          <a:p>
            <a:r>
              <a:rPr lang="en-US" sz="3200" dirty="0"/>
              <a:t>25% patients age 2-8 years</a:t>
            </a:r>
          </a:p>
          <a:p>
            <a:pPr>
              <a:buFontTx/>
              <a:buNone/>
            </a:pPr>
            <a:endParaRPr lang="en-US" sz="1100" dirty="0"/>
          </a:p>
          <a:p>
            <a:r>
              <a:rPr lang="en-US" sz="3200" dirty="0"/>
              <a:t>Usually combination of new-onset neurological, orthopedic and urological problems </a:t>
            </a:r>
          </a:p>
          <a:p>
            <a:pPr lvl="1"/>
            <a:r>
              <a:rPr lang="en-US" sz="2800" dirty="0"/>
              <a:t>10% present with isolated                       new urologic problem</a:t>
            </a:r>
            <a:endParaRPr lang="en-US" sz="1100" dirty="0"/>
          </a:p>
          <a:p>
            <a:pPr lvl="1"/>
            <a:endParaRPr lang="en-US" sz="1000" dirty="0"/>
          </a:p>
        </p:txBody>
      </p:sp>
      <p:pic>
        <p:nvPicPr>
          <p:cNvPr id="32772" name="Picture 3" descr="Screen shot 2010-06-18 at 10.03.24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2981326"/>
            <a:ext cx="22098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Left Arrow 4"/>
          <p:cNvSpPr>
            <a:spLocks noChangeArrowheads="1"/>
          </p:cNvSpPr>
          <p:nvPr/>
        </p:nvSpPr>
        <p:spPr bwMode="auto">
          <a:xfrm rot="2263329">
            <a:off x="9160361" y="5809095"/>
            <a:ext cx="1404937" cy="317500"/>
          </a:xfrm>
          <a:prstGeom prst="leftArrow">
            <a:avLst>
              <a:gd name="adj1" fmla="val 50000"/>
              <a:gd name="adj2" fmla="val 50109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2" descr="data:image/jpeg;base64,/9j/4AAQSkZJRgABAQAAAQABAAD/2wCEAAkGBxQSEhQUEBQUFhQXGBUYFBUXFxcUFxcXFhQWFxUXFRYYHSggGB0lHBUVITEhJSkrMi4uGB8zODMsNygtLi0BCgoKDg0OGxAQGywmICQsLCwvLiwsLCwsLCwsLCwsLCwsLCwsLCwsLCwsLCwsLCwsLCwsLCwsLCwsLCwsLCwsLP/AABEIAMoA+gMBEQACEQEDEQH/xAAcAAEAAQUBAQAAAAAAAAAAAAAABgECBAUHAwj/xABDEAACAQMCAwUEBwUGBgMBAAABAgMABBESIQUxQQYTIlFhFDJxgQcjQlKRodEVYnKSsRYkM1OCwUNUk6Lw8WOy4TT/xAAbAQEAAgMBAQAAAAAAAAAAAAAAAgMBBAUGB//EADsRAAIBAgMEBwcDAwMFAAAAAAABAgMRBBIhEzFBUQVhcYGRofAUIjJSsdHhM0LBFXLxBiNiJENTkrL/2gAMAwEAAhEDEQA/AO40AoBQCgFAKAUAoBQCgFAKAUAoBQCgFAKAUAoBQCgFAKAUAoBQCgFAKAUAoBQCgFAKAUAoBQCgFAKAUAoBQCgFAKAUAoBQCgFAKAUAoBQCgFAKAUAoBQCgFAKAUAoBQCgFAKAUAoBQCgFAKAUAoBQCgFAKAUAoBQCgFAKAUAoBQCgFAKAUAoBQCgFAKAsmlVFZnICqCWJ2AAGST8qPQzGLk7LeYVvxqF3CB9LsMorq8RcYzlA4GvbyzWE0SlTkjXLxS4ka5aERFbeUx92wIaTTEjuRIDhD48DKkbb88iKk3fqNidGEVBO95K/Zq1/Bp7vtBMlgt+k6FXA7xWUMkWttP1egai0ZOCrZ1aTyNRzPLmNiOGg8S6LW6/a7L+fK5kz3si3sNqtyxjlQOXKqXBVXYIsgGkCQIzbjIEb4O40rvNluVxhHYyquOt7JcO23Vou8xbXtDK1rdXHtK6bZ5EjzGFE2kB4zKcEnWroAY8c9XXAKejdycsMlUjSUdZWvru7Ozjc2v9pmQ25mRQLnPdxRkyTKO7LqzAe8CFwdIwpYbkZNZz2tcp9lUlLI/h3t6L1y58jd2N8kurTkMh0urAqytgMAwPmGBz1BqadzWnBx3mVWSAoBQCgFAKAUAoBQCgFAKAUAoBQCgFAKAUAoBQCgMPit40MTSLG0uncomNRHUqDzPpWG7IspQU5ZW7dpobvjAvItFpM0FzgOkb6UZ1A3CkhldSD7661BxnOCKg3mWhsU4KlP/djeO59XrloYUXaESQSQ3/hjcNC0+NAjdhp7u6TP1L+IYbJRtiCMgVjNdWZPYypVFKnq1Zrr61zXmjbcCZbu17m6VWeI91Op6SR4w69RkaXVh5gipR1VmVYiOzq5obnqux8O7czT8Kb2C9ktbiRnjvMPbyvuS6qI3ikbq2nu8N12zud4r3ZWfEvqPb0IzitYaNdW9P6mgtHFvbpGfcVoZJV6LJZXkVveMc7AMhjc/Bj1qG5W9abzYk89SU+d1/7Rbj53Rg3itFbXEYfEsXEI7WBuZWNYWiiHyjd/zqLuk+2xbBxlUg7aZHJ9t7vzse99fqk99GgzHFJHHbxjnJdSWsdrCu+2IxFI3zB5gVlvV+tSMI3hFt6yTcnyim2/HQ2a2ZiuYo4XQm0jL3d5L7scjxd3GMZ30xmTTHnA1AncHMtzsuG9lbkqkM0lpJ2jBcVfXxe972eKzkRXV0ZBokybe4mlZJnEcQVTDCgUEl1cjlsQMEVi+9k3G8o00tVvUVoteLd+Hb2kv4D2kEkggleJpDGHVkOz4wHGlt1YEg4GQQc9CBbGfBnPrYZxjnina/HgSInHOpN2NQw5OLQKdLTRA+Rdf1qDqwW+S8SWSXI1PHeOtHNbxwMhMjKN8kMGI5FQemTnb58q1a+JlGpGMLaltOknFtkjreKBQCgFAKAUAoBQCgFAKAUAoBQCgFAKAx7iISrjUw8mRipBHqP6HasPUnGTg728Ua2RbyH3Cl0v3XxDNj0YDu3PoQnxqPvLrLr0Z7/dfVqvuvFkd4m0UraUQJMx1PY3Q7kSsNy9u/JZh0kiJBPP7wg7fg2I5kve1S/dHW3U+rqfcax4JyWn4e3fvHiO6s7nC3Hd4P1MxO0wwfA7b4z4nBxWLPeixShbJV0T1TW6/NcuteSPXgNo6SC84WHMZ0xXnD5Toki08hHr5FA2QpOMHAOCAMxVnePgQq1FKOzq71qpLc/8kz7Tdnor6IRy6lKsrxyLs6OvIqfyqyUVJamnQryoyzRNfxXh1tFN3kkbOZ1aOUEt3ZDqqOxXGnUyoinlkAeVUVqsabV1vJwnOUcqe7UxuI9luHQxtJNlQFBMjSuzagTol8ROqQZIDkE425VOTpxV2ZjiKz0Xrq7OogvEuLcLiuFe3nuA65JKxLKveshVp/FgtLvnV4gDviqdpHfFM2I1ajVpJP7cuw1d3fGeC2t4STbBe8vJR42luWP1hbVuXLEKgfGS428IIjnTWXdbeb1Ccc0qj+LclyX252PYyQxSxrKQ6KqZhRmy0gb6tWlVTKY49skEDUNlUDen2iP7VfyXiYlXutNH2X046brv/LZ7S3j3EdzcZVdKEKEue/e3EbHxGOUF/E4Vg6EFSEPnm91LxzfyZko0sqafP4Uk79a6uDueF9eTcYaea4uXg4fbjSFTYyFRuQvIs2M7g4BUAb1CdR8Vr9Oo5iiluOZGVe9027SKmr6suwDDJAyxXAB+FbOV5LySuQz3la50G8j4zwkLKz99CuDnUZ0XO2+fEnPnyrXUabat7r4etxNu65k97CfSxBessNwvcTnZcnMbnyVjyPoa2s7j8Xj9+RrOCfw+B0irSsUAoBQCgFAKAUAoBQCgFAKAUAoDF4hxKKBdU8iRr5uQo/OsNpbycKc6jtFXIldz8GlYuLi3jkP/ABIbj2ds+ZMbDV881W3TfE3orGRVrNrk1dedy+zdc/3TjKv+5K1vcj8V0v8A91F1SITT/wC5St2Jr8eQ7Qz3YiIuLS0vLfbvChcEAc3MLKx25+AsfKsyvbVXMUlSze7JxfrjoXdj+zKpILvvS4KAWwWaSZUhdQSneOAZEJwwDDw0jHiRr13JZLduiWvcTKrDUFAQ36TeLrFAkSgPPK4EMS5aUkZ8Uaj5AliAATz5HVxUVOOX0i6jdPMcK7aTMPBdXJkuM5eGM64oj92STPjkHkBhdwMCoYeGt4rTm9/d1Fs5ribXiH0fInDFvUukPgV2U4VfF9hGz4mB2xjesqrJu/lxGjeXzLOCdn57SD2q5WQJOHjWMHSzAxOyO4I2UMq4JxzzUayU7cl493UX4WKcrSkVsuJcPihAlBaVgC5BZgMkHRGNWhdIHvZySx5AVCVObSyosqSpQleLv1HrxbtnHcgqwUrvpkNvFHKmQQQHjc5U8jnp0zvU5qbjZozGvRUWoppvk3bwZgQWFjMWxN3Uh06cdy0bfeDxl1bnyIBxk7bVjM0veT9dZROVNyvA1HEOzkolxpQKQxDLlQ2kE7JJpYkkADC9RzqyNeKhvbZQ6bc9FZG64n21mht5uGkIe7Bg74FgcKcMCh1Z6rkEVCGHzWn32Dq2bRDGifGsAkA41ruARuMkcjW1mj8L8GVPM/ePqn6OeJvc8OtpZjmQxqGPmQPePxGDUaMrprk2vAxNWZJauICgFAKAUAoBQCgFAKAUAoBQCgKEZ50BiT8Lgb34Ym/iRD/UViyJKclubNDf2XCEUvLFY6Rnfu4mO3MAKMk+gqt7Ncjbh7XJ2jm8zmPHu0/DZGMNtbJbw83uFQrI2OkMKEDJ6GQ455HQ1uceCOhDC14rNKV3y4d7+x2PhXGbd4YmSWMKUQqpZAwBUEBlBwCOoq9TjzORKhUUno/BmWeJQjnLH/Ov61lNPcVuMo70WPxaAAnvotv31/Wjdlcwk2fPfFe2fhuLpZA1/cu0a882tqCQqpnkzDG4+9nzrUUJTnaS0+rL3JRjoQCGEsRgHc7nBPxJ8/OtpyUSlRcib8Pkt+HKvearu6B1W9ux/u8TdZtOcOSd1JA2IOMg401Uc7tJJc/W99W4vy5bK9+oNwe84nKbi6OS3XGhcDkBgZbHoMetTgm/gXezLajpJ9yNtB2Stojh3LP1VBv81UM/51Zsb/E2yvbfKrHsLKzAB0NgrqBLFTpxzw8gI5jbFSVCHIjtp8ykvBLVwdmGACfebY5xyLjoabCHAztpmA3Zp0DeyTeH7UezIfR4yChP8SioSovnft+5JVVxVuz7FbbjgRhHxG2hkXymTUmMn3JDqkt+Y3BdNuSc6qWaD0Xd9nxJtKSv5/dEzg7LcEuoPA5tDq1FDMqSRuQN17wsMEAboSrDkTVqjCbzJld5x0sTzs/LaW8Kww3MTqvImWNjv/DUqUIUo5UxKNSo75X4GzPEof8ANj/nX9antI80PZ6vyvwZT9qQ/wCdF/Ov602kOaHs1b5H4M8n43bA4NxAD5GRP1qSae4rlCUXZqxQcdtv+Yg/6ifrRtJXYjCUnaKuy/8AbNv/AJ8X/UX9ahtYc0XeyV/kl4MoeNW/+fD/ANRf1ptYc0PY8R8kvBlDx22/z4f51/Wm2p80Z9ixHyS8GWnj9t/zEX86/rTbU+aM+xYj5JeDM+GUMoZSCpGQRuCPSpppq6NeUXF2ktS+skRQCgFAKA1faG9nii1W0SyMM6tcgjVQBnUSeYqM20rovw9OnOdptrsV7nJOL9p766jfvJoY1O3cKH8W46hDt13cfCtGdfMtWelodHwozTjBt821p3fgibcOLf4jMR5DwrVGe246ezvvPOThuTpVQq9TzJ+fOsZ3zGyXIvu3it0BbGTso8z6+lZp0nUkVYzGRw1PM9/BGsbiMfPUpJrpxgoqyPH1q06s3Ob1MoCctGY4z3YKsTlQWxuBgkHHL41RVqxacbnRwmCqqSqSjoYXFeEIJGdWGlzqSPYsgODpfGwIOR8s78qQrSatbv5mnLCNSdy5R3Cg4BlfeFDuABt30nmBghQdiQdsDeLtLfuW9/whK8PdW8mXZjsmI09ouwzu+4Qgs7k7gsvNieifj6WQp5rOS04I15Ty6R72Sy24fLcDI8EfhIO4XHVW5FzjYgEKM43K1slBkcW7NrBayyBQ5iV5NLDUuFyzhYwQoJGoDbr1oDG7NWXfOCdAQG6jkA0hS6T6IdA0jDaUkOkE+HSSTkUBuOKdlEZG0omvB0llyNWNs4wefqKAitvwIyQRXEWR3iRyEHOcsg21++vQc+nI0BrrtQ4MV0vIElsY0jOM5HvD95cY+0AKxKKkrMzGTTuiK8SsTbeCTJgPuNjPdZ3yMc0PMoP4lwQRWrODi/Wvb18mbMKnFevwXcLt3DHTvg4ON+gI3HPYgg9QQeta9V3R6Do1p6m6CSeTVq2O3mRbKsgGdLVlIxKaSuYsdwuN2XPxFdiEcsUjwlertakp82UmkY6e6Go6hq074XzPzxVOJfuW5m/0RC9fNyX4M0JJ91q5lj16lEp3cnk1LC8R3b/dNLC8ShjfyNLC8TsX0fXsclmoj/4bOjjOfGG1E/PUD8662GadNHielaco4mTlx1XZ+NxJKvOcKAUAoBQGn7YAexT55aD+ORj88VVX/TZu9HN+1QtzOM6BXIPbXKGMUsZuDGKWGYjXaXhplkXSdlX05k7/ANBXQwitBs8t03UzV1HkvqaqLs8dS6uWRnlyzv8AlWzJ2TZyqUc1SMXxa+pO9C8ulcc93wsYU9nEup5NlUFn89KjJx69B6kVbGUnojnYxQpQdRlfo94R7XM95cAaF3APuqAMog/dRQD/AC+tbsIK+Vbo+bPLym7Xe+X0OocM4Ybhyzjwjp4lZf8A4/iRgv8AELuM1smuefaTh4725hU4M9ixiGMqk1s7aGVejfXJjHPu/SgJFdziS2BKnMiboQUbxL4lIO6nfFAQPsQIVvryNYk7xHt5IZGTvJFSeGNHHeHUw0spB8XNjvQEz4t2g7pIAigyzTRRRo2R7xBkfzwqB23HQedAbCz4PHFEI486RnGoluZJO56ZJ26UBCu2nCJCwCRjGqHu2wDqZpMS4OrKlUBfljAOc8qAiVxZkF7efJBOxwAFLHwBP3Tg4znDDGTkVhpNWZlNp3RCLSdradoJTjSdIPQoTlfkpOR5BnHQVqV6N1den+fsdHAYvY1U+HHs/BI0m9a5zR7SMk0ePEbjEUhz9h/yU1KmrzS6yrFSy0Jv/i/oc4Uetdo+fEo7Gbd6c/cH/wBq0cb+3vPSf6fX6j7P5JP3nrWgelKd560Gg7z1oCqSnPhO/SsojK1jpf0OW2m1mkzkyTE56bRx8v8AUWrp4X4WeQ6ab2yXUT6to44oBQCgFARH6T74RWLLkAyMigdSAwZsfJfzrXxUrQtzOp0PTzYlS5Js4wb01zbHrrlPbfWlhce3UsLmvnOqQtk4IAx02rpYdf7aPI9LO+KfYvoYk0ZDBwzAKQSMnBAIyCKsn8LNPDO1aDfNfU3P7Q9a5Nj3F0YXHbvVb6Qf8WVY/wDRGA7/APc0X4VsUFZuT4K5wOmKuaUaSOsdm+GmCzgRUyW8Ug1aD0OARzPetCmPLPlW/TjlikcGpLNJskUfF2ikNpFHqlRWfLsF70BFcsCoOGd3I36hj0qZA33DL1J4Y5o90kRXQ8jpdQwz8jQGH2gjBQMyhkU6mUp3hOnDDSoPvZXA57kUByl7J4+0dtKZiEm7wDTz+phy0LAdD4Tv5/CgNjwq7a/7RMVGbezR2BySO8ljVdRzyY6sY6d2epNAdaoDWcZ4HFdYE3eYAYaUlkiDBsag3dsNQ8I2PrQER7ecFBTvABlN/wDRyY/LZgfNRQHJO3dtrjhuRgsCYpCMYOCd/hkH+ehlOxgWl8SqnPMb/EeE/jjPzrlVqeWTPY9G4jaUFfetCl/cnunH7rfmKxSXvrtLsdP/AKep/a/oRWuseHN72dlKh/XH5Z/WtHGLcej6Bds/d/JufbDWjY9HmHthpYZintZpYZjJ4dMWkCjmQ2PjoJH9KykQk7o7t9G9o0XDrdXCg6S3h395iwyfPeurh1aCPF9JTUsTK3Z4Ik1XGgKAUAoBQET+k6y7ywchQxjKt6gZ0sQfgc/KqMRG8Do9F1MmIS56fY+eJS4JGD+tc/3eZ673/kfl9yzvH+6fyrNo8yOap8j8vuWmRvun8v1rOWPMi5VP/G/L7mVaSbDPOt+krQR5LHybxE21Ys4tLiJsddqsZqxdnoa63nfHun8q0Zwhfeemw1eu4a02Zkr6jZIepfI9ZJtH9EWrKUbqSXUcXG1G6+Zqx9F2yKZYVOjlGQDjUMCaQlfTKp+FbhzzLu+z+u69pWQo4RFXC53Tvdzk4IImYEY6Kc5AoDacOslgijiT3Y1VFzzwowM+u1Ae7DNAcq+keSO1mtJc4dLqNlTcs6NlJlRfgy/gBQG1+hjhoW0kuXIM11NLJNjmhDsBG3UEeIkHkWNAdBoBQEN7S2QM6mNdUneIzKVfLrKncSFZM4CInjKEY1IORINAcw7R2ZNtdoSWICSDK6dwACBtuMxnf1rDdlcylc5/ZzYj67M3IZ5qv6GtatC8jr9GV3CMlZvsVy25uCVIw3I9D5VGnTtJO5s4rFOdOUcr3PgzWVuHnjZcOkwvXmeXwFa2IV7HY6JqODlZcjYLN6N+BrTcD0sKt1ufgy7vfQ/gajlLNouT8GO99D+BplG0XJ+DMjh91okRsHY+Ro46GFJPg/Bn0f2EZjYwlgR7+Ac5x3jYzmuhhr7NHjuk2vap26vob+rzQFAKAUBRjQEE+k3iWmJIs/4hJP8ACmNvmSPwrUxc7RUeZ2+hKOapKo/2/VnNTElc6x6jOyndJSxnOy3uE8hWbGMzIreqwkbQMjUeRHnXWpfAjxGNd8RN9bPaK270orAgZyfgN/8Aao1pZYNk+j6aqYiMX6sbz2OMDYCuZxPYydo6ES4pJ3c0T9EIb+WZmP5Y/GunQ+F+uB4zH/rM+kIrzDxacsdCuqhThiEnj9/kPEyDB+9V5pGR2a4607BJCrFoY5cqjJoYkrLEysThkOnY7jVuPMCRUAoDlv0tdj5OISRGI4dAwGoEqwYjIONwdhvQEo+jbsseHWndO+uR3aSQ7hdTBRhQegCj4nJoCVUAoDGS5R+8VGBMbaJAPstpV9J9dLqfnQHI+OJ4LpznBhHPH2mdxjHTDDnVVb4GTh8SOZdnoAY8t1J/LA/WtTFv37HouglaMmZfErNO6kI5hWP4A1TRbzrtOnj4p4ef9r+hEK6x4ckPZWFX16umD+P/AKrRxj3Ho/8AT++b7P5JGLVPKtA9RnHsyeVYM5wbVKDaFUhUcgKEXM7R9GTu1mWZywMsoRSMaFVipGeuWDH511sLfIeJ6Xt7S0lwV+sltbByxQCgFAWvQHL/AKW7cgwSg7eJCPXZh/Q/hWji46pnoeg6itOHY/4ObG4NaljvZi32g0sZuDcGsWFyFXo+tk/jb82JrrU/gXYeIxStXn2v6mbwKYiZdzjDbZ9PKq8R+mbXRLtil2Mk7TnFc5HrG9CPcWj1KT91sn+FwFJ+RVf5q6FGXA8n0jC07ncewnEzc8PgcEmSPEbAEDMisugtnp3kafKSthHNas7E6sIYwDMC3iBJaRiSqli5XLe6ASdumMdBjJgzYZVcBkYMp5EEEH4EUBfQFjRAnOKAvoBQBqAiclpLbPOxk8EqRopJVczsWVnZcZ2XQc6uj5B2oDnfbu67qwk8IRpiAEDFwFOEQKxAJGgA8h12qmo7yjHrv3InDRN+tTn1sNAC+QAPx5n8zWjVeZ3PU9FwyUhdyHu3/hb+hrFJe+u028Y74ef9r+hGq6p4g3fZyYr3mOun/etHGa2PRdAu207v5Nz7Wa0rHos6BuzSwzFPazSwzlBdGs2MZjv/ANGb54fEDjKmQHH8bHf1wRXSwv6aPHdLW9rl3fREprYOaKAUAoCySgId2/4I93CqxFdSuGw2wI0sOfnvVFem5pWOh0dio4eo3LirHG+Kwi3kaKU4dSAwGSNwDzHoRWg4NOzPS060ZwU1uZhG8i8z/Kf0plZPaIe2xeZ/lNMrG0RG+MBe9LLybB5Y35H+n51v0H7ljzHSUMtdyXHU8LSbQ6t5H8uR/Kpzjmi0a2Gq7KrGfJklHF4TzLfymtDYzPTrH0nxfgYdzeRE53KkFWGDkq2xx6jmPUCroRkkczGzhPVEm+jPjgtJmhmOYZcJIc4Hj8MUynorAhSeh0Har4z17frxRx5R07PSZ1u+lIhmgGctG0kQQaMMhUxvqYGMB5NOoEYDE5BUk1cVm27LxyKJQ5LIX1o7RGByXGZA8Z8iPeAAOeW2SBsr3iUMOO+ljj1HC63VMknAAyd9yKAyqAoXGcZGfLr+FAVoCOx3kkFxiYs8c0rojF0xFpieZQI1QYTSjAszFsgdDsBjcWuO+bmRGFPMDBjcbt5hmxpXlhdR+0Kw2krsHGPpC40txc6Qfqrc7+Rl5BR/Dy+JatO7leXGWi6l+TapwV7cF9SMpcDqRnrVcoNvcd+jXpwja5Sa5UqRqG4P9KRpyTTsKuKpOElm3pmiFdE8sbHhEoXVk4zj/etXERbtY7HRNaNNyzO27+TY9+PMfjWrkZ2/aY80U9oHmKzs2YeLhzQ74eYps2Y9qhzRUSUyMysSuZ0/6N55rWe1Z2Pc36ONJ+zLCPq2/wBcY/p5Vt0U4xSPPdIyjUrykuo7OjZrYOcXUAoBQFrUBgXS0Bw36QLT+/TZHPQR6jQu4+ea5lbSoz1vR9pYaHriyM+x1Xc28pQ2dLjKa/jNnhNQ6Hf4Hb+uK2MPP3rHK6VoXpKa4fRmjrdPPG1s4Qyg/wDm21aVWTjJo9HgqcalGMvWhkPbjFVxm0zZqUIyjYpbSYwpKgjIjLe6Q3vRS+aNk/An5i966rv+660cOtSyu3r/AAdL7G9sF7vuLwsEUhVkc+KEnburgnmh90SHwuNmw1XU6l9H/n1xRozhY6RaX7w4DYZCTjcKqj7Ijdj128DkHnpJAFXFZXi0qTBDAuqV3t1fK6ZFgEwaQlWwwXSX6faoCQ5oCH3omju5GC94zXFu0KmLV9TJHFDPplx4CmJnwCOe4OoUBJbnicaHTnU+M92g1vgddI5DlucDegI5eESkzKIYwSh73Srh0BGpXYYMjaRgKDpBwSWxprDaSuwlc5/257aBQ1tZEBt+8k6R55sx5GTyHTblgCtSc9pq/h/+vwbEINOy3/Q5kI9WAM6RyzzJPNj6moyk1q951MLhVLfuLvZar2jN94WB5va1NVSipg0loajFbx5sy7BMk1TXlZHR6Opqc2mbDuBWpnZ3PZYGObcMxz7o6eZ65q3aWj1mgsLGtWkn8MdO1nt7MvkPwqvaS5m4sFR3ZV4GTwjg5lnRIW0SE+Fh0PTPp51JVW9Hqa9XAQhepTeVpN6dR1Gw4zJdXNhbTpou7e5Zp1A8GmOBiJFP3XDDH/qtu+qRwkvdbOvwmrCo96AUAoChoDGnSgIb2t7LrdFXyVdRjOMgjOcEfHP4mqatFTdzewmPlh042uiEXPZKRT0P5VT7J1m9/WX8nn+DAl4FIPs/n/8AlPZOsf1n/h5/gxLngrsrKybEEHfz+VZjhnF3TIVOllUg4OGj6/waM9i38zW1Y490ZNr2YkQY5jOfhVNSjndzoYTpB0IuNroyP7Pv5fnVfsvWbX9Y/wCHn+DwuezLkcqnGi48TWq49VP2+f4MEQSREa9Q07JIu7qOqsDtInTSem242pKjxj4cH9n1mptk96JD2f7XTWowCDFy0gNJBg9NH+JBn7oDr+4Kgqri7Pz++5knBS1Xl9iZcO7W2s2osjqWCK/dkXUeE1FQEUMYgNbfYjO9W7aPHQr2T4G1/tPab/32NNwdJeSLAGMrp74YBwenWpqpF7mR2cuRiXfa2yX3r9CA2SoLzalwRoIaVhjJzyzsKznQyS5Ed4j9J9og0WkMk5GrSGASMajk/VgAEfFTyHlWHL0wo+kRjjvbO7utnbulI3VDmQ+i/cH5+tamVzd373lFfcvsoLXT6/g0lvwyRwAqaU8vM+bHqau2ct+9llKtSW/cZy8GkHT8qpdCbOnDpLDxVtfAuHCJPI/hWPZpk/6rQ6/AHhL+R/Cns8x/VKHX4Gkfs5N5D8/0reR52Vr6HtZcFlQnUvSqa0HJKxvdH14UZtye9Hu1qf8AwH9Ko2MuR1H0jR+b6mGsRKhhsGyQfn18qk4W3nOWLlmk4u13cqNS7MPnzH4j/fFRcFzNml0hK9po3vAJO4uI3wJHG6xxkSMT0HhzUcjurF88bBwa5prxOgcDhuE4paz3OA90lypiG/dRxorRrn48/U+uK2VfMm+Jw21kaXA6xDV5QZFAKAUAoDzdaAxJ4c0Bq7qzzQGrn4b6UBhvwr0oCz9k+lAU/ZPpQFf2T6UBX9k+lAYl52aWQbigIrxTsQwOUBz5jY/iKw0mrMJ23Eeu+y8oOSoOOWpQT+I3qvYx4aFqqy46mJPw2bGHDEeXeSAfhmobDk/JEtvzXma64tNGB3QJOwBJYk+go6clvl5GVUT3RM2DhkirqlZIl8hhflnzrKox3y17SLrSekfI2PC+GsxBjQCPm00mwwOekcz8ampX+HcRcbfE9SZcGhjlQtEDoyQrEYD45snUrnbPXG1TTuQasbEcN9KyYKjhvpQFjcN9KA8H4f6UBreJQhByoCM3sn2U1a9mxj3lz4lU88/AVXOTWiLIQvqy2zhib/CYqcnKNg4PXKtv+BqMWnudiUk1vV+szHsZYjrMETp1cKTp9XTBIHqM1l3W9Iwsr3Nkg4VwafSbmza3jYqzaULNHLhTgMMBV/iG9LS3qxm8d0rk07F2SSJHes0kkssYw8mAUU7mONFAVBny3ONyalFX1IzbXukziFTKz2oBQCgFAUNAWMlAeLw0B4ta0B5mzoC32IUA9ioB7FQFfYqAexigBsR5UBjy8KQ81FAa274BGQfCKAgvFOyUkbvKrqpOwJTWyjyQk4GfMg1DK73J5tLETitIFYT3ReUnPcQk65JcH3yvRc8gAB51Wve1e4tby6R3mZBHJdyFrorFaRe/GDgFhuEZuRwME42HLc8pfFpwIfBrxN1DObwYiYxWinSWXwtLp+xF91Ohb8KfE7LcLZdXvMo9q0TWyKPZoUwW5mSTYKkRzjA5FjnOfnTP4IKm3ZcWZv8AadBbwSvGQ0rxoEByQZOW5G+2/KpZ9EyOS7aXAtu+08S3L2+klkVSW6ZbBx+DKfnWc2tjDi1HMR9e3qswJhIi1aHbOSmc6GIxyIDH/SedVqqWbFmVxm5VXEcq5ilXwPnZvMAjkRkEfGpSkr2fEjGDauuBH7+yaPSrfWxMcRucBgeiOTgavI5GfPO1Rd1o9UTjaWq0Z6fsYTHCSYlGxSVMsPRgw1Y+IYeVRyqW5+JJTcd68DZ8Ps2imWGSOcSMpYdxJhHC41GMSOBtkZXGR8Kzazs0+5mG76prvRKOAdk8ySa1nW2YAmKSTTrlJOtmSJsFSMDB5nO1ZjC7d9xGVSy0tc6DaQBQAoAAAAAGAAOQA6VcUmagoC+gFAKAUAoBQFMUAxQDTQFNNANNAV00A00A00A00Bay0BjSx0BrL6zDjBFARjiXZxQD3CIjEHxhRnONicc8Go5dNDKeupCOLcA0KkcznRqCYUEIigFnc8y8hwQCerbCq5Rski6MrtyPLjImljVIwYISyxRJjS7DmSRzRAoYnO55bZrMm7WRiCV25Ho9tBLLFaIfq4wZJscsIAFjJ8zq38tVRcU2orgSUmk5vjoZt80b3NtDndA0zDoCSqxj44JP4edTeskiEdIN9x4+zIeJ3ByDjusj+KOP9PzFRj+oyU/0o954cO4THFd3VvKQUkRdI/d1MyEeRGoj4j1qMY6uLJzm3GM1wPKGAOJOHTMNa/8A87HzA1RlfkcEeWoVlL9kjDbvtI95ncALPAVmiaeHxRzKBqmiZDpdSo/xVBGQR4htsazG6WuqIyyuV1o/L8G67NcJW47yKb65YGUQzEHU0bDKhjsyyLgqeR2B61mNpaMjJuLutCWWPZqJGQ5lbuzqjDyPIFJBGQXJPIkc6nkRFzbJBFDUiBlItAegoCtAKAUAoBQCgFAKAUAoBQCgFAKAUBQ0BYy0BjyRUBiyW9AYj2Q543oDQcT7LCUgl3UqWKlcZ8S6W5g9OtRcbklKxqJOyLoUNusahY5IyrFhnU6uHJAJY5BznnnnUXHW6JZ7xszETsjJH3bxr3ko7zvWJCGRn0kNnooKKAOg86ZWncZ7rKzzh7HyoUlHjn1Obg5096JGDEITy0ELpB6DG2aOLTujOdNZXu4HuvYySZ5Jpm7uZmUxMPH3SRrpRT0bO5Yct+ewNMt9eIU7acDZ2fYsNJLJdBG1pGmlNQA7sswkDHDK2W2xyxzNZyt7yOa3wkh4NwBLcPo1Euxd2Y5ZmIAySAOiisxjYi5XNzHBUjBkJFQHsq0BeBQFaAUAoBQCgFAKAUAoBQCgFAKAUAoBQCgFAWlaAsaOgPJoaA8mgoCw29AW+z0A9moC4W9AeiwUB6rFQHqqUBeBQFaAUAoBQCgFAKAUAoBQCgFAKAUAoBQCgFAKAUAoBQFMUBTTQFNFAU7ugHd0BXRQFdNAVxQFaAUAoBQCgFAKAUAoBQCgFAKAUAoBQCgFAKAUAoBQCgFAKAUAoBQCgFAKAUAoBQCgFAKAUAoBQCgFAKAUAoBQCgFAKAUAoBQCgFAKAUAoBQCgFAKAUAoBQCgFAKAUAoBQCgFAKAUAoBQCgFAKAUAoBQCgFAKAUAoBQCgFAKAUAoBQCgFAKAUAoBQCgFAKA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329421" y="2114550"/>
            <a:ext cx="47815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5" descr="https://ivfwoes.files.wordpress.com/2011/05/time-bomb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09" y="4572001"/>
            <a:ext cx="2940833" cy="214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4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Vesicoureteral Reflux</a:t>
            </a:r>
            <a:endParaRPr lang="en-CA" sz="40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1" y="1600201"/>
            <a:ext cx="4570455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In neurogenic bladder, VUR is secondary</a:t>
            </a:r>
          </a:p>
          <a:p>
            <a:r>
              <a:rPr lang="en-CA" dirty="0" smtClean="0"/>
              <a:t>Focus on optimizing bladder (CIC + </a:t>
            </a:r>
            <a:r>
              <a:rPr lang="en-CA" dirty="0" err="1" smtClean="0"/>
              <a:t>anticholinergics</a:t>
            </a:r>
            <a:r>
              <a:rPr lang="en-CA" dirty="0" smtClean="0"/>
              <a:t>)</a:t>
            </a:r>
          </a:p>
          <a:p>
            <a:r>
              <a:rPr lang="en-CA" dirty="0" smtClean="0"/>
              <a:t>Accept </a:t>
            </a:r>
            <a:r>
              <a:rPr lang="en-CA" dirty="0" err="1" smtClean="0"/>
              <a:t>bacteriuria</a:t>
            </a:r>
            <a:r>
              <a:rPr lang="en-CA" dirty="0" smtClean="0"/>
              <a:t> !! (treat if febrile or symptomatic)</a:t>
            </a:r>
          </a:p>
          <a:p>
            <a:r>
              <a:rPr lang="en-CA" dirty="0" smtClean="0"/>
              <a:t>Severe reflux : option for </a:t>
            </a:r>
            <a:r>
              <a:rPr lang="en-CA" dirty="0" err="1" smtClean="0"/>
              <a:t>ureterocystoplasty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29" y="1259815"/>
            <a:ext cx="3973471" cy="4604272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9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accent1"/>
                </a:solidFill>
              </a:rPr>
              <a:t>Constipation: When everything fails</a:t>
            </a:r>
            <a:br>
              <a:rPr lang="en-CA" b="1" dirty="0" smtClean="0">
                <a:solidFill>
                  <a:schemeClr val="accent1"/>
                </a:solidFill>
              </a:rPr>
            </a:br>
            <a:r>
              <a:rPr lang="en-CA" b="1" dirty="0" smtClean="0">
                <a:solidFill>
                  <a:schemeClr val="accent1"/>
                </a:solidFill>
              </a:rPr>
              <a:t>MACE: </a:t>
            </a:r>
            <a:r>
              <a:rPr lang="en-CA" sz="3100" b="1" dirty="0">
                <a:solidFill>
                  <a:schemeClr val="accent1"/>
                </a:solidFill>
              </a:rPr>
              <a:t>Malone Antegrade Continence Enema</a:t>
            </a:r>
            <a:endParaRPr lang="en-CA" sz="31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648200" cy="4525963"/>
          </a:xfrm>
          <a:ln w="25400"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</a:pPr>
            <a:r>
              <a:rPr lang="en-US" dirty="0"/>
              <a:t>Appendix is always first choice</a:t>
            </a:r>
          </a:p>
          <a:p>
            <a:pPr marL="0" indent="0">
              <a:lnSpc>
                <a:spcPct val="80000"/>
              </a:lnSpc>
            </a:pPr>
            <a:r>
              <a:rPr lang="en-US" dirty="0"/>
              <a:t>Best done coincidentally with GU procedure in 1 planned sitting</a:t>
            </a:r>
          </a:p>
          <a:p>
            <a:pPr marL="0" indent="0">
              <a:lnSpc>
                <a:spcPct val="80000"/>
              </a:lnSpc>
            </a:pPr>
            <a:r>
              <a:rPr lang="en-US" dirty="0"/>
              <a:t>Consider split appendix if possible and Mitrofanoff </a:t>
            </a:r>
            <a:r>
              <a:rPr lang="en-US" dirty="0" smtClean="0"/>
              <a:t>the other part</a:t>
            </a:r>
            <a:endParaRPr lang="en-US" dirty="0"/>
          </a:p>
          <a:p>
            <a:pPr marL="0" indent="0">
              <a:lnSpc>
                <a:spcPct val="80000"/>
              </a:lnSpc>
            </a:pPr>
            <a:r>
              <a:rPr lang="en-US" dirty="0"/>
              <a:t>Tap water effective and </a:t>
            </a:r>
            <a:r>
              <a:rPr lang="en-US" dirty="0" smtClean="0"/>
              <a:t>safe</a:t>
            </a:r>
          </a:p>
          <a:p>
            <a:pPr marL="0" indent="0">
              <a:lnSpc>
                <a:spcPct val="80000"/>
              </a:lnSpc>
            </a:pPr>
            <a:r>
              <a:rPr lang="en-US" u="sng" dirty="0" smtClean="0"/>
              <a:t>Alternative</a:t>
            </a:r>
            <a:r>
              <a:rPr lang="en-US" dirty="0" smtClean="0"/>
              <a:t>: C-tube</a:t>
            </a:r>
            <a:endParaRPr lang="en-CA" dirty="0"/>
          </a:p>
        </p:txBody>
      </p:sp>
      <p:pic>
        <p:nvPicPr>
          <p:cNvPr id="43010" name="Picture 2" descr="http://www.scielo.br/img/revistas/ibju/v34n2/a11fig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8" b="6635"/>
          <a:stretch/>
        </p:blipFill>
        <p:spPr bwMode="auto">
          <a:xfrm>
            <a:off x="6474107" y="4349590"/>
            <a:ext cx="4048125" cy="1956237"/>
          </a:xfrm>
          <a:prstGeom prst="rect">
            <a:avLst/>
          </a:prstGeom>
          <a:noFill/>
          <a:ln w="412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://www.cincinnatichildrens.org/assets/0/78/1067/1395/1701/1743/1745/1749/f43c394f-e001-43d1-8955-7de6f78b7c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06584"/>
            <a:ext cx="3715562" cy="2581216"/>
          </a:xfrm>
          <a:prstGeom prst="rect">
            <a:avLst/>
          </a:prstGeom>
          <a:noFill/>
          <a:ln w="412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76400" y="2667000"/>
            <a:ext cx="5181600" cy="3505200"/>
            <a:chOff x="685800" y="2590800"/>
            <a:chExt cx="3810000" cy="2400301"/>
          </a:xfrm>
        </p:grpSpPr>
        <p:pic>
          <p:nvPicPr>
            <p:cNvPr id="82946" name="Picture 2" descr="Image result for cecostomy tub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2590800"/>
              <a:ext cx="3810000" cy="2400301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3276600" y="4419600"/>
              <a:ext cx="1143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2948" name="Picture 4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81000"/>
            <a:ext cx="3886200" cy="29146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48001" y="1219200"/>
            <a:ext cx="2007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Arial Black" pitchFamily="34" charset="0"/>
              </a:rPr>
              <a:t>C-tube</a:t>
            </a:r>
            <a:endParaRPr lang="en-US" sz="4000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07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Neonatal </a:t>
            </a:r>
            <a:r>
              <a:rPr lang="en-US" b="1" dirty="0" smtClean="0">
                <a:solidFill>
                  <a:schemeClr val="accent1"/>
                </a:solidFill>
              </a:rPr>
              <a:t>vs. </a:t>
            </a:r>
            <a:r>
              <a:rPr lang="en-US" b="1" dirty="0">
                <a:solidFill>
                  <a:schemeClr val="accent1"/>
                </a:solidFill>
              </a:rPr>
              <a:t>later childhood treatment of bladder in spina bifida</a:t>
            </a:r>
            <a:endParaRPr lang="en-CA" b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534400" cy="4525963"/>
          </a:xfrm>
          <a:ln w="25400"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</a:pPr>
            <a:r>
              <a:rPr lang="en-US" dirty="0" smtClean="0"/>
              <a:t>Fewer bladder augments needed in patients treated </a:t>
            </a:r>
            <a:r>
              <a:rPr lang="en-US" dirty="0" err="1" smtClean="0"/>
              <a:t>neonatally</a:t>
            </a:r>
            <a:r>
              <a:rPr lang="en-US" dirty="0" smtClean="0"/>
              <a:t> (11% vs. 27%).</a:t>
            </a:r>
          </a:p>
          <a:p>
            <a:pPr marL="0" indent="0">
              <a:lnSpc>
                <a:spcPct val="80000"/>
              </a:lnSpc>
            </a:pPr>
            <a:endParaRPr lang="en-US" dirty="0"/>
          </a:p>
          <a:p>
            <a:pPr marL="0" indent="0">
              <a:lnSpc>
                <a:spcPct val="80000"/>
              </a:lnSpc>
            </a:pPr>
            <a:r>
              <a:rPr lang="nl-BE" altLang="en-US" dirty="0"/>
              <a:t>“</a:t>
            </a:r>
            <a:r>
              <a:rPr lang="nl-BE" dirty="0"/>
              <a:t>At the present time, </a:t>
            </a:r>
            <a:br>
              <a:rPr lang="nl-BE" dirty="0"/>
            </a:br>
            <a:r>
              <a:rPr lang="nl-BE" dirty="0"/>
              <a:t>the only individuals who seem to require a bladder augmentation in later childhood are those who have not been managed prophylactically since early infancy</a:t>
            </a:r>
            <a:r>
              <a:rPr lang="nl-BE" altLang="en-US" dirty="0"/>
              <a:t>”</a:t>
            </a:r>
            <a:endParaRPr lang="en-US" dirty="0"/>
          </a:p>
          <a:p>
            <a:pPr marL="0" indent="0">
              <a:lnSpc>
                <a:spcPct val="80000"/>
              </a:lnSpc>
            </a:pPr>
            <a:endParaRPr lang="en-US" dirty="0" smtClean="0"/>
          </a:p>
          <a:p>
            <a:pPr marL="0" indent="0">
              <a:lnSpc>
                <a:spcPct val="80000"/>
              </a:lnSpc>
              <a:buNone/>
            </a:pP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5029201" y="2514600"/>
            <a:ext cx="4303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81D58"/>
                  </a:outerShdw>
                </a:effectLst>
                <a:ea typeface="ＭＳ Ｐゴシック" charset="0"/>
                <a:cs typeface="ＭＳ Ｐゴシック" charset="0"/>
              </a:rPr>
              <a:t>Wu HY et al.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81D58"/>
                  </a:outerShdw>
                </a:effectLst>
                <a:ea typeface="ＭＳ Ｐゴシック" charset="0"/>
                <a:cs typeface="ＭＳ Ｐゴシック" charset="0"/>
              </a:rPr>
              <a:t>JUrol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81D58"/>
                  </a:outerShdw>
                </a:effectLst>
                <a:ea typeface="ＭＳ Ｐゴシック" charset="0"/>
                <a:cs typeface="ＭＳ Ｐゴシック" charset="0"/>
              </a:rPr>
              <a:t> (1997) 157(6): 2295-2297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49530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Bauer S., Dialogues in Pediatric Urology, Vol 24, Sept, 2001</a:t>
            </a:r>
            <a:endParaRPr lang="en-GB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/>
          <p:cNvSpPr>
            <a:spLocks noGrp="1" noChangeArrowheads="1"/>
          </p:cNvSpPr>
          <p:nvPr>
            <p:ph type="title"/>
          </p:nvPr>
        </p:nvSpPr>
        <p:spPr>
          <a:xfrm>
            <a:off x="2362200" y="5334000"/>
            <a:ext cx="7696200" cy="1143000"/>
          </a:xfrm>
          <a:noFill/>
        </p:spPr>
        <p:txBody>
          <a:bodyPr>
            <a:normAutofit/>
          </a:bodyPr>
          <a:lstStyle/>
          <a:p>
            <a:r>
              <a:rPr lang="en-US" sz="3600" dirty="0"/>
              <a:t>Absolute indication : DLPP &gt; </a:t>
            </a:r>
            <a:r>
              <a:rPr lang="en-US" sz="3600" dirty="0"/>
              <a:t>40 </a:t>
            </a:r>
            <a:r>
              <a:rPr lang="en-US" sz="3600" dirty="0"/>
              <a:t>cmH2O</a:t>
            </a:r>
            <a:br>
              <a:rPr lang="en-US" sz="3600" dirty="0"/>
            </a:br>
            <a:r>
              <a:rPr lang="en-US" sz="3600" dirty="0"/>
              <a:t>Best segment: </a:t>
            </a:r>
            <a:r>
              <a:rPr lang="en-US" sz="3600" b="1" dirty="0">
                <a:solidFill>
                  <a:schemeClr val="accent1"/>
                </a:solidFill>
              </a:rPr>
              <a:t>ileum</a:t>
            </a:r>
            <a:r>
              <a:rPr lang="en-US" sz="3600" b="1" dirty="0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48131" name="Picture 13" descr="MEDIUM_467_2008_780_Fig3_HTM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14400"/>
            <a:ext cx="6934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76400" y="228600"/>
            <a:ext cx="738505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CA" sz="3600" b="1" dirty="0">
                <a:solidFill>
                  <a:schemeClr val="accent1"/>
                </a:solidFill>
              </a:rPr>
              <a:t>Augmentation </a:t>
            </a:r>
            <a:r>
              <a:rPr lang="en-CA" sz="3600" b="1" dirty="0" err="1">
                <a:solidFill>
                  <a:schemeClr val="accent1"/>
                </a:solidFill>
              </a:rPr>
              <a:t>Cystoplasty</a:t>
            </a:r>
            <a:endParaRPr lang="en-CA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b="1" dirty="0" err="1" smtClean="0">
                <a:solidFill>
                  <a:schemeClr val="accent1"/>
                </a:solidFill>
              </a:rPr>
              <a:t>Catheterizable</a:t>
            </a:r>
            <a:r>
              <a:rPr lang="en-CA" b="1" dirty="0" smtClean="0">
                <a:solidFill>
                  <a:schemeClr val="accent1"/>
                </a:solidFill>
              </a:rPr>
              <a:t> Channels: </a:t>
            </a:r>
            <a:br>
              <a:rPr lang="en-CA" b="1" dirty="0" smtClean="0">
                <a:solidFill>
                  <a:schemeClr val="accent1"/>
                </a:solidFill>
              </a:rPr>
            </a:br>
            <a:r>
              <a:rPr lang="en-CA" b="1" dirty="0" smtClean="0">
                <a:solidFill>
                  <a:schemeClr val="accent1"/>
                </a:solidFill>
              </a:rPr>
              <a:t>Mitrofanoff &amp; Friends</a:t>
            </a:r>
            <a:endParaRPr lang="en-CA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600201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</a:pPr>
            <a:r>
              <a:rPr lang="en-US" sz="2200" dirty="0"/>
              <a:t>Clearly </a:t>
            </a:r>
            <a:r>
              <a:rPr lang="en-US" sz="2200" dirty="0"/>
              <a:t>indispensable</a:t>
            </a:r>
          </a:p>
          <a:p>
            <a:pPr marL="0" indent="0">
              <a:lnSpc>
                <a:spcPct val="80000"/>
              </a:lnSpc>
            </a:pPr>
            <a:endParaRPr lang="en-US" sz="2200" dirty="0"/>
          </a:p>
          <a:p>
            <a:pPr marL="0" indent="0">
              <a:lnSpc>
                <a:spcPct val="80000"/>
              </a:lnSpc>
            </a:pPr>
            <a:r>
              <a:rPr lang="en-US" sz="2200" dirty="0"/>
              <a:t>Preferred by patient &amp; family:</a:t>
            </a:r>
          </a:p>
          <a:p>
            <a:pPr lvl="1">
              <a:lnSpc>
                <a:spcPct val="8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51/52 patients </a:t>
            </a:r>
            <a:r>
              <a:rPr lang="en-US" b="1" dirty="0">
                <a:solidFill>
                  <a:schemeClr val="accent1"/>
                </a:solidFill>
              </a:rPr>
              <a:t>with </a:t>
            </a:r>
            <a:r>
              <a:rPr lang="en-US" b="1" dirty="0" smtClean="0">
                <a:solidFill>
                  <a:schemeClr val="accent1"/>
                </a:solidFill>
              </a:rPr>
              <a:t>MTF </a:t>
            </a:r>
            <a:r>
              <a:rPr lang="en-US" b="1" dirty="0">
                <a:solidFill>
                  <a:schemeClr val="accent1"/>
                </a:solidFill>
              </a:rPr>
              <a:t>&amp; urethral access chose </a:t>
            </a:r>
            <a:r>
              <a:rPr lang="en-US" b="1" dirty="0" smtClean="0">
                <a:solidFill>
                  <a:schemeClr val="accent1"/>
                </a:solidFill>
              </a:rPr>
              <a:t>MTF over urethra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marL="0" indent="0">
              <a:lnSpc>
                <a:spcPct val="80000"/>
              </a:lnSpc>
            </a:pPr>
            <a:r>
              <a:rPr lang="en-US" sz="2200" dirty="0"/>
              <a:t>Diameter </a:t>
            </a:r>
            <a:r>
              <a:rPr lang="en-US" sz="2200" dirty="0"/>
              <a:t>is biggest issue-determines catheter size (emptying time, compliance</a:t>
            </a:r>
            <a:r>
              <a:rPr lang="en-US" sz="2200" dirty="0"/>
              <a:t>?)</a:t>
            </a:r>
          </a:p>
          <a:p>
            <a:pPr marL="0" indent="0">
              <a:lnSpc>
                <a:spcPct val="80000"/>
              </a:lnSpc>
            </a:pPr>
            <a:endParaRPr lang="en-US" sz="2200" dirty="0"/>
          </a:p>
          <a:p>
            <a:pPr marL="0" indent="0">
              <a:lnSpc>
                <a:spcPct val="80000"/>
              </a:lnSpc>
            </a:pPr>
            <a:r>
              <a:rPr lang="en-US" sz="2200" dirty="0"/>
              <a:t>Length a secondary issue (short length, large distance to abdominal wall, morbidly obese)</a:t>
            </a:r>
          </a:p>
          <a:p>
            <a:endParaRPr lang="en-CA" dirty="0"/>
          </a:p>
        </p:txBody>
      </p:sp>
      <p:pic>
        <p:nvPicPr>
          <p:cNvPr id="5" name="Picture 6" descr="card3 0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2279" y="112644"/>
            <a:ext cx="3302954" cy="2590800"/>
          </a:xfrm>
          <a:prstGeom prst="rect">
            <a:avLst/>
          </a:prstGeom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2" descr="Cystotomy Atlas of UrolCl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39" y="2860946"/>
            <a:ext cx="3999729" cy="380821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62" y="801757"/>
            <a:ext cx="142875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0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Mitrof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92"/>
          <a:stretch>
            <a:fillRect/>
          </a:stretch>
        </p:blipFill>
        <p:spPr bwMode="auto">
          <a:xfrm>
            <a:off x="1827213" y="1371600"/>
            <a:ext cx="3706812" cy="452278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  <a:extLst/>
        </p:spPr>
      </p:pic>
      <p:pic>
        <p:nvPicPr>
          <p:cNvPr id="34818" name="Picture 3" descr="Mitri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6" y="1508125"/>
            <a:ext cx="3706813" cy="44831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  <a:extLst/>
        </p:spPr>
      </p:pic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2097088" y="6154739"/>
            <a:ext cx="2616422" cy="46166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Abdominal Stoma</a:t>
            </a: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6526213" y="6153151"/>
            <a:ext cx="2411238" cy="46166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Umbilical Stoma</a:t>
            </a:r>
          </a:p>
        </p:txBody>
      </p:sp>
    </p:spTree>
    <p:extLst>
      <p:ext uri="{BB962C8B-B14F-4D97-AF65-F5344CB8AC3E}">
        <p14:creationId xmlns:p14="http://schemas.microsoft.com/office/powerpoint/2010/main" val="151712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Outlet Procedures: </a:t>
            </a:r>
            <a:endParaRPr lang="en-CA" sz="36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Reserved for ongoing incontinence</a:t>
            </a:r>
            <a:endParaRPr lang="en-CA" dirty="0"/>
          </a:p>
          <a:p>
            <a:r>
              <a:rPr lang="en-CA" dirty="0" smtClean="0"/>
              <a:t>BEWARE: upper tract deterioration</a:t>
            </a:r>
          </a:p>
          <a:p>
            <a:r>
              <a:rPr lang="en-CA" dirty="0"/>
              <a:t>Most difficult issue to assess preoperatively and correct medically &amp; surgically</a:t>
            </a:r>
          </a:p>
          <a:p>
            <a:pPr lvl="1"/>
            <a:r>
              <a:rPr lang="en-CA" dirty="0"/>
              <a:t>Urethral </a:t>
            </a:r>
            <a:r>
              <a:rPr lang="en-CA" dirty="0" smtClean="0"/>
              <a:t>lengthening (YDL, Mitchell, </a:t>
            </a:r>
            <a:r>
              <a:rPr lang="en-CA" dirty="0" err="1" smtClean="0"/>
              <a:t>Kropp</a:t>
            </a:r>
            <a:r>
              <a:rPr lang="en-CA" dirty="0"/>
              <a:t>, </a:t>
            </a:r>
            <a:r>
              <a:rPr lang="en-CA" dirty="0" err="1" smtClean="0"/>
              <a:t>Pippi</a:t>
            </a:r>
            <a:r>
              <a:rPr lang="en-CA" dirty="0" smtClean="0"/>
              <a:t>-Salle)</a:t>
            </a:r>
            <a:endParaRPr lang="en-CA" dirty="0"/>
          </a:p>
          <a:p>
            <a:pPr lvl="1"/>
            <a:r>
              <a:rPr lang="en-CA" dirty="0"/>
              <a:t>Sling</a:t>
            </a:r>
          </a:p>
          <a:p>
            <a:pPr lvl="1"/>
            <a:r>
              <a:rPr lang="en-CA" dirty="0"/>
              <a:t>Injection</a:t>
            </a:r>
          </a:p>
          <a:p>
            <a:pPr lvl="1"/>
            <a:r>
              <a:rPr lang="en-CA" dirty="0"/>
              <a:t>AUS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50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/>
            <a:r>
              <a:rPr lang="en-US" sz="3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Augmentation </a:t>
            </a:r>
            <a:r>
              <a:rPr lang="en-US" sz="3600" b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cystoplasty</a:t>
            </a:r>
            <a:r>
              <a:rPr lang="en-US" sz="3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– Modern concerns</a:t>
            </a:r>
            <a:endParaRPr lang="en-CA" sz="36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30000"/>
              </a:spcAft>
              <a:defRPr/>
            </a:pPr>
            <a:r>
              <a:rPr lang="en-CA" dirty="0" smtClean="0"/>
              <a:t>All ongoing concerns related to surgical reconstruction</a:t>
            </a:r>
          </a:p>
          <a:p>
            <a:pPr>
              <a:lnSpc>
                <a:spcPct val="80000"/>
              </a:lnSpc>
              <a:spcAft>
                <a:spcPct val="30000"/>
              </a:spcAft>
              <a:defRPr/>
            </a:pPr>
            <a:r>
              <a:rPr lang="en-CA" dirty="0" smtClean="0"/>
              <a:t>Long term concerns:</a:t>
            </a:r>
          </a:p>
          <a:p>
            <a:pPr lvl="1">
              <a:lnSpc>
                <a:spcPct val="80000"/>
              </a:lnSpc>
              <a:spcAft>
                <a:spcPct val="30000"/>
              </a:spcAft>
              <a:defRPr/>
            </a:pPr>
            <a:r>
              <a:rPr lang="en-CA" dirty="0" smtClean="0"/>
              <a:t> need for further surgery</a:t>
            </a:r>
          </a:p>
          <a:p>
            <a:pPr lvl="1">
              <a:lnSpc>
                <a:spcPct val="80000"/>
              </a:lnSpc>
              <a:spcAft>
                <a:spcPct val="30000"/>
              </a:spcAft>
              <a:defRPr/>
            </a:pPr>
            <a:r>
              <a:rPr lang="en-CA" dirty="0" smtClean="0"/>
              <a:t>pregnancy</a:t>
            </a:r>
          </a:p>
          <a:p>
            <a:pPr lvl="1">
              <a:lnSpc>
                <a:spcPct val="80000"/>
              </a:lnSpc>
              <a:spcAft>
                <a:spcPct val="30000"/>
              </a:spcAft>
              <a:defRPr/>
            </a:pPr>
            <a:r>
              <a:rPr lang="en-CA" dirty="0" smtClean="0"/>
              <a:t>metabolic considerations</a:t>
            </a:r>
          </a:p>
          <a:p>
            <a:pPr lvl="1">
              <a:lnSpc>
                <a:spcPct val="80000"/>
              </a:lnSpc>
              <a:spcAft>
                <a:spcPct val="30000"/>
              </a:spcAft>
              <a:defRPr/>
            </a:pPr>
            <a:r>
              <a:rPr lang="en-CA" dirty="0" smtClean="0"/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2869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Disclosures</a:t>
            </a:r>
            <a:endParaRPr lang="en-US" sz="40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no financial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2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-360363"/>
            <a:ext cx="7385050" cy="1371601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Time &amp; Vitamin B-12</a:t>
            </a:r>
            <a:endParaRPr lang="en-US" sz="36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1" y="1225550"/>
            <a:ext cx="7891463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Pediatric </a:t>
            </a:r>
            <a:r>
              <a:rPr lang="en-US" dirty="0"/>
              <a:t>patients who have undergone </a:t>
            </a:r>
            <a:r>
              <a:rPr lang="en-US" dirty="0" err="1"/>
              <a:t>ileal</a:t>
            </a:r>
            <a:r>
              <a:rPr lang="en-US" dirty="0"/>
              <a:t> </a:t>
            </a:r>
            <a:r>
              <a:rPr lang="en-US" dirty="0" err="1"/>
              <a:t>enterocystoplasty</a:t>
            </a:r>
            <a:r>
              <a:rPr lang="en-US" dirty="0"/>
              <a:t> are at risk for development of vitamin B12 </a:t>
            </a:r>
            <a:r>
              <a:rPr lang="en-US" dirty="0" err="1"/>
              <a:t>deficinecy</a:t>
            </a:r>
            <a:endParaRPr lang="en-US" dirty="0"/>
          </a:p>
          <a:p>
            <a:pPr lvl="1">
              <a:defRPr/>
            </a:pPr>
            <a:r>
              <a:rPr lang="en-US" dirty="0"/>
              <a:t>H</a:t>
            </a:r>
            <a:r>
              <a:rPr lang="en-US" dirty="0" smtClean="0"/>
              <a:t>ighest </a:t>
            </a:r>
            <a:r>
              <a:rPr lang="en-US" dirty="0"/>
              <a:t>risk beginning </a:t>
            </a:r>
            <a:r>
              <a:rPr lang="en-US" dirty="0" smtClean="0"/>
              <a:t>@ 7 </a:t>
            </a:r>
            <a:r>
              <a:rPr lang="en-US" dirty="0"/>
              <a:t>years </a:t>
            </a:r>
            <a:r>
              <a:rPr lang="en-US" dirty="0" smtClean="0"/>
              <a:t>post op</a:t>
            </a:r>
          </a:p>
          <a:p>
            <a:pPr lvl="1">
              <a:defRPr/>
            </a:pPr>
            <a:r>
              <a:rPr lang="en-US" dirty="0"/>
              <a:t>R</a:t>
            </a:r>
            <a:r>
              <a:rPr lang="en-US" dirty="0" smtClean="0"/>
              <a:t>isk </a:t>
            </a:r>
            <a:r>
              <a:rPr lang="en-US" dirty="0"/>
              <a:t>increases with </a:t>
            </a:r>
            <a:r>
              <a:rPr lang="en-US" dirty="0" smtClean="0"/>
              <a:t>time </a:t>
            </a:r>
          </a:p>
          <a:p>
            <a:pPr lvl="1">
              <a:defRPr/>
            </a:pPr>
            <a:endParaRPr lang="en-US" dirty="0"/>
          </a:p>
          <a:p>
            <a:pPr lvl="1" algn="ctr">
              <a:defRPr/>
            </a:pPr>
            <a:r>
              <a:rPr lang="en-US" sz="3200" dirty="0"/>
              <a:t>Now it is recommended  </a:t>
            </a:r>
            <a:r>
              <a:rPr lang="en-US" sz="3200" dirty="0"/>
              <a:t>an annual serum B12 value in children beginning at 5 years following bladder </a:t>
            </a:r>
            <a:r>
              <a:rPr lang="en-US" sz="3200" dirty="0"/>
              <a:t>augmentation </a:t>
            </a:r>
            <a:endParaRPr lang="en-US" sz="3200" dirty="0"/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2750704" y="6013450"/>
            <a:ext cx="6223435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2000" dirty="0">
                <a:solidFill>
                  <a:schemeClr val="accent1"/>
                </a:solidFill>
              </a:rPr>
              <a:t>Rosenbaum DH et al. J Urol. 2008 Apr;179(4):1544-7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1" y="0"/>
            <a:ext cx="8915400" cy="13716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200" dirty="0">
                <a:solidFill>
                  <a:schemeClr val="accent1"/>
                </a:solidFill>
                <a:latin typeface="Arial Black" panose="020B0A04020102020204" pitchFamily="34" charset="0"/>
              </a:rPr>
              <a:t>Is additional bladder surgery needed?</a:t>
            </a:r>
            <a:endParaRPr lang="en-US" sz="3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264" y="1449388"/>
            <a:ext cx="8239125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Retrospective review of 1</a:t>
            </a:r>
            <a:r>
              <a:rPr lang="en-US" baseline="30000" dirty="0"/>
              <a:t>st</a:t>
            </a:r>
            <a:r>
              <a:rPr lang="en-US" dirty="0"/>
              <a:t> 500 </a:t>
            </a:r>
            <a:r>
              <a:rPr lang="en-US" dirty="0"/>
              <a:t>bladder augmentations performed </a:t>
            </a:r>
            <a:r>
              <a:rPr lang="en-US" dirty="0"/>
              <a:t>1978 -2003</a:t>
            </a:r>
          </a:p>
          <a:p>
            <a:pPr>
              <a:defRPr/>
            </a:pPr>
            <a:r>
              <a:rPr lang="en-US" dirty="0"/>
              <a:t>Mean follow up -13.3 </a:t>
            </a:r>
            <a:r>
              <a:rPr lang="en-US" dirty="0" err="1"/>
              <a:t>yrs</a:t>
            </a:r>
            <a:endParaRPr lang="en-US" dirty="0"/>
          </a:p>
          <a:p>
            <a:pPr>
              <a:defRPr/>
            </a:pPr>
            <a:r>
              <a:rPr lang="en-US" dirty="0"/>
              <a:t>Complications -169 </a:t>
            </a:r>
            <a:r>
              <a:rPr lang="en-US" dirty="0"/>
              <a:t>patients </a:t>
            </a:r>
            <a:r>
              <a:rPr lang="en-US" sz="3600" b="1" dirty="0">
                <a:solidFill>
                  <a:schemeClr val="accent1"/>
                </a:solidFill>
              </a:rPr>
              <a:t>(34%</a:t>
            </a:r>
            <a:r>
              <a:rPr lang="en-US" sz="3600" b="1" dirty="0">
                <a:solidFill>
                  <a:schemeClr val="accent1"/>
                </a:solidFill>
              </a:rPr>
              <a:t>)</a:t>
            </a:r>
            <a:r>
              <a:rPr lang="en-US" dirty="0"/>
              <a:t>= </a:t>
            </a:r>
            <a:r>
              <a:rPr lang="en-US" dirty="0"/>
              <a:t>254 </a:t>
            </a:r>
            <a:r>
              <a:rPr lang="en-US" dirty="0"/>
              <a:t>surgeries</a:t>
            </a:r>
          </a:p>
          <a:p>
            <a:pPr>
              <a:defRPr/>
            </a:pPr>
            <a:endParaRPr lang="en-US" u="sng" dirty="0">
              <a:solidFill>
                <a:srgbClr val="EEF1E9"/>
              </a:solidFill>
            </a:endParaRPr>
          </a:p>
          <a:p>
            <a:pPr>
              <a:defRPr/>
            </a:pPr>
            <a:endParaRPr lang="en-US" b="1" u="sng" dirty="0">
              <a:solidFill>
                <a:srgbClr val="EEF1E9"/>
              </a:solidFill>
            </a:endParaRPr>
          </a:p>
          <a:p>
            <a:pPr>
              <a:buFont typeface="Wingdings" charset="0"/>
              <a:buChar char=""/>
              <a:defRPr/>
            </a:pPr>
            <a:endParaRPr lang="en-US" u="sng" dirty="0"/>
          </a:p>
          <a:p>
            <a:pPr>
              <a:buFont typeface="Wingdings" charset="0"/>
              <a:buChar char=""/>
              <a:defRPr/>
            </a:pPr>
            <a:endParaRPr lang="en-US" dirty="0"/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3282950" y="5940425"/>
            <a:ext cx="6775450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 dirty="0">
                <a:solidFill>
                  <a:schemeClr val="accent1"/>
                </a:solidFill>
              </a:rPr>
              <a:t>Metcalfe PD et al J Urol. 2006 Oct;176(4 </a:t>
            </a:r>
            <a:r>
              <a:rPr lang="en-US" sz="2000" dirty="0" err="1">
                <a:solidFill>
                  <a:schemeClr val="accent1"/>
                </a:solidFill>
              </a:rPr>
              <a:t>Pt</a:t>
            </a:r>
            <a:r>
              <a:rPr lang="en-US" sz="2000" dirty="0">
                <a:solidFill>
                  <a:schemeClr val="accent1"/>
                </a:solidFill>
              </a:rPr>
              <a:t> 2):1801-5</a:t>
            </a:r>
          </a:p>
        </p:txBody>
      </p:sp>
    </p:spTree>
    <p:extLst>
      <p:ext uri="{BB962C8B-B14F-4D97-AF65-F5344CB8AC3E}">
        <p14:creationId xmlns:p14="http://schemas.microsoft.com/office/powerpoint/2010/main" val="43713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22513" y="1268413"/>
            <a:ext cx="7835900" cy="41148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"/>
              <a:defRPr/>
            </a:pPr>
            <a:r>
              <a:rPr lang="en-US" dirty="0"/>
              <a:t>3 </a:t>
            </a:r>
            <a:r>
              <a:rPr lang="en-US" b="1" dirty="0" smtClean="0">
                <a:solidFill>
                  <a:schemeClr val="accent1"/>
                </a:solidFill>
              </a:rPr>
              <a:t>(0.6%) </a:t>
            </a:r>
            <a:r>
              <a:rPr lang="en-US" dirty="0"/>
              <a:t>developed TCC</a:t>
            </a:r>
          </a:p>
          <a:p>
            <a:pPr lvl="1">
              <a:buFont typeface="Wingdings" charset="0"/>
              <a:buChar char=""/>
              <a:defRPr/>
            </a:pPr>
            <a:r>
              <a:rPr lang="en-US" dirty="0" smtClean="0">
                <a:solidFill>
                  <a:srgbClr val="FF0000"/>
                </a:solidFill>
              </a:rPr>
              <a:t>all presented with </a:t>
            </a:r>
            <a:r>
              <a:rPr lang="en-US" dirty="0" err="1" smtClean="0">
                <a:solidFill>
                  <a:srgbClr val="FF0000"/>
                </a:solidFill>
              </a:rPr>
              <a:t>fatal,metastatic</a:t>
            </a:r>
            <a:r>
              <a:rPr lang="en-US" dirty="0" smtClean="0">
                <a:solidFill>
                  <a:srgbClr val="FF0000"/>
                </a:solidFill>
              </a:rPr>
              <a:t> TCC</a:t>
            </a:r>
          </a:p>
          <a:p>
            <a:pPr>
              <a:buFont typeface="Wingdings" charset="0"/>
              <a:buChar char=""/>
              <a:defRPr/>
            </a:pPr>
            <a:r>
              <a:rPr lang="en-US" dirty="0"/>
              <a:t>Bladder perforation occurred in 43 </a:t>
            </a:r>
            <a:r>
              <a:rPr lang="en-US" dirty="0" smtClean="0"/>
              <a:t>patients</a:t>
            </a:r>
          </a:p>
          <a:p>
            <a:pPr marL="0" indent="0">
              <a:buNone/>
              <a:defRPr/>
            </a:pPr>
            <a:r>
              <a:rPr lang="en-US" dirty="0" smtClean="0"/>
              <a:t> </a:t>
            </a:r>
            <a:r>
              <a:rPr lang="en-US" b="1" dirty="0">
                <a:solidFill>
                  <a:schemeClr val="accent1"/>
                </a:solidFill>
              </a:rPr>
              <a:t>(8.6</a:t>
            </a:r>
            <a:r>
              <a:rPr lang="en-US" b="1" dirty="0" smtClean="0">
                <a:solidFill>
                  <a:schemeClr val="accent1"/>
                </a:solidFill>
              </a:rPr>
              <a:t>%) </a:t>
            </a:r>
            <a:r>
              <a:rPr lang="en-US" dirty="0" smtClean="0"/>
              <a:t>= </a:t>
            </a:r>
            <a:r>
              <a:rPr lang="en-US" dirty="0"/>
              <a:t>53 events </a:t>
            </a:r>
          </a:p>
          <a:p>
            <a:pPr>
              <a:buFont typeface="Wingdings" charset="0"/>
              <a:buChar char=""/>
              <a:defRPr/>
            </a:pPr>
            <a:r>
              <a:rPr lang="en-US" dirty="0"/>
              <a:t>16 </a:t>
            </a:r>
            <a:r>
              <a:rPr lang="en-US" b="1" dirty="0">
                <a:solidFill>
                  <a:schemeClr val="accent1"/>
                </a:solidFill>
              </a:rPr>
              <a:t>(3.2%) </a:t>
            </a:r>
            <a:r>
              <a:rPr lang="en-US" dirty="0"/>
              <a:t>required laparotomy for bowel obstruction </a:t>
            </a:r>
          </a:p>
          <a:p>
            <a:pPr>
              <a:buFont typeface="Wingdings" charset="0"/>
              <a:buChar char=""/>
              <a:defRPr/>
            </a:pPr>
            <a:r>
              <a:rPr lang="en-US" dirty="0"/>
              <a:t>47 </a:t>
            </a:r>
            <a:r>
              <a:rPr lang="en-US" b="1" dirty="0">
                <a:solidFill>
                  <a:schemeClr val="accent1"/>
                </a:solidFill>
              </a:rPr>
              <a:t>(9.4%) </a:t>
            </a:r>
            <a:r>
              <a:rPr lang="en-US" dirty="0"/>
              <a:t>required repeat augmentation</a:t>
            </a:r>
          </a:p>
          <a:p>
            <a:pPr>
              <a:buFont typeface="Wingdings" charset="0"/>
              <a:buChar char=""/>
              <a:defRPr/>
            </a:pPr>
            <a:r>
              <a:rPr lang="en-US" dirty="0"/>
              <a:t>Bladder stones were treated in 75 patients </a:t>
            </a:r>
            <a:r>
              <a:rPr lang="en-US" b="1" dirty="0">
                <a:solidFill>
                  <a:schemeClr val="accent1"/>
                </a:solidFill>
              </a:rPr>
              <a:t>(15%), </a:t>
            </a:r>
            <a:r>
              <a:rPr lang="en-US" dirty="0"/>
              <a:t>who required a total of 125 surgeries</a:t>
            </a: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3279775" y="5924550"/>
            <a:ext cx="5735638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Metcalfe PD et al J Urol. 2006 Oct;176(4 </a:t>
            </a:r>
            <a:r>
              <a:rPr lang="en-US" sz="2000" dirty="0" err="1">
                <a:solidFill>
                  <a:schemeClr val="accent1"/>
                </a:solidFill>
              </a:rPr>
              <a:t>Pt</a:t>
            </a:r>
            <a:r>
              <a:rPr lang="en-US" sz="2000" dirty="0">
                <a:solidFill>
                  <a:schemeClr val="accent1"/>
                </a:solidFill>
              </a:rPr>
              <a:t> 2):1801-5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1" y="0"/>
            <a:ext cx="8915400" cy="13716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200" dirty="0">
                <a:solidFill>
                  <a:schemeClr val="accent1"/>
                </a:solidFill>
                <a:latin typeface="Arial Black" panose="020B0A04020102020204" pitchFamily="34" charset="0"/>
              </a:rPr>
              <a:t>Is additional bladder surgery needed?</a:t>
            </a:r>
            <a:endParaRPr lang="en-US" sz="3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494" y="-152400"/>
            <a:ext cx="7385050" cy="1371600"/>
          </a:xfrm>
        </p:spPr>
        <p:txBody>
          <a:bodyPr/>
          <a:lstStyle/>
          <a:p>
            <a:pPr algn="l">
              <a:defRPr/>
            </a:pPr>
            <a:r>
              <a:rPr lang="en-US" b="1" i="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Perforation</a:t>
            </a:r>
            <a:endParaRPr lang="en-US" b="1" i="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963" y="1154113"/>
            <a:ext cx="7391400" cy="4114800"/>
          </a:xfrm>
        </p:spPr>
        <p:txBody>
          <a:bodyPr/>
          <a:lstStyle/>
          <a:p>
            <a:pPr>
              <a:buFont typeface="Wingdings" charset="0"/>
              <a:buChar char=""/>
              <a:defRPr/>
            </a:pPr>
            <a:r>
              <a:rPr lang="en-US" dirty="0" smtClean="0"/>
              <a:t>High index of suspicion as delayed dx is associated with death!</a:t>
            </a:r>
          </a:p>
          <a:p>
            <a:pPr>
              <a:buFont typeface="Wingdings" charset="0"/>
              <a:buChar char=""/>
              <a:defRPr/>
            </a:pPr>
            <a:r>
              <a:rPr lang="en-US" dirty="0" smtClean="0"/>
              <a:t>False (-) rate 10-20% with standard VCUG</a:t>
            </a:r>
          </a:p>
          <a:p>
            <a:pPr>
              <a:buFont typeface="Wingdings" charset="0"/>
              <a:buChar char=""/>
              <a:defRPr/>
            </a:pPr>
            <a:r>
              <a:rPr lang="en-US" dirty="0" smtClean="0"/>
              <a:t>CT </a:t>
            </a:r>
            <a:r>
              <a:rPr lang="en-US" dirty="0" err="1" smtClean="0"/>
              <a:t>cystogram</a:t>
            </a:r>
            <a:r>
              <a:rPr lang="en-US" dirty="0" smtClean="0"/>
              <a:t> is most accurate</a:t>
            </a:r>
          </a:p>
          <a:p>
            <a:pPr>
              <a:buFont typeface="Wingdings" charset="0"/>
              <a:buChar char=""/>
              <a:defRPr/>
            </a:pPr>
            <a:r>
              <a:rPr lang="en-US" dirty="0" smtClean="0"/>
              <a:t>Must be warned of high recurrence rates</a:t>
            </a:r>
            <a:endParaRPr lang="en-US" dirty="0"/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3606800" y="5021264"/>
            <a:ext cx="5278438" cy="17541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800" dirty="0">
                <a:solidFill>
                  <a:schemeClr val="accent1"/>
                </a:solidFill>
              </a:rPr>
              <a:t>Bauer SB et al. </a:t>
            </a:r>
            <a:r>
              <a:rPr lang="en-US" sz="1800" dirty="0" err="1">
                <a:solidFill>
                  <a:schemeClr val="accent1"/>
                </a:solidFill>
              </a:rPr>
              <a:t>JUrol</a:t>
            </a:r>
            <a:r>
              <a:rPr lang="en-US" sz="1800" dirty="0">
                <a:solidFill>
                  <a:schemeClr val="accent1"/>
                </a:solidFill>
              </a:rPr>
              <a:t> (1992) 148:699-703.</a:t>
            </a:r>
          </a:p>
          <a:p>
            <a:r>
              <a:rPr lang="en-US" sz="1800" dirty="0" err="1">
                <a:solidFill>
                  <a:schemeClr val="accent1"/>
                </a:solidFill>
              </a:rPr>
              <a:t>Shekarriz</a:t>
            </a:r>
            <a:r>
              <a:rPr lang="en-US" sz="1800" dirty="0">
                <a:solidFill>
                  <a:schemeClr val="accent1"/>
                </a:solidFill>
              </a:rPr>
              <a:t> B. Urology (2000) 55:123-128.</a:t>
            </a:r>
          </a:p>
          <a:p>
            <a:r>
              <a:rPr lang="en-US" sz="1800" dirty="0" err="1">
                <a:solidFill>
                  <a:schemeClr val="accent1"/>
                </a:solidFill>
              </a:rPr>
              <a:t>DeFoor</a:t>
            </a:r>
            <a:r>
              <a:rPr lang="en-US" sz="1800" dirty="0">
                <a:solidFill>
                  <a:schemeClr val="accent1"/>
                </a:solidFill>
              </a:rPr>
              <a:t> W et al. Urology (2003) 62:737-741.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Fontaine E et al. J R </a:t>
            </a:r>
            <a:r>
              <a:rPr lang="en-US" sz="1800" dirty="0" err="1">
                <a:solidFill>
                  <a:schemeClr val="accent1"/>
                </a:solidFill>
              </a:rPr>
              <a:t>Soc</a:t>
            </a:r>
            <a:r>
              <a:rPr lang="en-US" sz="1800" dirty="0">
                <a:solidFill>
                  <a:schemeClr val="accent1"/>
                </a:solidFill>
              </a:rPr>
              <a:t> Med (2003) 96:393-394.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Metcalfe PD et al. </a:t>
            </a:r>
            <a:r>
              <a:rPr lang="en-US" sz="1800" dirty="0" err="1">
                <a:solidFill>
                  <a:schemeClr val="accent1"/>
                </a:solidFill>
              </a:rPr>
              <a:t>JUrol</a:t>
            </a:r>
            <a:r>
              <a:rPr lang="en-US" sz="1800" dirty="0">
                <a:solidFill>
                  <a:schemeClr val="accent1"/>
                </a:solidFill>
              </a:rPr>
              <a:t> (2006) 175:1466-1470.</a:t>
            </a:r>
          </a:p>
          <a:p>
            <a:r>
              <a:rPr lang="en-US" sz="1800" dirty="0" err="1">
                <a:solidFill>
                  <a:schemeClr val="accent1"/>
                </a:solidFill>
              </a:rPr>
              <a:t>Shekarriz</a:t>
            </a:r>
            <a:r>
              <a:rPr lang="en-US" sz="1800" dirty="0">
                <a:solidFill>
                  <a:schemeClr val="accent1"/>
                </a:solidFill>
              </a:rPr>
              <a:t> B et al. Urology (2000) 55:123-128.</a:t>
            </a:r>
          </a:p>
        </p:txBody>
      </p:sp>
    </p:spTree>
    <p:extLst>
      <p:ext uri="{BB962C8B-B14F-4D97-AF65-F5344CB8AC3E}">
        <p14:creationId xmlns:p14="http://schemas.microsoft.com/office/powerpoint/2010/main" val="341432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371600"/>
          </a:xfrm>
        </p:spPr>
        <p:txBody>
          <a:bodyPr vert="horz" lIns="92075" tIns="46038" rIns="92075" bIns="46038" rtlCol="0" anchor="ctr">
            <a:normAutofit fontScale="90000"/>
          </a:bodyPr>
          <a:lstStyle/>
          <a:p>
            <a:pPr algn="ctr" eaLnBrk="1" hangingPunct="1">
              <a:defRPr/>
            </a:pPr>
            <a:r>
              <a:rPr lang="en-US" i="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Complications of cystoplasty-Mucus, bugs &amp; stones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301750"/>
            <a:ext cx="7391400" cy="4114800"/>
          </a:xfrm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0"/>
              <a:buChar char=""/>
              <a:defRPr/>
            </a:pP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Mucus</a:t>
            </a:r>
            <a:endParaRPr lang="en-US" dirty="0">
              <a:solidFill>
                <a:srgbClr val="FFC000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Char char=""/>
              <a:defRPr/>
            </a:pPr>
            <a:r>
              <a:rPr lang="en-US" dirty="0" smtClean="0">
                <a:solidFill>
                  <a:schemeClr val="accent1"/>
                </a:solidFill>
              </a:rPr>
              <a:t>Intestinal mucosa continues to produce mucus, which is rich milieu for bacteria</a:t>
            </a:r>
            <a:endParaRPr lang="en-US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"/>
              <a:defRPr/>
            </a:pPr>
            <a:r>
              <a:rPr lang="en-US" dirty="0" smtClean="0"/>
              <a:t>Stones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"/>
              <a:defRPr/>
            </a:pPr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mmobility, urinary stasis, foreign bodies, continent stoma, non-</a:t>
            </a:r>
            <a:r>
              <a:rPr lang="en-US" dirty="0" err="1" smtClean="0">
                <a:solidFill>
                  <a:schemeClr val="accent1"/>
                </a:solidFill>
              </a:rPr>
              <a:t>complicance</a:t>
            </a:r>
            <a:endParaRPr lang="en-US" dirty="0" smtClean="0">
              <a:solidFill>
                <a:schemeClr val="accent1"/>
              </a:solidFill>
            </a:endParaRPr>
          </a:p>
          <a:p>
            <a:pPr lvl="2" eaLnBrk="1" hangingPunct="1">
              <a:lnSpc>
                <a:spcPct val="80000"/>
              </a:lnSpc>
              <a:buFont typeface="Wingdings" charset="0"/>
              <a:buChar char=""/>
              <a:defRPr/>
            </a:pPr>
            <a:r>
              <a:rPr lang="en-CA" dirty="0" smtClean="0"/>
              <a:t>Hydration </a:t>
            </a:r>
          </a:p>
          <a:p>
            <a:pPr lvl="2" eaLnBrk="1" hangingPunct="1">
              <a:lnSpc>
                <a:spcPct val="80000"/>
              </a:lnSpc>
              <a:buFont typeface="Wingdings" charset="0"/>
              <a:buChar char=""/>
              <a:defRPr/>
            </a:pPr>
            <a:r>
              <a:rPr lang="en-CA" dirty="0" smtClean="0"/>
              <a:t>Efficient catheterization (large enough catheter)</a:t>
            </a:r>
          </a:p>
          <a:p>
            <a:pPr lvl="2" eaLnBrk="1" hangingPunct="1">
              <a:lnSpc>
                <a:spcPct val="80000"/>
              </a:lnSpc>
              <a:buFont typeface="Wingdings" charset="0"/>
              <a:buChar char=""/>
              <a:defRPr/>
            </a:pPr>
            <a:r>
              <a:rPr lang="en-CA" dirty="0" smtClean="0"/>
              <a:t>Irrigation* </a:t>
            </a:r>
          </a:p>
          <a:p>
            <a:pPr lvl="2" eaLnBrk="1" hangingPunct="1">
              <a:lnSpc>
                <a:spcPct val="80000"/>
              </a:lnSpc>
              <a:buFont typeface="Wingdings" charset="0"/>
              <a:buChar char=""/>
              <a:defRPr/>
            </a:pPr>
            <a:r>
              <a:rPr lang="en-CA" dirty="0" smtClean="0"/>
              <a:t>Avoid staples if possible </a:t>
            </a:r>
          </a:p>
          <a:p>
            <a:pPr lvl="2" eaLnBrk="1" hangingPunct="1">
              <a:lnSpc>
                <a:spcPct val="80000"/>
              </a:lnSpc>
              <a:buFont typeface="Wingdings" charset="0"/>
              <a:buChar char=""/>
              <a:defRPr/>
            </a:pPr>
            <a:r>
              <a:rPr lang="en-CA" dirty="0" smtClean="0"/>
              <a:t>Stone surveillance??</a:t>
            </a: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4392613" y="6280151"/>
            <a:ext cx="3702050" cy="366713"/>
          </a:xfrm>
          <a:prstGeom prst="rect">
            <a:avLst/>
          </a:prstGeom>
          <a:noFill/>
          <a:ln w="38100" cmpd="sng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 err="1">
                <a:solidFill>
                  <a:schemeClr val="accent1"/>
                </a:solidFill>
                <a:latin typeface="Arial" charset="0"/>
                <a:ea typeface="ＭＳ Ｐゴシック" charset="0"/>
              </a:rPr>
              <a:t>Hensle</a:t>
            </a:r>
            <a:r>
              <a:rPr lang="en-CA" dirty="0">
                <a:solidFill>
                  <a:schemeClr val="accent1"/>
                </a:solidFill>
                <a:latin typeface="Arial" charset="0"/>
                <a:ea typeface="ＭＳ Ｐゴシック" charset="0"/>
              </a:rPr>
              <a:t> et al. BJUI 2004; 93:585-7</a:t>
            </a:r>
          </a:p>
        </p:txBody>
      </p:sp>
    </p:spTree>
    <p:extLst>
      <p:ext uri="{BB962C8B-B14F-4D97-AF65-F5344CB8AC3E}">
        <p14:creationId xmlns:p14="http://schemas.microsoft.com/office/powerpoint/2010/main" val="152290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01800" y="-165100"/>
            <a:ext cx="8737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CA" i="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Stones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3400" y="1293814"/>
            <a:ext cx="6084888" cy="5056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"/>
              <a:defRPr/>
            </a:pPr>
            <a:r>
              <a:rPr lang="en-CA" dirty="0" smtClean="0"/>
              <a:t>8-52% of patients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"/>
              <a:defRPr/>
            </a:pPr>
            <a:r>
              <a:rPr lang="en-CA" dirty="0" smtClean="0"/>
              <a:t>Infection, foreign bodies, mucus, incomplete emptying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"/>
              <a:defRPr/>
            </a:pPr>
            <a:r>
              <a:rPr lang="en-CA" dirty="0" smtClean="0"/>
              <a:t>Higher risk with abdominal stomas </a:t>
            </a:r>
            <a:r>
              <a:rPr lang="en-CA" i="1" dirty="0" smtClean="0"/>
              <a:t>(Blyth et al. 1992)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"/>
              <a:defRPr/>
            </a:pPr>
            <a:r>
              <a:rPr lang="en-CA" dirty="0" smtClean="0">
                <a:solidFill>
                  <a:schemeClr val="accent1"/>
                </a:solidFill>
              </a:rPr>
              <a:t>23/74 stoma pts. had stones vs. 3/87 without stomas (P&lt;0.0001)</a:t>
            </a:r>
          </a:p>
        </p:txBody>
      </p:sp>
      <p:pic>
        <p:nvPicPr>
          <p:cNvPr id="46083" name="Picture 9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245" y="4114800"/>
            <a:ext cx="2727123" cy="2247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Go to full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669" y="381001"/>
            <a:ext cx="2351088" cy="341027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4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136" y="228600"/>
            <a:ext cx="9144000" cy="1371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Arial Black" panose="020B0A04020102020204" pitchFamily="34" charset="0"/>
              </a:rPr>
              <a:t>Non compliance with CIC &amp; ESRD</a:t>
            </a:r>
            <a:endParaRPr lang="en-US" sz="40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7238" y="1371600"/>
            <a:ext cx="8388350" cy="4114800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"/>
              <a:defRPr/>
            </a:pP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Augmentation cystoplasty</a:t>
            </a:r>
          </a:p>
          <a:p>
            <a:pPr lvl="1">
              <a:buFont typeface="Wingdings" charset="0"/>
              <a:buChar char=""/>
              <a:defRPr/>
            </a:pPr>
            <a:r>
              <a:rPr lang="en-US" dirty="0" smtClean="0"/>
              <a:t>8/12 </a:t>
            </a:r>
            <a:r>
              <a:rPr lang="en-US" sz="4000" b="1" dirty="0">
                <a:solidFill>
                  <a:srgbClr val="FF0000"/>
                </a:solidFill>
              </a:rPr>
              <a:t>(67%)- </a:t>
            </a:r>
            <a:r>
              <a:rPr lang="en-US" dirty="0" smtClean="0"/>
              <a:t>noncompliance with CIC was incipient cause of ESRD</a:t>
            </a:r>
          </a:p>
          <a:p>
            <a:pPr lvl="1">
              <a:buFont typeface="Wingdings" charset="0"/>
              <a:buChar char=""/>
              <a:defRPr/>
            </a:pPr>
            <a:r>
              <a:rPr lang="en-US" dirty="0" smtClean="0"/>
              <a:t>Asymptomatic 1/3 of time</a:t>
            </a:r>
          </a:p>
          <a:p>
            <a:pPr lvl="1">
              <a:buFont typeface="Wingdings" charset="0"/>
              <a:buChar char=""/>
              <a:defRPr/>
            </a:pPr>
            <a:r>
              <a:rPr lang="en-US" dirty="0" smtClean="0"/>
              <a:t>Symptomatic 2/3 of the time!!!- &gt;4 symptomatic UTI/ yr or persistent UTI; recurrent gross hematuria; </a:t>
            </a:r>
            <a:r>
              <a:rPr lang="en-US" dirty="0" err="1" smtClean="0"/>
              <a:t>abdomino</a:t>
            </a:r>
            <a:r>
              <a:rPr lang="en-US" dirty="0" smtClean="0"/>
              <a:t>-pelvic pain</a:t>
            </a:r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2133600" y="5791200"/>
            <a:ext cx="7692106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 dirty="0" err="1" smtClean="0">
                <a:solidFill>
                  <a:schemeClr val="accent1"/>
                </a:solidFill>
              </a:rPr>
              <a:t>Husmann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D. </a:t>
            </a:r>
            <a:r>
              <a:rPr lang="en-US" sz="2000" dirty="0">
                <a:solidFill>
                  <a:schemeClr val="accent1"/>
                </a:solidFill>
              </a:rPr>
              <a:t>Plenary session CUA. Niagara Falls, NY. June 2013</a:t>
            </a:r>
          </a:p>
        </p:txBody>
      </p:sp>
    </p:spTree>
    <p:extLst>
      <p:ext uri="{BB962C8B-B14F-4D97-AF65-F5344CB8AC3E}">
        <p14:creationId xmlns:p14="http://schemas.microsoft.com/office/powerpoint/2010/main" val="678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-228600"/>
            <a:ext cx="7385050" cy="13716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>
                <a:solidFill>
                  <a:schemeClr val="accent1"/>
                </a:solidFill>
                <a:latin typeface="Arial Black" panose="020B0A04020102020204" pitchFamily="34" charset="0"/>
              </a:rPr>
              <a:t>Late issues- pregnancy</a:t>
            </a:r>
            <a:endParaRPr lang="en-US" sz="36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275" y="1020763"/>
            <a:ext cx="8623300" cy="41148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After lower urinary reconstruction-  Higher risk of APN, ureteral obstruction, HTN, &amp; impaired renal function… temporary vs permanent?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Temporary incontinence in 3</a:t>
            </a:r>
            <a:r>
              <a:rPr lang="en-US" baseline="30000" dirty="0" smtClean="0"/>
              <a:t>rd</a:t>
            </a:r>
            <a:r>
              <a:rPr lang="en-US" dirty="0" smtClean="0"/>
              <a:t> trimester is common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Conflict as to need for C/S- should be based on obstetrical indications, not presence of reconstruction</a:t>
            </a:r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3679826" y="6010276"/>
            <a:ext cx="4932363" cy="646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800" dirty="0">
                <a:solidFill>
                  <a:schemeClr val="accent1"/>
                </a:solidFill>
              </a:rPr>
              <a:t>Hill DE, Kramer SA. </a:t>
            </a:r>
            <a:r>
              <a:rPr lang="en-US" sz="1800" dirty="0" err="1">
                <a:solidFill>
                  <a:schemeClr val="accent1"/>
                </a:solidFill>
              </a:rPr>
              <a:t>JUrol</a:t>
            </a:r>
            <a:r>
              <a:rPr lang="en-US" sz="1800" dirty="0">
                <a:solidFill>
                  <a:schemeClr val="accent1"/>
                </a:solidFill>
              </a:rPr>
              <a:t> (1990) 144:457-459.</a:t>
            </a:r>
          </a:p>
          <a:p>
            <a:r>
              <a:rPr lang="en-US" sz="1800" dirty="0" err="1">
                <a:solidFill>
                  <a:schemeClr val="accent1"/>
                </a:solidFill>
              </a:rPr>
              <a:t>Creagh</a:t>
            </a:r>
            <a:r>
              <a:rPr lang="en-US" sz="1800" dirty="0">
                <a:solidFill>
                  <a:schemeClr val="accent1"/>
                </a:solidFill>
              </a:rPr>
              <a:t> TA et al. </a:t>
            </a:r>
            <a:r>
              <a:rPr lang="en-US" sz="1800" dirty="0" err="1">
                <a:solidFill>
                  <a:schemeClr val="accent1"/>
                </a:solidFill>
              </a:rPr>
              <a:t>JUrol</a:t>
            </a:r>
            <a:r>
              <a:rPr lang="en-US" sz="1800" dirty="0">
                <a:solidFill>
                  <a:schemeClr val="accent1"/>
                </a:solidFill>
              </a:rPr>
              <a:t> (1995) 154:1323-1324.</a:t>
            </a:r>
          </a:p>
        </p:txBody>
      </p:sp>
    </p:spTree>
    <p:extLst>
      <p:ext uri="{BB962C8B-B14F-4D97-AF65-F5344CB8AC3E}">
        <p14:creationId xmlns:p14="http://schemas.microsoft.com/office/powerpoint/2010/main" val="11655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6975" y="1844676"/>
            <a:ext cx="7405688" cy="439102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81D58"/>
                  </a:outerShdw>
                </a:effectLst>
              </a:rPr>
              <a:t>Issue of bacteriuria &amp; </a:t>
            </a:r>
            <a:r>
              <a:rPr lang="en-US" dirty="0" smtClean="0">
                <a:effectLst>
                  <a:outerShdw blurRad="38100" dist="38100" dir="2700000" algn="tl">
                    <a:srgbClr val="081D58"/>
                  </a:outerShdw>
                </a:effectLst>
              </a:rPr>
              <a:t>pregnancy-controversy re: continuous antibiotics prophylaxis</a:t>
            </a:r>
          </a:p>
          <a:p>
            <a:pPr algn="just">
              <a:lnSpc>
                <a:spcPct val="90000"/>
              </a:lnSpc>
              <a:defRPr/>
            </a:pPr>
            <a:endParaRPr lang="en-US" dirty="0">
              <a:effectLst>
                <a:outerShdw blurRad="38100" dist="38100" dir="2700000" algn="tl">
                  <a:srgbClr val="081D58"/>
                </a:outerShdw>
              </a:effectLst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81D58"/>
                  </a:outerShdw>
                </a:effectLst>
              </a:rPr>
              <a:t>Vascular </a:t>
            </a:r>
            <a:r>
              <a:rPr lang="en-US" dirty="0">
                <a:effectLst>
                  <a:outerShdw blurRad="38100" dist="38100" dir="2700000" algn="tl">
                    <a:srgbClr val="081D58"/>
                  </a:outerShdw>
                </a:effectLst>
              </a:rPr>
              <a:t>pedicle shifts laterally </a:t>
            </a:r>
            <a:r>
              <a:rPr lang="en-US" dirty="0" smtClean="0">
                <a:effectLst>
                  <a:outerShdw blurRad="38100" dist="38100" dir="2700000" algn="tl">
                    <a:srgbClr val="081D58"/>
                  </a:outerShdw>
                </a:effectLst>
              </a:rPr>
              <a:t>&amp; augment blood supply </a:t>
            </a:r>
            <a:r>
              <a:rPr lang="en-US" dirty="0">
                <a:effectLst>
                  <a:outerShdw blurRad="38100" dist="38100" dir="2700000" algn="tl">
                    <a:srgbClr val="081D58"/>
                  </a:outerShdw>
                </a:effectLst>
              </a:rPr>
              <a:t>is not </a:t>
            </a:r>
            <a:r>
              <a:rPr lang="en-US" dirty="0" smtClean="0">
                <a:effectLst>
                  <a:outerShdw blurRad="38100" dist="38100" dir="2700000" algn="tl">
                    <a:srgbClr val="081D58"/>
                  </a:outerShdw>
                </a:effectLst>
              </a:rPr>
              <a:t>usually affected in C/S</a:t>
            </a:r>
          </a:p>
          <a:p>
            <a:pPr algn="just">
              <a:lnSpc>
                <a:spcPct val="90000"/>
              </a:lnSpc>
              <a:defRPr/>
            </a:pPr>
            <a:endParaRPr lang="en-US" dirty="0">
              <a:effectLst>
                <a:outerShdw blurRad="38100" dist="38100" dir="2700000" algn="tl">
                  <a:srgbClr val="081D58"/>
                </a:outerShdw>
              </a:effectLst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81D58"/>
                  </a:outerShdw>
                </a:effectLst>
              </a:rPr>
              <a:t>If </a:t>
            </a:r>
            <a:r>
              <a:rPr lang="en-US" dirty="0">
                <a:effectLst>
                  <a:outerShdw blurRad="38100" dist="38100" dir="2700000" algn="tl">
                    <a:srgbClr val="081D58"/>
                  </a:outerShdw>
                </a:effectLst>
              </a:rPr>
              <a:t>C/S- ideally urologist should be present, especially if </a:t>
            </a:r>
            <a:r>
              <a:rPr lang="en-US" dirty="0" err="1">
                <a:effectLst>
                  <a:outerShdw blurRad="38100" dist="38100" dir="2700000" algn="tl">
                    <a:srgbClr val="081D58"/>
                  </a:outerShdw>
                </a:effectLst>
              </a:rPr>
              <a:t>catheterizable</a:t>
            </a:r>
            <a:r>
              <a:rPr lang="en-US" dirty="0">
                <a:effectLst>
                  <a:outerShdw blurRad="38100" dist="38100" dir="2700000" algn="tl">
                    <a:srgbClr val="081D58"/>
                  </a:outerShdw>
                </a:effectLst>
              </a:rPr>
              <a:t> (</a:t>
            </a:r>
            <a:r>
              <a:rPr lang="en-US" dirty="0" err="1">
                <a:effectLst>
                  <a:outerShdw blurRad="38100" dist="38100" dir="2700000" algn="tl">
                    <a:srgbClr val="081D58"/>
                  </a:outerShdw>
                </a:effectLst>
              </a:rPr>
              <a:t>Mitrofanoff</a:t>
            </a:r>
            <a:r>
              <a:rPr lang="en-US" dirty="0">
                <a:effectLst>
                  <a:outerShdw blurRad="38100" dist="38100" dir="2700000" algn="tl">
                    <a:srgbClr val="081D58"/>
                  </a:outerShdw>
                </a:effectLst>
              </a:rPr>
              <a:t>/ MACE) channels</a:t>
            </a:r>
          </a:p>
          <a:p>
            <a:pPr algn="just">
              <a:buFont typeface="Wingdings" charset="0"/>
              <a:buChar char=""/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00" y="228601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rial Black" panose="020B0A04020102020204" pitchFamily="34" charset="0"/>
                <a:ea typeface="+mj-ea"/>
                <a:cs typeface="+mj-cs"/>
              </a:rPr>
              <a:t>Late issues- pregnancy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9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063" y="-88900"/>
            <a:ext cx="7385050" cy="1371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i="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Pregnancy &amp; fetal demise</a:t>
            </a:r>
            <a:endParaRPr lang="en-US" i="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513" y="1709738"/>
            <a:ext cx="7391400" cy="4114800"/>
          </a:xfrm>
        </p:spPr>
        <p:txBody>
          <a:bodyPr/>
          <a:lstStyle/>
          <a:p>
            <a:pPr>
              <a:buFont typeface="Wingdings" charset="0"/>
              <a:buChar char=""/>
              <a:defRPr/>
            </a:pPr>
            <a:r>
              <a:rPr lang="en-US" dirty="0" smtClean="0"/>
              <a:t>Risk of </a:t>
            </a:r>
            <a:r>
              <a:rPr lang="en-US" dirty="0" err="1" smtClean="0"/>
              <a:t>eclampsia</a:t>
            </a:r>
            <a:r>
              <a:rPr lang="en-US" dirty="0" smtClean="0"/>
              <a:t>, fetal prematurity &amp; fetal death related to:</a:t>
            </a:r>
          </a:p>
          <a:p>
            <a:pPr lvl="1">
              <a:buFont typeface="Wingdings" charset="0"/>
              <a:buChar char=""/>
              <a:defRPr/>
            </a:pPr>
            <a:r>
              <a:rPr lang="en-US" dirty="0" smtClean="0">
                <a:solidFill>
                  <a:schemeClr val="accent1"/>
                </a:solidFill>
              </a:rPr>
              <a:t>Pre-existing HTN</a:t>
            </a:r>
          </a:p>
          <a:p>
            <a:pPr lvl="1">
              <a:buFont typeface="Wingdings" charset="0"/>
              <a:buChar char=""/>
              <a:defRPr/>
            </a:pPr>
            <a:r>
              <a:rPr lang="en-US" dirty="0" smtClean="0">
                <a:solidFill>
                  <a:schemeClr val="accent1"/>
                </a:solidFill>
              </a:rPr>
              <a:t>Pre-existing proteinuria</a:t>
            </a:r>
          </a:p>
          <a:p>
            <a:pPr lvl="1">
              <a:buFont typeface="Wingdings" charset="0"/>
              <a:buChar char=""/>
              <a:defRPr/>
            </a:pPr>
            <a:r>
              <a:rPr lang="en-US" dirty="0" smtClean="0">
                <a:solidFill>
                  <a:schemeClr val="accent1"/>
                </a:solidFill>
              </a:rPr>
              <a:t>Renal scarring</a:t>
            </a:r>
          </a:p>
          <a:p>
            <a:pPr lvl="1">
              <a:buFont typeface="Wingdings" charset="0"/>
              <a:buChar char=""/>
              <a:defRPr/>
            </a:pPr>
            <a:r>
              <a:rPr lang="en-US" dirty="0" err="1" smtClean="0">
                <a:solidFill>
                  <a:schemeClr val="accent1"/>
                </a:solidFill>
              </a:rPr>
              <a:t>creatinine</a:t>
            </a:r>
            <a:r>
              <a:rPr lang="en-US" dirty="0" smtClean="0">
                <a:solidFill>
                  <a:schemeClr val="accent1"/>
                </a:solidFill>
              </a:rPr>
              <a:t> &gt;1.2</a:t>
            </a:r>
          </a:p>
          <a:p>
            <a:pPr lvl="2">
              <a:buFont typeface="Wingdings" charset="0"/>
              <a:buChar char=""/>
              <a:defRPr/>
            </a:pPr>
            <a:r>
              <a:rPr lang="en-US" dirty="0" smtClean="0"/>
              <a:t>Pregnancy may be considered with        </a:t>
            </a:r>
          </a:p>
          <a:p>
            <a:pPr marL="914400" lvl="2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Cr &lt; 2.0 (some will allow up to 2.2)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6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Objectives</a:t>
            </a:r>
            <a:endParaRPr lang="en-US" sz="40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To provide a focused, practical  overview of neurogenic bladder in </a:t>
            </a:r>
            <a:r>
              <a:rPr lang="en-US" dirty="0" smtClean="0"/>
              <a:t>children</a:t>
            </a:r>
            <a:r>
              <a:rPr lang="en-US" dirty="0" smtClean="0"/>
              <a:t>, pertinent to the clinical practice of the pediatrician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714" y="1219200"/>
            <a:ext cx="8431212" cy="436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charset="0"/>
              <a:buChar char=""/>
              <a:defRPr/>
            </a:pPr>
            <a:r>
              <a:rPr lang="en-CA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Case </a:t>
            </a:r>
          </a:p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en-CA" dirty="0"/>
              <a:t>Cancer: </a:t>
            </a:r>
            <a:r>
              <a:rPr lang="en-CA" dirty="0" err="1"/>
              <a:t>enterocystoplasty</a:t>
            </a:r>
            <a:r>
              <a:rPr lang="en-CA" dirty="0"/>
              <a:t> as </a:t>
            </a:r>
            <a:r>
              <a:rPr lang="en-CA" dirty="0">
                <a:solidFill>
                  <a:srgbClr val="FF0000"/>
                </a:solidFill>
              </a:rPr>
              <a:t>independent </a:t>
            </a:r>
            <a:r>
              <a:rPr lang="en-CA" dirty="0">
                <a:solidFill>
                  <a:srgbClr val="FF0000"/>
                </a:solidFill>
              </a:rPr>
              <a:t>risk factor </a:t>
            </a:r>
            <a:r>
              <a:rPr lang="en-CA" dirty="0"/>
              <a:t>for </a:t>
            </a:r>
            <a:r>
              <a:rPr lang="en-CA" dirty="0"/>
              <a:t>cancer (6</a:t>
            </a:r>
            <a:r>
              <a:rPr lang="en-CA" baseline="30000" dirty="0"/>
              <a:t>th</a:t>
            </a:r>
            <a:r>
              <a:rPr lang="en-CA" dirty="0"/>
              <a:t> decade of life</a:t>
            </a:r>
            <a:r>
              <a:rPr lang="en-CA" dirty="0"/>
              <a:t>)</a:t>
            </a:r>
          </a:p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endParaRPr lang="en-CA" dirty="0"/>
          </a:p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en-CA" dirty="0"/>
              <a:t>153 patients after </a:t>
            </a:r>
            <a:r>
              <a:rPr lang="en-CA" dirty="0" err="1"/>
              <a:t>ileo</a:t>
            </a:r>
            <a:r>
              <a:rPr lang="en-CA" dirty="0"/>
              <a:t> or </a:t>
            </a:r>
            <a:r>
              <a:rPr lang="en-CA" dirty="0" err="1"/>
              <a:t>colocystoplasty</a:t>
            </a:r>
            <a:r>
              <a:rPr lang="en-CA" dirty="0"/>
              <a:t> vs. age-matched controls </a:t>
            </a:r>
            <a:r>
              <a:rPr lang="en-CA" u="sng" dirty="0"/>
              <a:t>on CIC without augmentation </a:t>
            </a:r>
            <a:r>
              <a:rPr lang="en-CA" dirty="0">
                <a:solidFill>
                  <a:schemeClr val="bg1">
                    <a:lumMod val="20000"/>
                    <a:lumOff val="80000"/>
                  </a:schemeClr>
                </a:solidFill>
              </a:rPr>
              <a:t>(neurogenic, post-valves, </a:t>
            </a:r>
            <a:r>
              <a:rPr lang="en-CA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exstrophy</a:t>
            </a:r>
            <a:r>
              <a:rPr lang="en-CA" dirty="0">
                <a:solidFill>
                  <a:schemeClr val="bg1">
                    <a:lumMod val="20000"/>
                    <a:lumOff val="80000"/>
                  </a:schemeClr>
                </a:solidFill>
              </a:rPr>
              <a:t>/epispadias)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CA" dirty="0" smtClean="0">
                <a:solidFill>
                  <a:srgbClr val="FF0000"/>
                </a:solidFill>
              </a:rPr>
              <a:t>Augmented 7/153 (4.5%)= 7-8 fold increase*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CA" dirty="0" smtClean="0">
                <a:solidFill>
                  <a:srgbClr val="FF0000"/>
                </a:solidFill>
              </a:rPr>
              <a:t>Normal population (SEER data base) 0.6% risk</a:t>
            </a:r>
          </a:p>
        </p:txBody>
      </p:sp>
      <p:sp>
        <p:nvSpPr>
          <p:cNvPr id="633861" name="Text Box 5"/>
          <p:cNvSpPr txBox="1">
            <a:spLocks noChangeArrowheads="1"/>
          </p:cNvSpPr>
          <p:nvPr/>
        </p:nvSpPr>
        <p:spPr bwMode="auto">
          <a:xfrm>
            <a:off x="4308475" y="6280150"/>
            <a:ext cx="4915128" cy="400110"/>
          </a:xfrm>
          <a:prstGeom prst="rect">
            <a:avLst/>
          </a:prstGeom>
          <a:solidFill>
            <a:schemeClr val="bg1"/>
          </a:solidFill>
          <a:ln w="38100" cmpd="sng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000" dirty="0">
                <a:solidFill>
                  <a:schemeClr val="accent1"/>
                </a:solidFill>
                <a:latin typeface="Arial" charset="0"/>
                <a:ea typeface="ＭＳ Ｐゴシック" charset="0"/>
              </a:rPr>
              <a:t>Higuchi et al. J </a:t>
            </a:r>
            <a:r>
              <a:rPr lang="en-CA" sz="2000" dirty="0" err="1">
                <a:solidFill>
                  <a:schemeClr val="accent1"/>
                </a:solidFill>
                <a:latin typeface="Arial" charset="0"/>
                <a:ea typeface="ＭＳ Ｐゴシック" charset="0"/>
              </a:rPr>
              <a:t>Urol</a:t>
            </a:r>
            <a:r>
              <a:rPr lang="en-CA" sz="2000" dirty="0">
                <a:solidFill>
                  <a:schemeClr val="accent1"/>
                </a:solidFill>
                <a:latin typeface="Arial" charset="0"/>
                <a:ea typeface="ＭＳ Ｐゴシック" charset="0"/>
              </a:rPr>
              <a:t> 2010; 194:2492-2497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1750" y="5670550"/>
            <a:ext cx="156324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* N.S. p&lt;0.05</a:t>
            </a:r>
          </a:p>
        </p:txBody>
      </p:sp>
      <p:sp>
        <p:nvSpPr>
          <p:cNvPr id="5" name="Rectangle 4"/>
          <p:cNvSpPr/>
          <p:nvPr/>
        </p:nvSpPr>
        <p:spPr>
          <a:xfrm>
            <a:off x="3601796" y="449759"/>
            <a:ext cx="4776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>
                <a:solidFill>
                  <a:srgbClr val="5B9BD5"/>
                </a:solidFill>
              </a:rPr>
              <a:t>Late Issues: Cancer!</a:t>
            </a:r>
            <a:endParaRPr 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2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513" y="1095375"/>
            <a:ext cx="7391400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Whereas enteric augmentation carries a 7-8 fold increased risk of developing cancer, </a:t>
            </a:r>
            <a:r>
              <a:rPr lang="en-US" dirty="0" smtClean="0">
                <a:solidFill>
                  <a:schemeClr val="accent1"/>
                </a:solidFill>
              </a:rPr>
              <a:t>gastric augments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may have double that risk, i.e. 14-15 fold increase!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Triad</a:t>
            </a:r>
            <a:r>
              <a:rPr lang="en-US" dirty="0" smtClean="0"/>
              <a:t> of augmentation, immunosuppression, &amp; CMV &amp;/or EBV should heighten concern for malignancy!</a:t>
            </a:r>
            <a:endParaRPr lang="en-US" dirty="0"/>
          </a:p>
        </p:txBody>
      </p:sp>
      <p:sp>
        <p:nvSpPr>
          <p:cNvPr id="61443" name="TextBox 3"/>
          <p:cNvSpPr txBox="1">
            <a:spLocks noChangeArrowheads="1"/>
          </p:cNvSpPr>
          <p:nvPr/>
        </p:nvSpPr>
        <p:spPr bwMode="auto">
          <a:xfrm>
            <a:off x="3827464" y="6129338"/>
            <a:ext cx="6154737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 dirty="0" err="1">
                <a:solidFill>
                  <a:schemeClr val="accent1"/>
                </a:solidFill>
              </a:rPr>
              <a:t>Husmann</a:t>
            </a:r>
            <a:r>
              <a:rPr lang="en-US" sz="2000" dirty="0">
                <a:solidFill>
                  <a:schemeClr val="accent1"/>
                </a:solidFill>
              </a:rPr>
              <a:t> DA. </a:t>
            </a:r>
            <a:r>
              <a:rPr lang="en-US" sz="2000" dirty="0" err="1">
                <a:solidFill>
                  <a:schemeClr val="accent1"/>
                </a:solidFill>
              </a:rPr>
              <a:t>Ther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Adv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Urol</a:t>
            </a:r>
            <a:r>
              <a:rPr lang="en-US" sz="2000" dirty="0">
                <a:solidFill>
                  <a:schemeClr val="accent1"/>
                </a:solidFill>
              </a:rPr>
              <a:t> (2009) 1(1):5-11</a:t>
            </a:r>
            <a:r>
              <a:rPr lang="en-US" sz="2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396142" y="176212"/>
            <a:ext cx="4776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0" dirty="0" smtClean="0">
                <a:solidFill>
                  <a:schemeClr val="accent1"/>
                </a:solidFill>
              </a:rPr>
              <a:t>Late Issues: Cancer!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6656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-298450"/>
            <a:ext cx="7385050" cy="1371600"/>
          </a:xfrm>
        </p:spPr>
        <p:txBody>
          <a:bodyPr/>
          <a:lstStyle/>
          <a:p>
            <a:pPr algn="l">
              <a:defRPr/>
            </a:pPr>
            <a:r>
              <a:rPr lang="en-US" b="1" i="0" dirty="0" smtClean="0">
                <a:solidFill>
                  <a:schemeClr val="accent1"/>
                </a:solidFill>
              </a:rPr>
              <a:t>Can we screen for cancer?</a:t>
            </a:r>
            <a:endParaRPr lang="en-US" b="1" i="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2075" y="1358901"/>
            <a:ext cx="7278688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E</a:t>
            </a:r>
            <a:r>
              <a:rPr lang="en-US" altLang="ja-JP" sz="2400" dirty="0"/>
              <a:t>ndoscopic </a:t>
            </a:r>
            <a:r>
              <a:rPr lang="en-US" altLang="ja-JP" sz="2400" dirty="0"/>
              <a:t>surveillance should begin between </a:t>
            </a:r>
            <a:r>
              <a:rPr lang="en-US" altLang="ja-JP" sz="2400" b="1" dirty="0">
                <a:solidFill>
                  <a:srgbClr val="008000"/>
                </a:solidFill>
              </a:rPr>
              <a:t>7 and </a:t>
            </a:r>
            <a:r>
              <a:rPr lang="en-US" altLang="ja-JP" sz="2400" b="1" dirty="0">
                <a:solidFill>
                  <a:schemeClr val="accent1"/>
                </a:solidFill>
              </a:rPr>
              <a:t>10 years</a:t>
            </a:r>
            <a:r>
              <a:rPr lang="en-US" altLang="ja-JP" sz="2400" b="1" dirty="0">
                <a:solidFill>
                  <a:srgbClr val="008000"/>
                </a:solidFill>
              </a:rPr>
              <a:t> </a:t>
            </a:r>
            <a:r>
              <a:rPr lang="en-US" altLang="ja-JP" sz="2400" dirty="0"/>
              <a:t>following </a:t>
            </a:r>
            <a:r>
              <a:rPr lang="en-US" altLang="ja-JP" sz="2400" dirty="0"/>
              <a:t>surgery.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semiannual urinalysis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+mj-ea"/>
                <a:cs typeface="+mj-cs"/>
              </a:rPr>
              <a:t>Estimated cost of annual cystoscopy &amp; cytology to </a:t>
            </a:r>
            <a:r>
              <a:rPr lang="en-US" sz="2400" dirty="0">
                <a:ea typeface="+mj-ea"/>
                <a:cs typeface="+mj-cs"/>
              </a:rPr>
              <a:t>diagnose </a:t>
            </a:r>
            <a:r>
              <a:rPr lang="en-US" sz="2400" dirty="0">
                <a:ea typeface="+mj-ea"/>
                <a:cs typeface="+mj-cs"/>
              </a:rPr>
              <a:t>1 cancer (which is unlikely to be curable</a:t>
            </a:r>
            <a:r>
              <a:rPr lang="en-US" sz="2400" dirty="0">
                <a:ea typeface="+mj-ea"/>
                <a:cs typeface="+mj-cs"/>
              </a:rPr>
              <a:t>): </a:t>
            </a:r>
            <a:r>
              <a:rPr lang="en-US" sz="2400" b="1" dirty="0">
                <a:solidFill>
                  <a:schemeClr val="accent1"/>
                </a:solidFill>
                <a:ea typeface="+mj-ea"/>
                <a:cs typeface="+mj-cs"/>
              </a:rPr>
              <a:t>&gt;$</a:t>
            </a:r>
            <a:r>
              <a:rPr lang="en-US" sz="2400" b="1" dirty="0">
                <a:solidFill>
                  <a:schemeClr val="accent1"/>
                </a:solidFill>
                <a:ea typeface="+mj-ea"/>
                <a:cs typeface="+mj-cs"/>
              </a:rPr>
              <a:t>950,000</a:t>
            </a:r>
            <a:r>
              <a:rPr lang="en-US" sz="4000" dirty="0">
                <a:solidFill>
                  <a:schemeClr val="accent1"/>
                </a:solidFill>
                <a:ea typeface="+mj-ea"/>
                <a:cs typeface="+mj-cs"/>
              </a:rPr>
              <a:t/>
            </a:r>
            <a:br>
              <a:rPr lang="en-US" sz="4000" dirty="0">
                <a:solidFill>
                  <a:schemeClr val="accent1"/>
                </a:solidFill>
                <a:ea typeface="+mj-ea"/>
                <a:cs typeface="+mj-cs"/>
              </a:rPr>
            </a:br>
            <a:endParaRPr lang="en-US" sz="2800" dirty="0">
              <a:solidFill>
                <a:schemeClr val="accent1"/>
              </a:solidFill>
              <a:latin typeface="Minion Pro" pitchFamily="18" charset="0"/>
            </a:endParaRPr>
          </a:p>
        </p:txBody>
      </p:sp>
      <p:sp>
        <p:nvSpPr>
          <p:cNvPr id="55299" name="TextBox 3"/>
          <p:cNvSpPr txBox="1">
            <a:spLocks noChangeArrowheads="1"/>
          </p:cNvSpPr>
          <p:nvPr/>
        </p:nvSpPr>
        <p:spPr bwMode="auto">
          <a:xfrm>
            <a:off x="3827463" y="6232525"/>
            <a:ext cx="5120504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 dirty="0" err="1">
                <a:solidFill>
                  <a:schemeClr val="accent1"/>
                </a:solidFill>
              </a:rPr>
              <a:t>Kurzrock</a:t>
            </a:r>
            <a:r>
              <a:rPr lang="en-US" sz="2000" dirty="0">
                <a:solidFill>
                  <a:schemeClr val="accent1"/>
                </a:solidFill>
              </a:rPr>
              <a:t>, EA. World J </a:t>
            </a:r>
            <a:r>
              <a:rPr lang="en-US" sz="2000" dirty="0" err="1">
                <a:solidFill>
                  <a:schemeClr val="accent1"/>
                </a:solidFill>
              </a:rPr>
              <a:t>Urol</a:t>
            </a:r>
            <a:r>
              <a:rPr lang="en-US" sz="2000" dirty="0">
                <a:solidFill>
                  <a:schemeClr val="accent1"/>
                </a:solidFill>
              </a:rPr>
              <a:t> (2009) 27:69-73</a:t>
            </a:r>
          </a:p>
        </p:txBody>
      </p:sp>
    </p:spTree>
    <p:extLst>
      <p:ext uri="{BB962C8B-B14F-4D97-AF65-F5344CB8AC3E}">
        <p14:creationId xmlns:p14="http://schemas.microsoft.com/office/powerpoint/2010/main" val="2209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225" y="152401"/>
            <a:ext cx="8534400" cy="74771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b="1" i="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Conclusions</a:t>
            </a:r>
            <a:endParaRPr lang="en-US" b="1" i="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1266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09738" y="927101"/>
            <a:ext cx="8577262" cy="5294313"/>
          </a:xfrm>
          <a:ln w="38100"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400" dirty="0"/>
              <a:t>Care of the patient should be </a:t>
            </a:r>
            <a:r>
              <a:rPr lang="en-US" sz="2400" dirty="0">
                <a:solidFill>
                  <a:schemeClr val="accent1"/>
                </a:solidFill>
              </a:rPr>
              <a:t>INDIVIDUALIZED</a:t>
            </a:r>
            <a:r>
              <a:rPr lang="en-US" sz="2400" dirty="0"/>
              <a:t> &amp; </a:t>
            </a:r>
            <a:r>
              <a:rPr lang="en-US" sz="2400" dirty="0"/>
              <a:t>must be based on sound clinical </a:t>
            </a:r>
            <a:r>
              <a:rPr lang="en-US" sz="2400" dirty="0"/>
              <a:t>assessment &amp; experience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Imperative that the patient &amp; </a:t>
            </a:r>
            <a:r>
              <a:rPr lang="en-US" sz="2400" dirty="0"/>
              <a:t>family understand </a:t>
            </a:r>
            <a:r>
              <a:rPr lang="en-US" sz="2400" dirty="0"/>
              <a:t>that </a:t>
            </a:r>
            <a:r>
              <a:rPr lang="en-US" sz="2400" i="1" dirty="0"/>
              <a:t>follow-up is </a:t>
            </a:r>
            <a:r>
              <a:rPr lang="en-US" sz="2400" i="1" dirty="0">
                <a:solidFill>
                  <a:schemeClr val="accent1"/>
                </a:solidFill>
              </a:rPr>
              <a:t>lifelong</a:t>
            </a:r>
            <a:r>
              <a:rPr lang="en-US" sz="2400" i="1" dirty="0"/>
              <a:t>  &amp; the </a:t>
            </a:r>
            <a:r>
              <a:rPr lang="en-US" sz="2400" i="1" dirty="0">
                <a:solidFill>
                  <a:schemeClr val="accent1"/>
                </a:solidFill>
              </a:rPr>
              <a:t>potential for </a:t>
            </a:r>
            <a:r>
              <a:rPr lang="en-US" sz="2400" i="1" dirty="0">
                <a:solidFill>
                  <a:schemeClr val="accent1"/>
                </a:solidFill>
              </a:rPr>
              <a:t>complications</a:t>
            </a:r>
            <a:r>
              <a:rPr lang="en-US" sz="2400" i="1" dirty="0">
                <a:solidFill>
                  <a:srgbClr val="008000"/>
                </a:solidFill>
              </a:rPr>
              <a:t> </a:t>
            </a:r>
            <a:r>
              <a:rPr lang="en-US" sz="2400" i="1" dirty="0"/>
              <a:t>&amp; tune ups </a:t>
            </a:r>
            <a:r>
              <a:rPr lang="en-US" sz="2400" i="1" dirty="0"/>
              <a:t>are virtually </a:t>
            </a:r>
            <a:r>
              <a:rPr lang="en-US" sz="2400" i="1" dirty="0"/>
              <a:t>universal</a:t>
            </a:r>
          </a:p>
          <a:p>
            <a:pPr>
              <a:defRPr/>
            </a:pPr>
            <a:endParaRPr lang="en-US" sz="2400" i="1" dirty="0"/>
          </a:p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</a:rPr>
              <a:t>Realistic expectations </a:t>
            </a:r>
            <a:r>
              <a:rPr lang="en-US" sz="2400" dirty="0"/>
              <a:t>&amp; tremendous </a:t>
            </a:r>
            <a:r>
              <a:rPr lang="en-US" sz="2400" dirty="0"/>
              <a:t>motivation &amp; ongoing education </a:t>
            </a:r>
            <a:r>
              <a:rPr lang="en-US" sz="2400" dirty="0"/>
              <a:t>are mandatory for </a:t>
            </a:r>
            <a:r>
              <a:rPr lang="en-US" sz="2400" dirty="0"/>
              <a:t>long term success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51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174" y="365125"/>
            <a:ext cx="8769626" cy="1325563"/>
          </a:xfrm>
        </p:spPr>
        <p:txBody>
          <a:bodyPr>
            <a:noAutofit/>
          </a:bodyPr>
          <a:lstStyle/>
          <a:p>
            <a:r>
              <a:rPr lang="en-CA" sz="9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Thank you</a:t>
            </a:r>
            <a:endParaRPr lang="en-CA" sz="96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947" y="1600201"/>
            <a:ext cx="6798106" cy="4525963"/>
          </a:xfrm>
          <a:prstGeom prst="rect">
            <a:avLst/>
          </a:prstGeom>
          <a:noFill/>
          <a:ln w="412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9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8839200" cy="1341438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List of Conditions Associated with Neurogenic Bladder:</a:t>
            </a:r>
            <a:br>
              <a:rPr lang="en-US" sz="2000" b="1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endParaRPr lang="en-US" sz="20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62484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sz="5100" b="1" dirty="0"/>
          </a:p>
          <a:p>
            <a:r>
              <a:rPr lang="en-US" sz="3800" dirty="0"/>
              <a:t>Alzheimer’s disease</a:t>
            </a:r>
            <a:endParaRPr lang="en-US" sz="3800" dirty="0"/>
          </a:p>
          <a:p>
            <a:r>
              <a:rPr lang="en-US" sz="3800" dirty="0">
                <a:solidFill>
                  <a:srgbClr val="FF0000"/>
                </a:solidFill>
              </a:rPr>
              <a:t>Birth defects of the spinal cord</a:t>
            </a:r>
          </a:p>
          <a:p>
            <a:r>
              <a:rPr lang="en-US" sz="3800" dirty="0">
                <a:solidFill>
                  <a:srgbClr val="FF0000"/>
                </a:solidFill>
              </a:rPr>
              <a:t>Brain or spinal cord tumors</a:t>
            </a:r>
          </a:p>
          <a:p>
            <a:r>
              <a:rPr lang="en-US" sz="3800" dirty="0">
                <a:solidFill>
                  <a:srgbClr val="FF0000"/>
                </a:solidFill>
              </a:rPr>
              <a:t>cerebral palsy</a:t>
            </a:r>
            <a:endParaRPr lang="en-US" sz="3800" dirty="0">
              <a:solidFill>
                <a:srgbClr val="FF0000"/>
              </a:solidFill>
            </a:endParaRPr>
          </a:p>
          <a:p>
            <a:r>
              <a:rPr lang="en-US" sz="3800" dirty="0">
                <a:solidFill>
                  <a:srgbClr val="FF0000"/>
                </a:solidFill>
              </a:rPr>
              <a:t>Encephalitis</a:t>
            </a:r>
            <a:endParaRPr lang="en-US" sz="3800" dirty="0">
              <a:solidFill>
                <a:srgbClr val="FF0000"/>
              </a:solidFill>
            </a:endParaRPr>
          </a:p>
          <a:p>
            <a:r>
              <a:rPr lang="en-US" sz="3800" dirty="0"/>
              <a:t>Multiple sclerosis</a:t>
            </a:r>
            <a:endParaRPr lang="en-US" sz="3800" dirty="0"/>
          </a:p>
          <a:p>
            <a:r>
              <a:rPr lang="en-US" sz="3800" dirty="0"/>
              <a:t>Parkinson’s disease</a:t>
            </a:r>
            <a:endParaRPr lang="en-US" sz="3800" dirty="0"/>
          </a:p>
          <a:p>
            <a:r>
              <a:rPr lang="en-US" sz="3800" dirty="0"/>
              <a:t>Spinal cord injury</a:t>
            </a:r>
          </a:p>
          <a:p>
            <a:r>
              <a:rPr lang="en-US" sz="3800" dirty="0"/>
              <a:t>Stroke </a:t>
            </a:r>
            <a:r>
              <a:rPr lang="en-US" sz="3800" dirty="0"/>
              <a:t>recovery</a:t>
            </a:r>
          </a:p>
          <a:p>
            <a:endParaRPr lang="en-US" sz="3800" dirty="0"/>
          </a:p>
          <a:p>
            <a:pPr>
              <a:buNone/>
            </a:pPr>
            <a:endParaRPr lang="en-US" sz="3800" dirty="0"/>
          </a:p>
          <a:p>
            <a:r>
              <a:rPr lang="en-US" sz="3800" dirty="0"/>
              <a:t>Alcoholic neuropathy</a:t>
            </a:r>
            <a:endParaRPr lang="en-US" sz="3800" dirty="0"/>
          </a:p>
          <a:p>
            <a:r>
              <a:rPr lang="en-US" sz="3800" dirty="0"/>
              <a:t>Diabetic neuropathy</a:t>
            </a:r>
            <a:endParaRPr lang="en-US" sz="3800" dirty="0"/>
          </a:p>
          <a:p>
            <a:r>
              <a:rPr lang="en-US" sz="3800" dirty="0">
                <a:solidFill>
                  <a:srgbClr val="FF0000"/>
                </a:solidFill>
              </a:rPr>
              <a:t>Nerve damage due to pelvic surgery</a:t>
            </a:r>
          </a:p>
          <a:p>
            <a:r>
              <a:rPr lang="en-US" sz="3800" dirty="0"/>
              <a:t>Nerve damage from a herniated </a:t>
            </a:r>
            <a:r>
              <a:rPr lang="en-US" sz="3800" dirty="0"/>
              <a:t>disc</a:t>
            </a:r>
          </a:p>
          <a:p>
            <a:endParaRPr lang="en-US" sz="3800" dirty="0"/>
          </a:p>
          <a:p>
            <a:endParaRPr lang="en-US" sz="3800" dirty="0"/>
          </a:p>
          <a:p>
            <a:r>
              <a:rPr lang="en-US" sz="3800" dirty="0">
                <a:solidFill>
                  <a:srgbClr val="FF0000"/>
                </a:solidFill>
              </a:rPr>
              <a:t>Non-neurogenic Neurogenic Bladder (Hinmann-Allen Syndrome)</a:t>
            </a:r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1981200" y="838201"/>
            <a:ext cx="1981200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0" dirty="0">
                <a:solidFill>
                  <a:schemeClr val="bg1"/>
                </a:solidFill>
              </a:rPr>
              <a:t>CENTRAL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2057400" y="3810000"/>
            <a:ext cx="2209800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0" dirty="0">
                <a:solidFill>
                  <a:schemeClr val="bg1"/>
                </a:solidFill>
              </a:rPr>
              <a:t>PERIPHERAL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057400" y="5632174"/>
            <a:ext cx="1371600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0" dirty="0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05801" y="6324600"/>
            <a:ext cx="199285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sz="1600" i="1" dirty="0">
                <a:solidFill>
                  <a:srgbClr val="FF0000"/>
                </a:solidFill>
              </a:rPr>
              <a:t>pediatric  age group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2590800"/>
            <a:ext cx="8763000" cy="411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1910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A Major Concern : </a:t>
            </a:r>
            <a:r>
              <a:rPr lang="en-US" sz="3200" b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Spina</a:t>
            </a:r>
            <a:r>
              <a:rPr lang="en-US" sz="32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bifida</a:t>
            </a:r>
            <a:endParaRPr lang="en-US" sz="32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1500 newborns/year in USA</a:t>
            </a:r>
          </a:p>
          <a:p>
            <a:r>
              <a:rPr lang="en-US" dirty="0"/>
              <a:t>Prevalence: 2.5-4/10,000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2686" y="3962710"/>
            <a:ext cx="4154488" cy="1120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133600" y="3313235"/>
            <a:ext cx="1981200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CONGENITAL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924228" y="5181601"/>
            <a:ext cx="2057400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LIFE-LONG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8153400" y="4038601"/>
            <a:ext cx="2286000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SOCIAL SUPPORT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4572000" y="2895601"/>
            <a:ext cx="3048000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MULTIDISCIPLINARY CARE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010400" y="5486401"/>
            <a:ext cx="1828800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COST BURDEN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048000" y="5791201"/>
            <a:ext cx="2514600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TRANSITIONAL CARE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52600" y="2590800"/>
            <a:ext cx="8763000" cy="4114800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1" name="Picture 4" descr="http://www.spinabifida.net/wp-content/uploads/2013/09/mild-spina-bifida-occulta-s1.gif"/>
          <p:cNvPicPr>
            <a:picLocks noChangeAspect="1" noChangeArrowheads="1"/>
          </p:cNvPicPr>
          <p:nvPr/>
        </p:nvPicPr>
        <p:blipFill>
          <a:blip r:embed="rId3" cstate="print"/>
          <a:srcRect l="4000" t="10038" r="6000" b="9658"/>
          <a:stretch>
            <a:fillRect/>
          </a:stretch>
        </p:blipFill>
        <p:spPr bwMode="auto">
          <a:xfrm>
            <a:off x="6629401" y="228600"/>
            <a:ext cx="3857625" cy="2209800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762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8763000" cy="11430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chemeClr val="accent1"/>
                </a:solidFill>
              </a:rPr>
              <a:t>Are we doing better in managing </a:t>
            </a:r>
            <a:r>
              <a:rPr lang="en-US" sz="4800" b="1" dirty="0" err="1">
                <a:solidFill>
                  <a:schemeClr val="accent1"/>
                </a:solidFill>
              </a:rPr>
              <a:t>spina</a:t>
            </a:r>
            <a:r>
              <a:rPr lang="en-US" sz="4800" b="1" dirty="0">
                <a:solidFill>
                  <a:schemeClr val="accent1"/>
                </a:solidFill>
              </a:rPr>
              <a:t> bifida</a:t>
            </a:r>
            <a:r>
              <a:rPr lang="en-US" sz="4800" dirty="0">
                <a:solidFill>
                  <a:schemeClr val="accent1"/>
                </a:solidFill>
              </a:rPr>
              <a:t>?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825625"/>
            <a:ext cx="9677400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Folic acid</a:t>
            </a:r>
          </a:p>
          <a:p>
            <a:pPr>
              <a:defRPr/>
            </a:pPr>
            <a:r>
              <a:rPr lang="en-US" dirty="0" smtClean="0"/>
              <a:t>Antenatal diagnosis &amp; termination of pregnancy</a:t>
            </a:r>
          </a:p>
          <a:p>
            <a:pPr>
              <a:defRPr/>
            </a:pPr>
            <a:r>
              <a:rPr lang="en-US" dirty="0" smtClean="0"/>
              <a:t>VP shunting for hydrocephalus: increased survival</a:t>
            </a:r>
          </a:p>
          <a:p>
            <a:pPr>
              <a:defRPr/>
            </a:pPr>
            <a:r>
              <a:rPr lang="en-US" dirty="0" smtClean="0"/>
              <a:t>Pre-emptive treatment- </a:t>
            </a:r>
            <a:r>
              <a:rPr lang="en-US" b="1" dirty="0" smtClean="0">
                <a:solidFill>
                  <a:schemeClr val="accent1"/>
                </a:solidFill>
              </a:rPr>
              <a:t>early CIC &amp; </a:t>
            </a:r>
            <a:r>
              <a:rPr lang="en-US" b="1" dirty="0" err="1" smtClean="0">
                <a:solidFill>
                  <a:schemeClr val="accent1"/>
                </a:solidFill>
              </a:rPr>
              <a:t>anticholinergics</a:t>
            </a:r>
            <a:endParaRPr lang="en-US" b="1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dirty="0" smtClean="0"/>
              <a:t>Botox</a:t>
            </a:r>
          </a:p>
          <a:p>
            <a:pPr>
              <a:defRPr/>
            </a:pPr>
            <a:r>
              <a:rPr lang="en-US" dirty="0" smtClean="0"/>
              <a:t>Minimally invasive surgical technologies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Diagnostic Tools</a:t>
            </a:r>
            <a:endParaRPr lang="en-CA" sz="36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Ultrasound</a:t>
            </a:r>
          </a:p>
          <a:p>
            <a:r>
              <a:rPr lang="en-CA" dirty="0" smtClean="0"/>
              <a:t>VCUG</a:t>
            </a:r>
          </a:p>
          <a:p>
            <a:r>
              <a:rPr lang="en-CA" dirty="0" err="1" smtClean="0"/>
              <a:t>Urodynamics</a:t>
            </a:r>
            <a:endParaRPr lang="en-CA" dirty="0" smtClean="0"/>
          </a:p>
          <a:p>
            <a:pPr lvl="1"/>
            <a:r>
              <a:rPr lang="en-CA" dirty="0" smtClean="0"/>
              <a:t>Uroflow </a:t>
            </a:r>
          </a:p>
          <a:p>
            <a:pPr lvl="1"/>
            <a:r>
              <a:rPr lang="en-CA" dirty="0" err="1" smtClean="0"/>
              <a:t>Cystometrogram</a:t>
            </a:r>
            <a:r>
              <a:rPr lang="en-CA" dirty="0" smtClean="0"/>
              <a:t> (CMG)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33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Diagnostic Tools: Ultrasound</a:t>
            </a:r>
            <a:endParaRPr lang="en-US" sz="36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58370" name="Picture 2" descr="http://www.pediatricurologybook.com/fromcd/section%207/section%207D%20Prune%20belly%20syndrome/Fig%204.jpg"/>
          <p:cNvPicPr>
            <a:picLocks noChangeAspect="1" noChangeArrowheads="1"/>
          </p:cNvPicPr>
          <p:nvPr/>
        </p:nvPicPr>
        <p:blipFill rotWithShape="1">
          <a:blip r:embed="rId2" cstate="print"/>
          <a:srcRect l="4683" t="13270" r="23814" b="19524"/>
          <a:stretch/>
        </p:blipFill>
        <p:spPr bwMode="auto">
          <a:xfrm>
            <a:off x="1828800" y="3886201"/>
            <a:ext cx="3352800" cy="236348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58372" name="Picture 4" descr="http://www.pedsradiology.com/Uploadimg%5Chinmansyndrome20617580781250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50000" t="42185"/>
          <a:stretch/>
        </p:blipFill>
        <p:spPr bwMode="auto">
          <a:xfrm>
            <a:off x="4681521" y="1395894"/>
            <a:ext cx="2520102" cy="218550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58374" name="Picture 6" descr="http://urologymockboards.pitt.edu/sites/all/themes/custom_site/images/practice-img3.pn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380" t="-391" r="51728" b="391"/>
          <a:stretch/>
        </p:blipFill>
        <p:spPr bwMode="auto">
          <a:xfrm>
            <a:off x="1676400" y="1395894"/>
            <a:ext cx="2632704" cy="20574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58376" name="Picture 8" descr="http://www.ultrasoundcases.info/files/Jpg/41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92934" y="4495801"/>
            <a:ext cx="2857500" cy="21431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r="18405"/>
          <a:stretch/>
        </p:blipFill>
        <p:spPr bwMode="auto">
          <a:xfrm>
            <a:off x="7620000" y="1143000"/>
            <a:ext cx="2916200" cy="31832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1697</Words>
  <Application>Microsoft Office PowerPoint</Application>
  <PresentationFormat>Widescreen</PresentationFormat>
  <Paragraphs>352</Paragraphs>
  <Slides>44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MS PGothic</vt:lpstr>
      <vt:lpstr>MS PGothic</vt:lpstr>
      <vt:lpstr>Yu Gothic</vt:lpstr>
      <vt:lpstr>Arial</vt:lpstr>
      <vt:lpstr>Arial Black</vt:lpstr>
      <vt:lpstr>Calibri</vt:lpstr>
      <vt:lpstr>Calibri Light</vt:lpstr>
      <vt:lpstr>Minion Pro</vt:lpstr>
      <vt:lpstr>Minion Pro SmBd</vt:lpstr>
      <vt:lpstr>Wingdings</vt:lpstr>
      <vt:lpstr>Office Theme</vt:lpstr>
      <vt:lpstr>Foto de Photo Editor</vt:lpstr>
      <vt:lpstr>PowerPoint Presentation</vt:lpstr>
      <vt:lpstr>PowerPoint Presentation</vt:lpstr>
      <vt:lpstr>Disclosures</vt:lpstr>
      <vt:lpstr>Objectives</vt:lpstr>
      <vt:lpstr>List of Conditions Associated with Neurogenic Bladder: </vt:lpstr>
      <vt:lpstr>A Major Concern : Spina bifida</vt:lpstr>
      <vt:lpstr>Are we doing better in managing spina bifida?</vt:lpstr>
      <vt:lpstr>Diagnostic Tools</vt:lpstr>
      <vt:lpstr>Diagnostic Tools: Ultrasound</vt:lpstr>
      <vt:lpstr>Diagnostic Tools: VCUG</vt:lpstr>
      <vt:lpstr>Urodynamics: Uroflowmetry</vt:lpstr>
      <vt:lpstr>Urodynamics: Cystometrogram</vt:lpstr>
      <vt:lpstr>Cystometrogram: basic tracings</vt:lpstr>
      <vt:lpstr>Cystometrogram: Pitfalls</vt:lpstr>
      <vt:lpstr>El- Hout Y, Leslie B, Weber B, Kozakowski K, Lorenzo AJ, Bagli DJ, Pippi Salle JL, Farhat WA: Are routine urodynamic studies (UDS) necessary in follow-up evaluation of spina bifida patients with neurogenic bladder?  The 1st World Congress of Pediatric Urology, San Francisco, USA, May 27-31, 2010 </vt:lpstr>
      <vt:lpstr>PowerPoint Presentation</vt:lpstr>
      <vt:lpstr>PowerPoint Presentation</vt:lpstr>
      <vt:lpstr>PowerPoint Presentation</vt:lpstr>
      <vt:lpstr>PowerPoint Presentation</vt:lpstr>
      <vt:lpstr>BEWARE: tethered cord</vt:lpstr>
      <vt:lpstr>Vesicoureteral Reflux</vt:lpstr>
      <vt:lpstr>Constipation: When everything fails MACE: Malone Antegrade Continence Enema</vt:lpstr>
      <vt:lpstr>PowerPoint Presentation</vt:lpstr>
      <vt:lpstr>Neonatal vs. later childhood treatment of bladder in spina bifida</vt:lpstr>
      <vt:lpstr>Absolute indication : DLPP &gt; 40 cmH2O Best segment: ileum </vt:lpstr>
      <vt:lpstr>Catheterizable Channels:  Mitrofanoff &amp; Friends</vt:lpstr>
      <vt:lpstr>PowerPoint Presentation</vt:lpstr>
      <vt:lpstr>Outlet Procedures: </vt:lpstr>
      <vt:lpstr>Augmentation cystoplasty – Modern concerns</vt:lpstr>
      <vt:lpstr>Time &amp; Vitamin B-12</vt:lpstr>
      <vt:lpstr>Is additional bladder surgery needed?</vt:lpstr>
      <vt:lpstr>Is additional bladder surgery needed?</vt:lpstr>
      <vt:lpstr>Perforation</vt:lpstr>
      <vt:lpstr>Complications of cystoplasty-Mucus, bugs &amp; stones</vt:lpstr>
      <vt:lpstr>Stones</vt:lpstr>
      <vt:lpstr>Non compliance with CIC &amp; ESRD</vt:lpstr>
      <vt:lpstr>Late issues- pregnancy</vt:lpstr>
      <vt:lpstr>PowerPoint Presentation</vt:lpstr>
      <vt:lpstr>Pregnancy &amp; fetal demise</vt:lpstr>
      <vt:lpstr>PowerPoint Presentation</vt:lpstr>
      <vt:lpstr>PowerPoint Presentation</vt:lpstr>
      <vt:lpstr>Can we screen for cancer?</vt:lpstr>
      <vt:lpstr>Conclusions</vt:lpstr>
      <vt:lpstr>Thank you</vt:lpstr>
    </vt:vector>
  </TitlesOfParts>
  <Company>American University of Beirut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Yaser El-Hout</dc:creator>
  <cp:lastModifiedBy>Yaser El-Hout</cp:lastModifiedBy>
  <cp:revision>5</cp:revision>
  <dcterms:created xsi:type="dcterms:W3CDTF">2019-05-14T14:46:21Z</dcterms:created>
  <dcterms:modified xsi:type="dcterms:W3CDTF">2019-05-14T15:26:01Z</dcterms:modified>
</cp:coreProperties>
</file>