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  <p:sldMasterId id="2147483674" r:id="rId13"/>
    <p:sldMasterId id="2147483675" r:id="rId14"/>
    <p:sldMasterId id="2147483676" r:id="rId15"/>
    <p:sldMasterId id="2147483677" r:id="rId16"/>
    <p:sldMasterId id="2147483678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y="6858000" cx="9144000"/>
  <p:notesSz cx="6811950" cy="9939325"/>
  <p:embeddedFontLst>
    <p:embeddedFont>
      <p:font typeface="Garamon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33" Type="http://schemas.openxmlformats.org/officeDocument/2006/relationships/font" Target="fonts/Garamond-bold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Garamond-regular.fntdata"/><Relationship Id="rId13" Type="http://schemas.openxmlformats.org/officeDocument/2006/relationships/slideMaster" Target="slideMasters/slideMaster10.xml"/><Relationship Id="rId35" Type="http://schemas.openxmlformats.org/officeDocument/2006/relationships/font" Target="fonts/Garamond-boldItalic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Garamond-italic.fnt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9212" y="0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862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9212" y="9440862"/>
            <a:ext cx="295116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1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3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8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/>
          <p:nvPr>
            <p:ph idx="1" type="body"/>
          </p:nvPr>
        </p:nvSpPr>
        <p:spPr>
          <a:xfrm>
            <a:off x="681037" y="4721225"/>
            <a:ext cx="5449887" cy="4471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9:notes"/>
          <p:cNvSpPr/>
          <p:nvPr>
            <p:ph idx="2" type="sldImg"/>
          </p:nvPr>
        </p:nvSpPr>
        <p:spPr>
          <a:xfrm>
            <a:off x="922337" y="746125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5400">
                <a:solidFill>
                  <a:srgbClr val="FF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065837" y="5054600"/>
            <a:ext cx="6731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922462" y="5054600"/>
            <a:ext cx="40640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6816725" y="5054600"/>
            <a:ext cx="414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71" name="Google Shape;171;p19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09" name="Google Shape;209;p23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Google Shape;230;p25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5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9" name="Google Shape;249;p27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0" name="Google Shape;250;p27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 rot="5400000">
            <a:off x="4681634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1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32" name="Google Shape;132;p15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34" name="Google Shape;134;p15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4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7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1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1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1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descr="SD-PanelTitle-R1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0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Google Shape;15;p1"/>
          <p:cNvCxnSpPr/>
          <p:nvPr/>
        </p:nvCxnSpPr>
        <p:spPr>
          <a:xfrm>
            <a:off x="2019300" y="3471862"/>
            <a:ext cx="5113337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" name="Google Shape;16;p1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6065837" y="5054600"/>
            <a:ext cx="6731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1922462" y="5054600"/>
            <a:ext cx="40640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6816725" y="5054600"/>
            <a:ext cx="414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2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94" name="Google Shape;19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2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96" name="Google Shape;196;p22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97" name="Google Shape;197;p22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2"/>
          <p:cNvSpPr txBox="1"/>
          <p:nvPr/>
        </p:nvSpPr>
        <p:spPr>
          <a:xfrm>
            <a:off x="849312" y="904875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Garamon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7634287" y="2827337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Garamond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00" name="Google Shape;200;p22"/>
          <p:cNvCxnSpPr/>
          <p:nvPr/>
        </p:nvCxnSpPr>
        <p:spPr>
          <a:xfrm>
            <a:off x="1277937" y="4140200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1" name="Google Shape;201;p22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3" name="Google Shape;203;p22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4" name="Google Shape;204;p22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4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215" name="Google Shape;21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4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17" name="Google Shape;217;p24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18" name="Google Shape;218;p24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24"/>
          <p:cNvSpPr txBox="1"/>
          <p:nvPr/>
        </p:nvSpPr>
        <p:spPr>
          <a:xfrm>
            <a:off x="877887" y="896937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7650162" y="2608262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aramond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221" name="Google Shape;221;p24"/>
          <p:cNvCxnSpPr/>
          <p:nvPr/>
        </p:nvCxnSpPr>
        <p:spPr>
          <a:xfrm>
            <a:off x="1277937" y="3429000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22" name="Google Shape;222;p24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5" name="Google Shape;225;p24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6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236" name="Google Shape;236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6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38" name="Google Shape;238;p26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39" name="Google Shape;239;p26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0" name="Google Shape;240;p26"/>
          <p:cNvCxnSpPr/>
          <p:nvPr/>
        </p:nvCxnSpPr>
        <p:spPr>
          <a:xfrm>
            <a:off x="1277937" y="3429000"/>
            <a:ext cx="6607175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1" name="Google Shape;241;p26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8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255" name="Google Shape;255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57" name="Google Shape;257;p28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58" name="Google Shape;258;p28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9" name="Google Shape;259;p28"/>
          <p:cNvCxnSpPr/>
          <p:nvPr/>
        </p:nvCxnSpPr>
        <p:spPr>
          <a:xfrm>
            <a:off x="1277937" y="2354262"/>
            <a:ext cx="6607175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0" name="Google Shape;260;p28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1" name="Google Shape;261;p28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2" name="Google Shape;262;p28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3" name="Google Shape;263;p28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273" name="Google Shape;27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275" name="Google Shape;275;p3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276" name="Google Shape;276;p3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7" name="Google Shape;277;p30"/>
          <p:cNvCxnSpPr/>
          <p:nvPr/>
        </p:nvCxnSpPr>
        <p:spPr>
          <a:xfrm>
            <a:off x="6245225" y="906462"/>
            <a:ext cx="0" cy="4968875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8" name="Google Shape;278;p30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0" name="Google Shape;280;p30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1" name="Google Shape;281;p30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29" name="Google Shape;2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3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31" name="Google Shape;31;p3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32" name="Google Shape;32;p3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" name="Google Shape;33;p3"/>
          <p:cNvCxnSpPr/>
          <p:nvPr/>
        </p:nvCxnSpPr>
        <p:spPr>
          <a:xfrm>
            <a:off x="1277937" y="2355850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" name="Google Shape;34;p3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47" name="Google Shape;47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5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49" name="Google Shape;49;p5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50" name="Google Shape;50;p5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82" name="Google Shape;82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84" name="Google Shape;84;p1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85" name="Google Shape;85;p1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Google Shape;86;p10"/>
          <p:cNvCxnSpPr/>
          <p:nvPr/>
        </p:nvCxnSpPr>
        <p:spPr>
          <a:xfrm>
            <a:off x="1277937" y="3598862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7" name="Google Shape;87;p10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2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00" name="Google Shape;100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2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02" name="Google Shape;102;p12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3" name="Google Shape;103;p12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4" name="Google Shape;104;p12"/>
          <p:cNvCxnSpPr/>
          <p:nvPr/>
        </p:nvCxnSpPr>
        <p:spPr>
          <a:xfrm>
            <a:off x="1277937" y="2355850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5" name="Google Shape;105;p12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8" name="Google Shape;108;p12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4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19" name="Google Shape;119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4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21" name="Google Shape;121;p14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22" name="Google Shape;122;p14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3" name="Google Shape;123;p14"/>
          <p:cNvCxnSpPr/>
          <p:nvPr/>
        </p:nvCxnSpPr>
        <p:spPr>
          <a:xfrm>
            <a:off x="1277937" y="2354262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4" name="Google Shape;124;p14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6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40" name="Google Shape;140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6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42" name="Google Shape;142;p16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3" name="Google Shape;143;p16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4" name="Google Shape;144;p16"/>
          <p:cNvCxnSpPr/>
          <p:nvPr/>
        </p:nvCxnSpPr>
        <p:spPr>
          <a:xfrm>
            <a:off x="1277937" y="2354262"/>
            <a:ext cx="6596062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5" name="Google Shape;145;p16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7" name="Google Shape;147;p16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57" name="Google Shape;157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59" name="Google Shape;159;p18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60" name="Google Shape;160;p18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1" name="Google Shape;161;p18"/>
          <p:cNvCxnSpPr/>
          <p:nvPr/>
        </p:nvCxnSpPr>
        <p:spPr>
          <a:xfrm>
            <a:off x="1277937" y="2913062"/>
            <a:ext cx="2333625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2" name="Google Shape;162;p18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Google Shape;164;p18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5" name="Google Shape;165;p18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0"/>
          <p:cNvGrpSpPr/>
          <p:nvPr/>
        </p:nvGrpSpPr>
        <p:grpSpPr>
          <a:xfrm>
            <a:off x="0" y="0"/>
            <a:ext cx="9151937" cy="6858000"/>
            <a:chOff x="0" y="0"/>
            <a:chExt cx="9152467" cy="6858000"/>
          </a:xfrm>
        </p:grpSpPr>
        <p:pic>
          <p:nvPicPr>
            <p:cNvPr descr="SD-PanelContent.png" id="176" name="Google Shape;176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0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78" name="Google Shape;178;p2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79" name="Google Shape;179;p20"/>
            <p:cNvPicPr preferRelativeResize="0"/>
            <p:nvPr/>
          </p:nvPicPr>
          <p:blipFill rotWithShape="1">
            <a:blip r:embed="rId3">
              <a:alphaModFix/>
            </a:blip>
            <a:srcRect b="0" l="1" r="14239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0" name="Google Shape;180;p20"/>
          <p:cNvCxnSpPr/>
          <p:nvPr/>
        </p:nvCxnSpPr>
        <p:spPr>
          <a:xfrm>
            <a:off x="1277937" y="4140200"/>
            <a:ext cx="6607175" cy="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1" name="Google Shape;181;p20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3" name="Google Shape;183;p20"/>
          <p:cNvSpPr txBox="1"/>
          <p:nvPr>
            <p:ph idx="10" type="dt"/>
          </p:nvPr>
        </p:nvSpPr>
        <p:spPr>
          <a:xfrm>
            <a:off x="6356350" y="5961062"/>
            <a:ext cx="114935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4" name="Google Shape;184;p20"/>
          <p:cNvSpPr txBox="1"/>
          <p:nvPr>
            <p:ph idx="11" type="ftr"/>
          </p:nvPr>
        </p:nvSpPr>
        <p:spPr>
          <a:xfrm>
            <a:off x="1176337" y="5961062"/>
            <a:ext cx="51054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7580312" y="5961062"/>
            <a:ext cx="39528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cbi.nlm.nih.gov/books/NBK299312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abeer.hani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cbi.nlm.nih.gov/books/NBK299312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cbi.nlm.nih.gov/books/NBK2993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ctrTitle"/>
          </p:nvPr>
        </p:nvSpPr>
        <p:spPr>
          <a:xfrm>
            <a:off x="1143000" y="1752600"/>
            <a:ext cx="6858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Hypotonia </a:t>
            </a:r>
            <a:br>
              <a:rPr b="1" i="0" lang="en-US" sz="5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5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After 5 Years Of Age</a:t>
            </a:r>
            <a:br>
              <a:rPr b="1" i="0" lang="en-US" sz="5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94" name="Google Shape;294;p32"/>
          <p:cNvSpPr txBox="1"/>
          <p:nvPr>
            <p:ph idx="1" type="subTitle"/>
          </p:nvPr>
        </p:nvSpPr>
        <p:spPr>
          <a:xfrm>
            <a:off x="685800" y="3611562"/>
            <a:ext cx="7772400" cy="164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b="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Abeer Hani, MD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b="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Assistant Professor of Pediatrics and Neurology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b="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Lebanese American University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b="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14</a:t>
            </a:r>
            <a:r>
              <a:rPr b="0" baseline="3000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</a:t>
            </a:r>
            <a:r>
              <a:rPr b="0" i="0" lang="en-US" sz="1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Annual LPS meeting 13/9/2019</a:t>
            </a:r>
            <a:endParaRPr/>
          </a:p>
          <a:p>
            <a:pPr indent="0" lvl="0" marL="0" rtl="0" algn="ctr"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>
            <p:ph type="title"/>
          </p:nvPr>
        </p:nvSpPr>
        <p:spPr>
          <a:xfrm>
            <a:off x="1163637" y="1066800"/>
            <a:ext cx="6799262" cy="133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Garamond"/>
              <a:buNone/>
            </a:pPr>
            <a:r>
              <a:rPr b="1" i="0" lang="en-US" sz="49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Treatment Of Riboflavin Transporter Deficiency</a:t>
            </a:r>
            <a:br>
              <a:rPr b="1" i="0" lang="en-US" sz="49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351" name="Google Shape;351;p41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Arial"/>
              <a:buChar char="•"/>
            </a:pPr>
            <a:r>
              <a:rPr b="0" i="0" lang="en-US" sz="15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Lifelong high-dose oral supplementation of riboflavin between 10 mg and 50 mg/kg/day 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Arial"/>
              <a:buChar char="•"/>
            </a:pPr>
            <a:r>
              <a:rPr b="0" i="0" lang="en-US" sz="15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Supportive care includes: </a:t>
            </a:r>
            <a:endParaRPr b="0" i="0" sz="1500" u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respiratory support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physiotherapy to avoid contractures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occupational therapy to support activities of daily living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orthotics for limb and trunk bracing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speech and language therapy to avoid choking and respiratory problems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wheel chair as needed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low vision aids as needed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routine management of scoliosis to avoid long-term respiratory problems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routine management of depression.</a:t>
            </a:r>
            <a:endParaRPr/>
          </a:p>
          <a:p>
            <a:pPr indent="-190817" lvl="0" marL="285750" marR="0" rtl="0" algn="l">
              <a:spcBef>
                <a:spcPts val="86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4038600" y="6019800"/>
            <a:ext cx="54864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https://www.ncbi.nlm.nih.gov/books/NBK299312/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Back to our case…	</a:t>
            </a:r>
            <a:endParaRPr/>
          </a:p>
        </p:txBody>
      </p:sp>
      <p:sp>
        <p:nvSpPr>
          <p:cNvPr id="358" name="Google Shape;358;p42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Riboflavin was started upon Dx and advanced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Improvement of neck extensor weakness and proximal weakness in the arms and legs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Improved gait ataxia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Younger brother at age of 2 years tested positive for the homozygous variant and was started on riboflavin while asymptomatic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Take-Home Message</a:t>
            </a:r>
            <a:endParaRPr/>
          </a:p>
        </p:txBody>
      </p:sp>
      <p:sp>
        <p:nvSpPr>
          <p:cNvPr id="364" name="Google Shape;364;p43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Careful evaluation and identification of cause of hypotonia is important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 workup of hypotonia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Identify treatable causes of hypotonia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Guide therapy based on etiology of the hypotonia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type="ctrTitle"/>
          </p:nvPr>
        </p:nvSpPr>
        <p:spPr>
          <a:xfrm>
            <a:off x="1922462" y="1811337"/>
            <a:ext cx="5308600" cy="1516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Thank You…</a:t>
            </a:r>
            <a:endParaRPr/>
          </a:p>
        </p:txBody>
      </p:sp>
      <p:sp>
        <p:nvSpPr>
          <p:cNvPr id="370" name="Google Shape;370;p44"/>
          <p:cNvSpPr txBox="1"/>
          <p:nvPr>
            <p:ph idx="1" type="subTitle"/>
          </p:nvPr>
        </p:nvSpPr>
        <p:spPr>
          <a:xfrm>
            <a:off x="1922462" y="3598862"/>
            <a:ext cx="5308600" cy="1376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Abeer Hani, MD</a:t>
            </a:r>
            <a:b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000" u="sng">
                <a:solidFill>
                  <a:schemeClr val="hlink"/>
                </a:solidFill>
                <a:hlinkClick r:id="rId3"/>
              </a:rPr>
              <a:t>abeer.hani@gmail.com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b="0" i="0" lang="en-US" sz="20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03/005158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Disclosures</a:t>
            </a:r>
            <a:endParaRPr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838200" y="915987"/>
            <a:ext cx="7137400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Case Presentation - History</a:t>
            </a:r>
            <a:endParaRPr/>
          </a:p>
        </p:txBody>
      </p:sp>
      <p:sp>
        <p:nvSpPr>
          <p:cNvPr id="306" name="Google Shape;306;p34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5.5 year old male child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Presented with marked progressive upper and lower extremity weakness as well as inability hold his head up of about 6 months duration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Onset of worsening gait ataxia about 2 years PTP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Medical history otherwise unremarkable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No parental consanguinity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Case Presenation - Physical Exam</a:t>
            </a:r>
            <a:endParaRPr/>
          </a:p>
        </p:txBody>
      </p:sp>
      <p:sp>
        <p:nvSpPr>
          <p:cNvPr id="312" name="Google Shape;312;p35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GA: pleasant, no dysmorphism, no skin lesions, no HSM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MS/language: Alert, oriented, mild dysarthria noted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CN exam: symmetric mild lower facial weakness, weak neck extensors, could hear finger rub in  both ears 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Motor: Diffuse marked limb hypotonia with marked proximal and distal weakness in arms more than the legs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Sensory: limited exam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DTRs: absent symmetrically in all extremities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Coordination and gait: walks with assistance with marked gait ataxia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>
            <p:ph type="title"/>
          </p:nvPr>
        </p:nvSpPr>
        <p:spPr>
          <a:xfrm>
            <a:off x="893762" y="838200"/>
            <a:ext cx="7366000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Case Presentation -</a:t>
            </a:r>
            <a:b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Is The Diagnosis?</a:t>
            </a:r>
            <a:endParaRPr/>
          </a:p>
        </p:txBody>
      </p:sp>
      <p:sp>
        <p:nvSpPr>
          <p:cNvPr id="318" name="Google Shape;318;p36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Neurodegenerative disease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Metabolic disease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Motor neuron disease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Genetic etiology</a:t>
            </a:r>
            <a:endParaRPr/>
          </a:p>
          <a:p>
            <a:pPr indent="-11049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1049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t/>
            </a:r>
            <a:endParaRPr b="0" i="0" sz="2400" u="none">
              <a:solidFill>
                <a:srgbClr val="26262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762000" y="609600"/>
            <a:ext cx="7543800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Approach To Diagnosis Of Hypotonia</a:t>
            </a:r>
            <a:endParaRPr/>
          </a:p>
        </p:txBody>
      </p:sp>
      <p:pic>
        <p:nvPicPr>
          <p:cNvPr id="324" name="Google Shape;324;p37"/>
          <p:cNvPicPr preferRelativeResize="0"/>
          <p:nvPr/>
        </p:nvPicPr>
        <p:blipFill rotWithShape="1">
          <a:blip r:embed="rId3">
            <a:alphaModFix/>
          </a:blip>
          <a:srcRect b="30383" l="10583" r="52374" t="18815"/>
          <a:stretch/>
        </p:blipFill>
        <p:spPr>
          <a:xfrm>
            <a:off x="1676400" y="2101850"/>
            <a:ext cx="5334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7"/>
          <p:cNvSpPr txBox="1"/>
          <p:nvPr/>
        </p:nvSpPr>
        <p:spPr>
          <a:xfrm>
            <a:off x="2819400" y="6216650"/>
            <a:ext cx="90678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 Leyenaar, P Camfield, C Camfield. Paediatr Child Health 2005;10(7):397-400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Case - Workup Done	</a:t>
            </a:r>
            <a:endParaRPr/>
          </a:p>
        </p:txBody>
      </p:sp>
      <p:sp>
        <p:nvSpPr>
          <p:cNvPr id="331" name="Google Shape;331;p38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MRI brain: mild cerebellar atrophy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CPK, AFP, TSH/fT4: normal.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EMG/NCS: severe sensory neuronopathy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Genetic testing: homozygous pathogenic variant in SLC52A2 gene 🡪 Dx: autosomal recessive Brown-Vialetto-Van Laere syndrome type 2 = Riboflavin transporter deficiency neuronopathy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1176337" y="915987"/>
            <a:ext cx="73580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b="1" i="0" lang="en-US" sz="54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 Is Riboflavin Transporter Deficiency?</a:t>
            </a:r>
            <a:endParaRPr/>
          </a:p>
        </p:txBody>
      </p:sp>
      <p:sp>
        <p:nvSpPr>
          <p:cNvPr id="337" name="Google Shape;337;p39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Progressive motor neuron disease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Onset usually in infancy or childhood before 8 years of age, rarely in third decade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b="0" i="0" lang="en-US" sz="20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Characterized by: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Motor neuronopathy (manifest as proximal and distal limb weakness, often with severe distal wasting and breathing problems due to paralysis of the diaphragm)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Sensory neuronopathy (manifest as gait ataxia)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955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Cranial neuronopathy (manifest as optic atrophy, sensorineural deafness, and bulbar palsy)</a:t>
            </a:r>
            <a:endParaRPr/>
          </a:p>
        </p:txBody>
      </p:sp>
      <p:sp>
        <p:nvSpPr>
          <p:cNvPr id="338" name="Google Shape;338;p39"/>
          <p:cNvSpPr txBox="1"/>
          <p:nvPr/>
        </p:nvSpPr>
        <p:spPr>
          <a:xfrm>
            <a:off x="4038600" y="6019800"/>
            <a:ext cx="54864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https://www.ncbi.nlm.nih.gov/books/NBK299312/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title"/>
          </p:nvPr>
        </p:nvSpPr>
        <p:spPr>
          <a:xfrm>
            <a:off x="1176337" y="915987"/>
            <a:ext cx="6799262" cy="1303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Garamond"/>
              <a:buNone/>
            </a:pPr>
            <a:r>
              <a:rPr b="1" i="0" lang="en-US" sz="4900" u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Diagnosis Of Riboflavin Transporter Deficiency</a:t>
            </a:r>
            <a:endParaRPr/>
          </a:p>
        </p:txBody>
      </p:sp>
      <p:sp>
        <p:nvSpPr>
          <p:cNvPr id="344" name="Google Shape;344;p40"/>
          <p:cNvSpPr txBox="1"/>
          <p:nvPr>
            <p:ph idx="1" type="body"/>
          </p:nvPr>
        </p:nvSpPr>
        <p:spPr>
          <a:xfrm>
            <a:off x="1176337" y="2490787"/>
            <a:ext cx="6799262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Clinical findings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Neurophysiologic findings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Neuroimaging findings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Laboratory findings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Identification on molecular genetic testing  of biallelic pathogenic variants in either </a:t>
            </a:r>
            <a:r>
              <a:rPr b="0" i="1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SLC52A2</a:t>
            </a: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 or </a:t>
            </a:r>
            <a:r>
              <a:rPr b="0" i="1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SLC52A3</a:t>
            </a:r>
            <a:r>
              <a:rPr b="0" i="0" lang="en-US" sz="2400" u="non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rPr>
              <a:t> genes</a:t>
            </a:r>
            <a:endParaRPr/>
          </a:p>
        </p:txBody>
      </p:sp>
      <p:sp>
        <p:nvSpPr>
          <p:cNvPr id="345" name="Google Shape;345;p40"/>
          <p:cNvSpPr txBox="1"/>
          <p:nvPr/>
        </p:nvSpPr>
        <p:spPr>
          <a:xfrm>
            <a:off x="4038600" y="6019800"/>
            <a:ext cx="54864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https://www.ncbi.nlm.nih.gov/books/NBK299312/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6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7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9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