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4" r:id="rId11"/>
    <p:sldId id="270" r:id="rId12"/>
    <p:sldId id="269" r:id="rId13"/>
    <p:sldId id="267" r:id="rId14"/>
    <p:sldId id="26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85637" autoAdjust="0"/>
  </p:normalViewPr>
  <p:slideViewPr>
    <p:cSldViewPr snapToGrid="0">
      <p:cViewPr varScale="1">
        <p:scale>
          <a:sx n="64" d="100"/>
          <a:sy n="6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B88D6-8A1D-42CE-BA20-48B79BB76495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15D53-142C-4039-AB2F-DAE79CC7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8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15D53-142C-4039-AB2F-DAE79CC741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92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15D53-142C-4039-AB2F-DAE79CC741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1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Niaudet</a:t>
            </a:r>
            <a:r>
              <a:rPr lang="en-US" dirty="0" smtClean="0"/>
              <a:t> P. [Immunosuppressive treatment]. </a:t>
            </a:r>
            <a:r>
              <a:rPr lang="en-US" dirty="0" err="1" smtClean="0"/>
              <a:t>Nephrol</a:t>
            </a:r>
            <a:r>
              <a:rPr lang="en-US" dirty="0" smtClean="0"/>
              <a:t> </a:t>
            </a:r>
            <a:r>
              <a:rPr lang="en-US" dirty="0" err="1" smtClean="0"/>
              <a:t>Ther</a:t>
            </a:r>
            <a:r>
              <a:rPr lang="en-US" dirty="0" smtClean="0"/>
              <a:t>. 2011 Dec;7(7):592-8. </a:t>
            </a:r>
            <a:r>
              <a:rPr lang="en-US" dirty="0" err="1" smtClean="0"/>
              <a:t>doi</a:t>
            </a:r>
            <a:r>
              <a:rPr lang="en-US" dirty="0" smtClean="0"/>
              <a:t>: 10.1016/j.nephro.2011.11.003. French. PubMed PMID: 22118788.</a:t>
            </a:r>
          </a:p>
          <a:p>
            <a:endParaRPr lang="en-US" dirty="0" smtClean="0"/>
          </a:p>
          <a:p>
            <a:r>
              <a:rPr lang="en-US" dirty="0" err="1" smtClean="0"/>
              <a:t>Niaudet</a:t>
            </a:r>
            <a:r>
              <a:rPr lang="en-US" dirty="0" smtClean="0"/>
              <a:t> P. Living donor kidney transplantation in patients with hereditary nephropathies. Nat Rev </a:t>
            </a:r>
            <a:r>
              <a:rPr lang="en-US" dirty="0" err="1" smtClean="0"/>
              <a:t>Nephrol</a:t>
            </a:r>
            <a:r>
              <a:rPr lang="en-US" dirty="0" smtClean="0"/>
              <a:t>. 2010 Dec;6(12):736-43. </a:t>
            </a:r>
            <a:r>
              <a:rPr lang="en-US" dirty="0" err="1" smtClean="0"/>
              <a:t>doi</a:t>
            </a:r>
            <a:r>
              <a:rPr lang="en-US" dirty="0" smtClean="0"/>
              <a:t>: 10.1038/nrneph.2010.122. </a:t>
            </a:r>
            <a:r>
              <a:rPr lang="en-US" dirty="0" err="1" smtClean="0"/>
              <a:t>Epub</a:t>
            </a:r>
            <a:r>
              <a:rPr lang="en-US" dirty="0" smtClean="0"/>
              <a:t> 2010 Sep 28. Review. PubMed PMID: 20877305.</a:t>
            </a:r>
          </a:p>
          <a:p>
            <a:endParaRPr lang="en-US" dirty="0" smtClean="0"/>
          </a:p>
          <a:p>
            <a:r>
              <a:rPr lang="en-US" dirty="0" err="1" smtClean="0"/>
              <a:t>Niaudet</a:t>
            </a:r>
            <a:r>
              <a:rPr lang="en-US" dirty="0" smtClean="0"/>
              <a:t> P. Long-term outcome of children with steroid-sensitive idiopathic nephrotic syndrome. </a:t>
            </a:r>
            <a:r>
              <a:rPr lang="en-US" dirty="0" err="1" smtClean="0"/>
              <a:t>Clin</a:t>
            </a:r>
            <a:r>
              <a:rPr lang="en-US" dirty="0" smtClean="0"/>
              <a:t> J Am </a:t>
            </a:r>
            <a:r>
              <a:rPr lang="en-US" dirty="0" err="1" smtClean="0"/>
              <a:t>Soc</a:t>
            </a:r>
            <a:r>
              <a:rPr lang="en-US" dirty="0" smtClean="0"/>
              <a:t> </a:t>
            </a:r>
            <a:r>
              <a:rPr lang="en-US" dirty="0" err="1" smtClean="0"/>
              <a:t>Nephrol</a:t>
            </a:r>
            <a:r>
              <a:rPr lang="en-US" dirty="0" smtClean="0"/>
              <a:t>. 2009 Oct;4(10):1547-8. </a:t>
            </a:r>
            <a:r>
              <a:rPr lang="en-US" dirty="0" err="1" smtClean="0"/>
              <a:t>doi</a:t>
            </a:r>
            <a:r>
              <a:rPr lang="en-US" dirty="0" smtClean="0"/>
              <a:t>: 10.2215/CJN.05950809. </a:t>
            </a:r>
            <a:r>
              <a:rPr lang="en-US" dirty="0" err="1" smtClean="0"/>
              <a:t>Epub</a:t>
            </a:r>
            <a:r>
              <a:rPr lang="en-US" dirty="0" smtClean="0"/>
              <a:t> 2009 Sep 17. PubMed PMID: 19808239.</a:t>
            </a:r>
          </a:p>
          <a:p>
            <a:endParaRPr lang="en-US" dirty="0" smtClean="0"/>
          </a:p>
          <a:p>
            <a:r>
              <a:rPr lang="en-US" dirty="0" err="1" smtClean="0"/>
              <a:t>Seikaly</a:t>
            </a:r>
            <a:r>
              <a:rPr lang="en-US" dirty="0" smtClean="0"/>
              <a:t> M, Habib S, </a:t>
            </a:r>
            <a:r>
              <a:rPr lang="en-US" dirty="0" err="1" smtClean="0"/>
              <a:t>Barakat</a:t>
            </a:r>
            <a:r>
              <a:rPr lang="en-US" dirty="0" smtClean="0"/>
              <a:t> AJ, </a:t>
            </a:r>
            <a:r>
              <a:rPr lang="en-US" dirty="0" err="1" smtClean="0"/>
              <a:t>Gattineni</a:t>
            </a:r>
            <a:r>
              <a:rPr lang="en-US" dirty="0" smtClean="0"/>
              <a:t> J, Quigley R, Desi D. Pediatric nephrology: highlights for the general practitioner. </a:t>
            </a:r>
            <a:r>
              <a:rPr lang="en-US" dirty="0" err="1" smtClean="0"/>
              <a:t>Int</a:t>
            </a:r>
            <a:r>
              <a:rPr lang="en-US" dirty="0" smtClean="0"/>
              <a:t> J </a:t>
            </a:r>
            <a:r>
              <a:rPr lang="en-US" dirty="0" err="1" smtClean="0"/>
              <a:t>Pediatr</a:t>
            </a:r>
            <a:r>
              <a:rPr lang="en-US" dirty="0" smtClean="0"/>
              <a:t>. 2012;2012:270725. </a:t>
            </a:r>
            <a:r>
              <a:rPr lang="en-US" dirty="0" err="1" smtClean="0"/>
              <a:t>doi</a:t>
            </a:r>
            <a:r>
              <a:rPr lang="en-US" dirty="0" smtClean="0"/>
              <a:t>: 10.1155/2012/270725. </a:t>
            </a:r>
            <a:r>
              <a:rPr lang="en-US" dirty="0" err="1" smtClean="0"/>
              <a:t>Epub</a:t>
            </a:r>
            <a:r>
              <a:rPr lang="en-US" dirty="0" smtClean="0"/>
              <a:t> 2012 Aug 22. PubMed PMID: 22956965; PubMed Central PMCID: PMC3432367.</a:t>
            </a:r>
          </a:p>
          <a:p>
            <a:endParaRPr lang="en-US" dirty="0" smtClean="0"/>
          </a:p>
          <a:p>
            <a:r>
              <a:rPr lang="en-US" dirty="0" err="1" smtClean="0"/>
              <a:t>Seikaly</a:t>
            </a:r>
            <a:r>
              <a:rPr lang="en-US" dirty="0" smtClean="0"/>
              <a:t> MG, </a:t>
            </a:r>
            <a:r>
              <a:rPr lang="en-US" dirty="0" err="1" smtClean="0"/>
              <a:t>Barbullushi</a:t>
            </a:r>
            <a:r>
              <a:rPr lang="en-US" dirty="0" smtClean="0"/>
              <a:t> M, </a:t>
            </a:r>
            <a:r>
              <a:rPr lang="en-US" dirty="0" err="1" smtClean="0"/>
              <a:t>Allabjeu</a:t>
            </a:r>
            <a:r>
              <a:rPr lang="en-US" dirty="0" smtClean="0"/>
              <a:t> K; International Albanian Transplant Team (IATT). A major milestone in the history of Albanian kidney transplant. </a:t>
            </a:r>
            <a:r>
              <a:rPr lang="en-US" dirty="0" err="1" smtClean="0"/>
              <a:t>Pediatr</a:t>
            </a:r>
            <a:r>
              <a:rPr lang="en-US" dirty="0" smtClean="0"/>
              <a:t> Transplant. 2008 Jun;12(4):402-6. </a:t>
            </a:r>
            <a:r>
              <a:rPr lang="en-US" dirty="0" err="1" smtClean="0"/>
              <a:t>doi</a:t>
            </a:r>
            <a:r>
              <a:rPr lang="en-US" dirty="0" smtClean="0"/>
              <a:t>: 10.1111/j.1399-3046.2008.00916.x. </a:t>
            </a:r>
            <a:r>
              <a:rPr lang="en-US" dirty="0" err="1" smtClean="0"/>
              <a:t>Epub</a:t>
            </a:r>
            <a:r>
              <a:rPr lang="en-US" dirty="0" smtClean="0"/>
              <a:t> 2008 Mar 17. PubMed PMID: 18363613.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15D53-142C-4039-AB2F-DAE79CC741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77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need to put all data…</a:t>
            </a:r>
          </a:p>
          <a:p>
            <a:r>
              <a:rPr lang="en-US" dirty="0" smtClean="0"/>
              <a:t>just</a:t>
            </a:r>
            <a:r>
              <a:rPr lang="en-US" baseline="0" dirty="0" smtClean="0"/>
              <a:t> mention the relevant ones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15D53-142C-4039-AB2F-DAE79CC741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0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7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7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6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9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3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8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6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6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8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3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D4F53-4470-489E-98D9-C7D17211830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BE1-4F9B-474A-AB73-B8E3A037C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4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1570" y="1825810"/>
            <a:ext cx="9144000" cy="1288473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+mn-lt"/>
              </a:rPr>
              <a:t>Nephrotoxicity of </a:t>
            </a:r>
            <a:r>
              <a:rPr lang="en-US" sz="4000" dirty="0" err="1" smtClean="0">
                <a:latin typeface="+mn-lt"/>
              </a:rPr>
              <a:t>calcineurin</a:t>
            </a:r>
            <a:r>
              <a:rPr lang="en-US" sz="4000" dirty="0" smtClean="0">
                <a:latin typeface="+mn-lt"/>
              </a:rPr>
              <a:t> inhibitors in patients with INS: a reality or a Myth?</a:t>
            </a:r>
            <a:endParaRPr lang="en-US" sz="4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52455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  Bilal </a:t>
            </a:r>
            <a:r>
              <a:rPr lang="en-US" sz="3600" dirty="0" err="1" smtClean="0"/>
              <a:t>Aoun</a:t>
            </a:r>
            <a:r>
              <a:rPr lang="en-US" sz="3600" dirty="0" smtClean="0"/>
              <a:t>, M.D.</a:t>
            </a:r>
          </a:p>
          <a:p>
            <a:r>
              <a:rPr lang="en-US" dirty="0" smtClean="0"/>
              <a:t>    Assistant Professor</a:t>
            </a:r>
          </a:p>
          <a:p>
            <a:r>
              <a:rPr lang="en-US" dirty="0" smtClean="0"/>
              <a:t>Pediatric </a:t>
            </a:r>
            <a:r>
              <a:rPr lang="en-US" dirty="0" smtClean="0"/>
              <a:t>Nephrology Division </a:t>
            </a:r>
          </a:p>
          <a:p>
            <a:r>
              <a:rPr lang="en-US" dirty="0" smtClean="0"/>
              <a:t>  American University of Beirut-Medical Center</a:t>
            </a:r>
          </a:p>
          <a:p>
            <a:endParaRPr lang="en-US" dirty="0"/>
          </a:p>
          <a:p>
            <a:r>
              <a:rPr lang="en-US" dirty="0" smtClean="0"/>
              <a:t>Friday 14 June 2019</a:t>
            </a:r>
            <a:endParaRPr lang="en-US" dirty="0"/>
          </a:p>
        </p:txBody>
      </p:sp>
      <p:pic>
        <p:nvPicPr>
          <p:cNvPr id="4" name="Picture 2" descr="Image result for lego of american university of beir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310" y="136884"/>
            <a:ext cx="22479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1" y="136884"/>
            <a:ext cx="2265406" cy="139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7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Table 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935557"/>
              </p:ext>
            </p:extLst>
          </p:nvPr>
        </p:nvGraphicFramePr>
        <p:xfrm>
          <a:off x="527221" y="1474582"/>
          <a:ext cx="10733903" cy="50415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0515"/>
                <a:gridCol w="614146"/>
                <a:gridCol w="848676"/>
                <a:gridCol w="1546816"/>
                <a:gridCol w="1243561"/>
                <a:gridCol w="773408"/>
                <a:gridCol w="927218"/>
                <a:gridCol w="1243561"/>
                <a:gridCol w="1082117"/>
                <a:gridCol w="928308"/>
                <a:gridCol w="1015577"/>
              </a:tblGrid>
              <a:tr h="4383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NOG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Non specific AH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Nodular AH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Vac M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Vac Tub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Calcification</a:t>
                      </a:r>
                      <a:endParaRPr lang="en-US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Glomerular ischemia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HAJG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IF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40%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&lt; 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41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&lt;5%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&lt;5%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91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18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9547" y="1210300"/>
            <a:ext cx="10777928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Serum creatinine level was transiently and moderately increased in </a:t>
            </a:r>
            <a:r>
              <a:rPr lang="en-GB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patients (</a:t>
            </a:r>
            <a:r>
              <a:rPr lang="en-GB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eGFR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60 and 65 </a:t>
            </a: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ml/min/1.73m</a:t>
            </a:r>
            <a:r>
              <a:rPr lang="en-GB" sz="24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respectively). </a:t>
            </a:r>
          </a:p>
          <a:p>
            <a:pPr marL="342900" indent="-34290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patient had renal failure at </a:t>
            </a: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last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 up. </a:t>
            </a:r>
            <a:endParaRPr lang="en-GB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Arterial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hypertension was found in </a:t>
            </a:r>
            <a:r>
              <a:rPr lang="en-GB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patient while on high dose steroids (</a:t>
            </a: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mg/m</a:t>
            </a:r>
            <a:r>
              <a:rPr lang="en-GB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/day) and Tac, with trough levels of 4.5 </a:t>
            </a:r>
            <a:r>
              <a:rPr lang="en-GB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ng/ml;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anti-hypertensive medications were necessary.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1802" y="179379"/>
            <a:ext cx="21857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u="sng" dirty="0" smtClean="0"/>
              <a:t>Results: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26709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9841" y="1242235"/>
            <a:ext cx="11677337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inimal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 disease in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/21 </a:t>
            </a:r>
            <a:r>
              <a:rPr lang="en-GB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</a:t>
            </a:r>
          </a:p>
          <a:p>
            <a:pPr marL="285750" indent="-28575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ocal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segmental glomerulosclerosis (FSGS) in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/21, </a:t>
            </a:r>
            <a:endParaRPr lang="en-GB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</a:t>
            </a:r>
            <a:r>
              <a:rPr lang="en-GB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patients had one single FSGS lesion detectable in a biopsy sample of 15 and 22 glomeruli respectively. </a:t>
            </a:r>
            <a:endParaRPr lang="en-GB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Evidence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GB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chronic CNI nephrotoxicity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was found in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 (arteriolar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hyalinosis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non-specific glomerular fibrosis in 50% of </a:t>
            </a:r>
            <a:r>
              <a:rPr lang="en-GB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glomeruli). 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patient required particularly high doses of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CyA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first two years to achieve disease control (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CyA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10 mg/kg/day; trough levels 150 – 175 ng/ml). </a:t>
            </a:r>
            <a:endParaRPr lang="en-GB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patient,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tubular epithelial vacuoles were suggestive of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acute CNI toxicity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9841" y="239339"/>
            <a:ext cx="82028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u="sng" dirty="0" smtClean="0"/>
              <a:t>Results of performed kidney biopsies: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48741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8259"/>
          </a:xfrm>
        </p:spPr>
        <p:txBody>
          <a:bodyPr/>
          <a:lstStyle/>
          <a:p>
            <a:r>
              <a:rPr lang="en-US" b="1" dirty="0" smtClean="0"/>
              <a:t>                        </a:t>
            </a:r>
            <a:r>
              <a:rPr lang="en-US" b="1" u="sng" dirty="0" smtClean="0"/>
              <a:t>Take Home Messages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831" y="1496111"/>
            <a:ext cx="1051560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SDNS are some times difficult to control with one single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immuno-suppressive.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seems we have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nfrequent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histological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calcineurin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-inhibitor nephrotoxicity in patients with steroid dependent nephrotic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nephrotoxicity related to the type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CNI;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 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Wang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 reported a higher incidence of nephrotoxicity among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patients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CyA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37807"/>
            <a:ext cx="120221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Wang W, Xia Y, Mao J, et al (2012) Treatment of tacrolimus or cyclosporine A in children with idiopathic nephrotic syndrome.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Pediatr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Nephrol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Berl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27:2073–2079.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9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58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Using Tacrolimus in patients with SDNS to minimize the </a:t>
            </a:r>
            <a:r>
              <a:rPr lang="en-US" dirty="0" smtClean="0"/>
              <a:t>risk </a:t>
            </a:r>
            <a:r>
              <a:rPr lang="en-US" dirty="0" smtClean="0"/>
              <a:t>of </a:t>
            </a:r>
            <a:r>
              <a:rPr lang="en-US" dirty="0" smtClean="0"/>
              <a:t>nephrotoxicity. 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New biomarkers in the urine and histological staining  seems to be  promising to detect patients at risk </a:t>
            </a:r>
            <a:r>
              <a:rPr lang="en-US" dirty="0" smtClean="0"/>
              <a:t>of developing nephrotoxicity.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case of </a:t>
            </a:r>
            <a:r>
              <a:rPr lang="en-US" dirty="0" smtClean="0"/>
              <a:t>nephrotoxicity, </a:t>
            </a:r>
            <a:r>
              <a:rPr lang="en-US" dirty="0" smtClean="0"/>
              <a:t>try to introduce MMF to decrease the dose of </a:t>
            </a:r>
            <a:r>
              <a:rPr lang="en-US" dirty="0" smtClean="0"/>
              <a:t>CNI; </a:t>
            </a:r>
            <a:r>
              <a:rPr lang="en-US" dirty="0" smtClean="0"/>
              <a:t>or switch to RTX if the disease not possible to </a:t>
            </a:r>
            <a:r>
              <a:rPr lang="en-US" dirty="0" smtClean="0"/>
              <a:t>control </a:t>
            </a:r>
            <a:r>
              <a:rPr lang="en-US" dirty="0" smtClean="0"/>
              <a:t>with a single agent and requires high dose </a:t>
            </a:r>
            <a:r>
              <a:rPr lang="en-US" dirty="0" smtClean="0"/>
              <a:t>of CNI.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8259"/>
          </a:xfrm>
        </p:spPr>
        <p:txBody>
          <a:bodyPr/>
          <a:lstStyle/>
          <a:p>
            <a:r>
              <a:rPr lang="en-US" b="1" dirty="0" smtClean="0"/>
              <a:t>                        </a:t>
            </a:r>
            <a:r>
              <a:rPr lang="en-US" b="1" u="sng" dirty="0" smtClean="0"/>
              <a:t>Take Home Messages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7549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4177" y="1901850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Californian FB" panose="0207040306080B030204" pitchFamily="18" charset="0"/>
              </a:rPr>
              <a:t>Thank you </a:t>
            </a:r>
            <a:endParaRPr lang="en-US" sz="8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69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304800"/>
            <a:ext cx="7772400" cy="12192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>
              <a:defRPr/>
            </a:pPr>
            <a:r>
              <a:rPr lang="fr-FR" altLang="fr-FR" sz="4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Idiopathic</a:t>
            </a:r>
            <a:r>
              <a:rPr lang="fr-FR" altLang="fr-FR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Nephrotic Syndrome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76400"/>
            <a:ext cx="9144000" cy="4800600"/>
          </a:xfrm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buFontTx/>
              <a:buNone/>
            </a:pPr>
            <a:r>
              <a:rPr lang="fr-FR" altLang="fr-FR" dirty="0">
                <a:cs typeface="Times New Roman" pitchFamily="18" charset="0"/>
              </a:rPr>
              <a:t>     90% are </a:t>
            </a:r>
            <a:r>
              <a:rPr lang="fr-FR" altLang="fr-FR" dirty="0" err="1">
                <a:cs typeface="Times New Roman" pitchFamily="18" charset="0"/>
              </a:rPr>
              <a:t>steroid</a:t>
            </a:r>
            <a:r>
              <a:rPr lang="fr-FR" altLang="fr-FR" dirty="0">
                <a:cs typeface="Times New Roman" pitchFamily="18" charset="0"/>
              </a:rPr>
              <a:t> sensitive</a:t>
            </a:r>
          </a:p>
          <a:p>
            <a:pPr eaLnBrk="1" hangingPunct="1">
              <a:buFontTx/>
              <a:buNone/>
            </a:pPr>
            <a:r>
              <a:rPr lang="fr-FR" altLang="fr-FR" dirty="0">
                <a:cs typeface="Times New Roman" pitchFamily="18" charset="0"/>
              </a:rPr>
              <a:t>     </a:t>
            </a:r>
            <a:r>
              <a:rPr lang="fr-FR" altLang="fr-FR" u="sng" dirty="0">
                <a:cs typeface="Times New Roman" pitchFamily="18" charset="0"/>
              </a:rPr>
              <a:t>Prednisone </a:t>
            </a:r>
            <a:r>
              <a:rPr lang="fr-FR" altLang="fr-FR" dirty="0">
                <a:cs typeface="Times New Roman" pitchFamily="18" charset="0"/>
              </a:rPr>
              <a:t>    	60 mg/m</a:t>
            </a:r>
            <a:r>
              <a:rPr lang="fr-FR" altLang="fr-FR" baseline="38000" dirty="0">
                <a:cs typeface="Times New Roman" pitchFamily="18" charset="0"/>
              </a:rPr>
              <a:t>2</a:t>
            </a:r>
            <a:r>
              <a:rPr lang="fr-FR" altLang="fr-FR" dirty="0">
                <a:cs typeface="Times New Roman" pitchFamily="18" charset="0"/>
              </a:rPr>
              <a:t>/</a:t>
            </a:r>
            <a:r>
              <a:rPr lang="fr-FR" altLang="fr-FR" dirty="0" err="1">
                <a:cs typeface="Times New Roman" pitchFamily="18" charset="0"/>
              </a:rPr>
              <a:t>day</a:t>
            </a:r>
            <a:r>
              <a:rPr lang="fr-FR" altLang="fr-FR" dirty="0">
                <a:cs typeface="Times New Roman" pitchFamily="18" charset="0"/>
              </a:rPr>
              <a:t> (max: 60) </a:t>
            </a:r>
          </a:p>
          <a:p>
            <a:pPr eaLnBrk="1" hangingPunct="1">
              <a:buFontTx/>
              <a:buNone/>
            </a:pPr>
            <a:r>
              <a:rPr lang="fr-FR" altLang="fr-FR" dirty="0">
                <a:cs typeface="Times New Roman" pitchFamily="18" charset="0"/>
              </a:rPr>
              <a:t>					for 1 </a:t>
            </a:r>
            <a:r>
              <a:rPr lang="fr-FR" altLang="fr-FR" dirty="0" err="1">
                <a:cs typeface="Times New Roman" pitchFamily="18" charset="0"/>
              </a:rPr>
              <a:t>month</a:t>
            </a:r>
            <a:endParaRPr lang="fr-FR" altLang="fr-FR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fr-FR" altLang="fr-FR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fr-FR" altLang="fr-FR" dirty="0" err="1">
                <a:cs typeface="Times New Roman" pitchFamily="18" charset="0"/>
              </a:rPr>
              <a:t>Either</a:t>
            </a:r>
            <a:r>
              <a:rPr lang="fr-FR" altLang="fr-FR" dirty="0">
                <a:cs typeface="Times New Roman" pitchFamily="18" charset="0"/>
              </a:rPr>
              <a:t>    -  </a:t>
            </a:r>
            <a:r>
              <a:rPr lang="fr-FR" altLang="fr-FR" dirty="0" err="1">
                <a:cs typeface="Times New Roman" pitchFamily="18" charset="0"/>
              </a:rPr>
              <a:t>Remission</a:t>
            </a:r>
            <a:r>
              <a:rPr lang="fr-FR" altLang="fr-FR" dirty="0">
                <a:cs typeface="Times New Roman" pitchFamily="18" charset="0"/>
              </a:rPr>
              <a:t>  =   </a:t>
            </a:r>
            <a:r>
              <a:rPr lang="fr-FR" altLang="fr-FR" dirty="0" err="1">
                <a:cs typeface="Times New Roman" pitchFamily="18" charset="0"/>
              </a:rPr>
              <a:t>Steroid</a:t>
            </a:r>
            <a:r>
              <a:rPr lang="fr-FR" altLang="fr-FR" dirty="0">
                <a:cs typeface="Times New Roman" pitchFamily="18" charset="0"/>
              </a:rPr>
              <a:t> Sensitive</a:t>
            </a:r>
          </a:p>
          <a:p>
            <a:pPr eaLnBrk="1" hangingPunct="1">
              <a:buFontTx/>
              <a:buNone/>
            </a:pPr>
            <a:r>
              <a:rPr lang="fr-FR" altLang="fr-FR" dirty="0">
                <a:cs typeface="Times New Roman" pitchFamily="18" charset="0"/>
              </a:rPr>
              <a:t>				</a:t>
            </a:r>
          </a:p>
          <a:p>
            <a:pPr eaLnBrk="1" hangingPunct="1">
              <a:buFontTx/>
              <a:buNone/>
            </a:pPr>
            <a:r>
              <a:rPr lang="fr-FR" altLang="fr-FR" dirty="0">
                <a:cs typeface="Times New Roman" pitchFamily="18" charset="0"/>
              </a:rPr>
              <a:t>Or    -  No </a:t>
            </a:r>
            <a:r>
              <a:rPr lang="fr-FR" altLang="fr-FR" dirty="0" err="1">
                <a:cs typeface="Times New Roman" pitchFamily="18" charset="0"/>
              </a:rPr>
              <a:t>remission</a:t>
            </a:r>
            <a:r>
              <a:rPr lang="fr-FR" altLang="fr-FR" dirty="0">
                <a:cs typeface="Times New Roman" pitchFamily="18" charset="0"/>
              </a:rPr>
              <a:t>		</a:t>
            </a:r>
          </a:p>
          <a:p>
            <a:pPr eaLnBrk="1" hangingPunct="1">
              <a:buFontTx/>
              <a:buNone/>
            </a:pPr>
            <a:endParaRPr lang="fr-FR" altLang="fr-FR" dirty="0">
              <a:cs typeface="Times New Roman" pitchFamily="18" charset="0"/>
            </a:endParaRPr>
          </a:p>
        </p:txBody>
      </p:sp>
      <p:sp>
        <p:nvSpPr>
          <p:cNvPr id="339972" name="AutoShape 4"/>
          <p:cNvSpPr>
            <a:spLocks noChangeArrowheads="1"/>
          </p:cNvSpPr>
          <p:nvPr/>
        </p:nvSpPr>
        <p:spPr bwMode="auto">
          <a:xfrm>
            <a:off x="3487739" y="4267200"/>
            <a:ext cx="542925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fr-FR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9973" name="AutoShape 5"/>
          <p:cNvSpPr>
            <a:spLocks noChangeArrowheads="1"/>
          </p:cNvSpPr>
          <p:nvPr/>
        </p:nvSpPr>
        <p:spPr bwMode="auto">
          <a:xfrm>
            <a:off x="3556000" y="5410200"/>
            <a:ext cx="541338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fr-FR"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008563" y="3657600"/>
            <a:ext cx="2887662" cy="609600"/>
          </a:xfrm>
          <a:prstGeom prst="rect">
            <a:avLst/>
          </a:prstGeom>
          <a:noFill/>
          <a:ln w="349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sz="2400"/>
          </a:p>
        </p:txBody>
      </p:sp>
      <p:sp>
        <p:nvSpPr>
          <p:cNvPr id="44038" name="Rectangle 7"/>
          <p:cNvSpPr>
            <a:spLocks noChangeArrowheads="1"/>
          </p:cNvSpPr>
          <p:nvPr/>
        </p:nvSpPr>
        <p:spPr bwMode="auto">
          <a:xfrm>
            <a:off x="5334000" y="4724400"/>
            <a:ext cx="2474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fr-FR" altLang="fr-FR" sz="2800">
                <a:cs typeface="Times New Roman" pitchFamily="18" charset="0"/>
              </a:rPr>
              <a:t>Steroidresistant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943475" y="4724400"/>
            <a:ext cx="3733800" cy="609600"/>
          </a:xfrm>
          <a:prstGeom prst="rect">
            <a:avLst/>
          </a:prstGeom>
          <a:solidFill>
            <a:schemeClr val="bg1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altLang="fr-FR" sz="2400"/>
          </a:p>
        </p:txBody>
      </p:sp>
      <p:grpSp>
        <p:nvGrpSpPr>
          <p:cNvPr id="31756" name="Group 12"/>
          <p:cNvGrpSpPr>
            <a:grpSpLocks/>
          </p:cNvGrpSpPr>
          <p:nvPr/>
        </p:nvGrpSpPr>
        <p:grpSpPr bwMode="auto">
          <a:xfrm>
            <a:off x="3503713" y="5334001"/>
            <a:ext cx="5491165" cy="600075"/>
            <a:chOff x="1392" y="3360"/>
            <a:chExt cx="3459" cy="378"/>
          </a:xfrm>
        </p:grpSpPr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1968" y="3408"/>
              <a:ext cx="2883" cy="330"/>
            </a:xfrm>
            <a:prstGeom prst="rect">
              <a:avLst/>
            </a:prstGeom>
            <a:solidFill>
              <a:srgbClr val="800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r-FR" altLang="fr-FR" sz="2800" dirty="0" smtClean="0">
                  <a:solidFill>
                    <a:schemeClr val="bg1"/>
                  </a:solidFill>
                  <a:cs typeface="Times New Roman" pitchFamily="18" charset="0"/>
                </a:rPr>
                <a:t>3-Methylprednisolone Pulses</a:t>
              </a:r>
              <a:endParaRPr lang="fr-FR" altLang="fr-FR" sz="2800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>
              <a:off x="1392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>
              <a:off x="1392" y="355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6490901"/>
            <a:ext cx="11379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Dumas De La Roque C,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Prezelin-Reydit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Vermorel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A, et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Idiopathic Nephrotic Syndrome: Characteristics and Identification of Prognostic Factors. J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Med. 2018 Sep 9;7(9).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590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6096000" y="2181225"/>
            <a:ext cx="4267200" cy="4038600"/>
            <a:chOff x="2880" y="1728"/>
            <a:chExt cx="2688" cy="2544"/>
          </a:xfrm>
        </p:grpSpPr>
        <p:graphicFrame>
          <p:nvGraphicFramePr>
            <p:cNvPr id="5254" name="Object 134"/>
            <p:cNvGraphicFramePr>
              <a:graphicFrameLocks noChangeAspect="1"/>
            </p:cNvGraphicFramePr>
            <p:nvPr/>
          </p:nvGraphicFramePr>
          <p:xfrm>
            <a:off x="2880" y="1965"/>
            <a:ext cx="2688" cy="2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5" name="SPW 4.0 Graph" r:id="rId3" imgW="8214055" imgH="9831629" progId="SigmaPlotGraphicObject.11">
                    <p:embed/>
                  </p:oleObj>
                </mc:Choice>
                <mc:Fallback>
                  <p:oleObj name="SPW 4.0 Graph" r:id="rId3" imgW="8214055" imgH="9831629" progId="SigmaPlotGraphicObject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2582" t="25189" r="15056" b="16681"/>
                        <a:stretch>
                          <a:fillRect/>
                        </a:stretch>
                      </p:blipFill>
                      <p:spPr bwMode="auto">
                        <a:xfrm>
                          <a:off x="2880" y="1965"/>
                          <a:ext cx="2688" cy="2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76" name="Text Box 4"/>
            <p:cNvSpPr txBox="1">
              <a:spLocks noChangeArrowheads="1"/>
            </p:cNvSpPr>
            <p:nvPr/>
          </p:nvSpPr>
          <p:spPr bwMode="auto">
            <a:xfrm>
              <a:off x="3689" y="1728"/>
              <a:ext cx="12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762000" eaLnBrk="0" hangingPunct="0"/>
              <a:r>
                <a:rPr lang="en-GB" altLang="fr-FR" sz="2400">
                  <a:latin typeface="Times New Roman" pitchFamily="18" charset="0"/>
                </a:rPr>
                <a:t>Blood pressure</a:t>
              </a:r>
              <a:endParaRPr lang="fr-FR" altLang="fr-FR" sz="2400">
                <a:latin typeface="Times New Roman" pitchFamily="18" charset="0"/>
              </a:endParaRPr>
            </a:p>
          </p:txBody>
        </p:sp>
      </p:grpSp>
      <p:sp>
        <p:nvSpPr>
          <p:cNvPr id="5257" name="Rectangle 5"/>
          <p:cNvSpPr>
            <a:spLocks noChangeArrowheads="1"/>
          </p:cNvSpPr>
          <p:nvPr/>
        </p:nvSpPr>
        <p:spPr bwMode="auto">
          <a:xfrm>
            <a:off x="1981200" y="192088"/>
            <a:ext cx="8229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altLang="fr-FR" sz="3200">
                <a:solidFill>
                  <a:schemeClr val="tx2"/>
                </a:solidFill>
              </a:rPr>
              <a:t>CyA nephrotoxicity</a:t>
            </a:r>
          </a:p>
        </p:txBody>
      </p:sp>
      <p:sp>
        <p:nvSpPr>
          <p:cNvPr id="5258" name="Line 6"/>
          <p:cNvSpPr>
            <a:spLocks noChangeShapeType="1"/>
          </p:cNvSpPr>
          <p:nvPr/>
        </p:nvSpPr>
        <p:spPr bwMode="auto">
          <a:xfrm>
            <a:off x="2593976" y="838200"/>
            <a:ext cx="6931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1600201" y="2057400"/>
            <a:ext cx="4251325" cy="4211638"/>
            <a:chOff x="48" y="1650"/>
            <a:chExt cx="2678" cy="2653"/>
          </a:xfrm>
        </p:grpSpPr>
        <p:sp>
          <p:nvSpPr>
            <p:cNvPr id="5272" name="Rectangle 8"/>
            <p:cNvSpPr>
              <a:spLocks noChangeArrowheads="1"/>
            </p:cNvSpPr>
            <p:nvPr/>
          </p:nvSpPr>
          <p:spPr bwMode="auto">
            <a:xfrm>
              <a:off x="504" y="1650"/>
              <a:ext cx="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 eaLnBrk="0" hangingPunct="0"/>
              <a:r>
                <a:rPr lang="fr-FR" altLang="fr-FR" sz="240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endParaRPr lang="fr-FR" altLang="fr-FR" sz="2800">
                <a:latin typeface="Verdana" pitchFamily="34" charset="0"/>
              </a:endParaRPr>
            </a:p>
          </p:txBody>
        </p:sp>
        <p:graphicFrame>
          <p:nvGraphicFramePr>
            <p:cNvPr id="5255" name="Object 135"/>
            <p:cNvGraphicFramePr>
              <a:graphicFrameLocks noChangeAspect="1"/>
            </p:cNvGraphicFramePr>
            <p:nvPr/>
          </p:nvGraphicFramePr>
          <p:xfrm>
            <a:off x="48" y="1897"/>
            <a:ext cx="2678" cy="24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" name="SPW 8.0 Graph" r:id="rId5" imgW="8214055" imgH="9831629" progId="SigmaPlotGraphicObject.11">
                    <p:embed/>
                  </p:oleObj>
                </mc:Choice>
                <mc:Fallback>
                  <p:oleObj name="SPW 8.0 Graph" r:id="rId5" imgW="8214055" imgH="9831629" progId="SigmaPlotGraphicObject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1229" t="23349" r="12698" b="16196"/>
                        <a:stretch>
                          <a:fillRect/>
                        </a:stretch>
                      </p:blipFill>
                      <p:spPr bwMode="auto">
                        <a:xfrm>
                          <a:off x="48" y="1897"/>
                          <a:ext cx="2678" cy="24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73" name="Text Box 10"/>
            <p:cNvSpPr txBox="1">
              <a:spLocks noChangeArrowheads="1"/>
            </p:cNvSpPr>
            <p:nvPr/>
          </p:nvSpPr>
          <p:spPr bwMode="auto">
            <a:xfrm>
              <a:off x="1269" y="1728"/>
              <a:ext cx="4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762000" eaLnBrk="0" hangingPunct="0"/>
              <a:r>
                <a:rPr lang="en-GB" altLang="fr-FR" sz="2400">
                  <a:latin typeface="Times New Roman" pitchFamily="18" charset="0"/>
                </a:rPr>
                <a:t>GFR</a:t>
              </a:r>
              <a:endParaRPr lang="fr-FR" altLang="fr-FR" sz="2400">
                <a:latin typeface="Times New Roman" pitchFamily="18" charset="0"/>
              </a:endParaRPr>
            </a:p>
          </p:txBody>
        </p:sp>
        <p:sp>
          <p:nvSpPr>
            <p:cNvPr id="5274" name="Rectangle 11"/>
            <p:cNvSpPr>
              <a:spLocks noChangeArrowheads="1"/>
            </p:cNvSpPr>
            <p:nvPr/>
          </p:nvSpPr>
          <p:spPr bwMode="auto">
            <a:xfrm>
              <a:off x="1104" y="2592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 altLang="fr-FR" sz="2400"/>
            </a:p>
          </p:txBody>
        </p:sp>
        <p:sp>
          <p:nvSpPr>
            <p:cNvPr id="5275" name="Line 12"/>
            <p:cNvSpPr>
              <a:spLocks noChangeShapeType="1"/>
            </p:cNvSpPr>
            <p:nvPr/>
          </p:nvSpPr>
          <p:spPr bwMode="auto">
            <a:xfrm>
              <a:off x="1208" y="2784"/>
              <a:ext cx="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1828800" y="1101725"/>
            <a:ext cx="7970838" cy="1200150"/>
            <a:chOff x="192" y="694"/>
            <a:chExt cx="5021" cy="756"/>
          </a:xfrm>
        </p:grpSpPr>
        <p:sp>
          <p:nvSpPr>
            <p:cNvPr id="5263" name="Text Box 18"/>
            <p:cNvSpPr txBox="1">
              <a:spLocks noChangeArrowheads="1"/>
            </p:cNvSpPr>
            <p:nvPr/>
          </p:nvSpPr>
          <p:spPr bwMode="auto">
            <a:xfrm>
              <a:off x="192" y="732"/>
              <a:ext cx="17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2400">
                  <a:latin typeface="Times New Roman" pitchFamily="18" charset="0"/>
                </a:rPr>
                <a:t>‘s</a:t>
              </a:r>
              <a:r>
                <a:rPr lang="fr-FR" altLang="fr-FR" sz="240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witch’ CyA    MMF</a:t>
              </a:r>
            </a:p>
          </p:txBody>
        </p:sp>
        <p:sp>
          <p:nvSpPr>
            <p:cNvPr id="5264" name="Text Box 19"/>
            <p:cNvSpPr txBox="1">
              <a:spLocks noChangeArrowheads="1"/>
            </p:cNvSpPr>
            <p:nvPr/>
          </p:nvSpPr>
          <p:spPr bwMode="auto">
            <a:xfrm>
              <a:off x="2941" y="694"/>
              <a:ext cx="227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240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Nephrotoxicity</a:t>
              </a:r>
            </a:p>
            <a:p>
              <a:r>
                <a:rPr lang="fr-FR" altLang="fr-FR" sz="240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and remission maintenance </a:t>
              </a:r>
            </a:p>
            <a:p>
              <a:r>
                <a:rPr lang="fr-FR" altLang="fr-FR" sz="240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5265" name="Line 20"/>
            <p:cNvSpPr>
              <a:spLocks noChangeShapeType="1"/>
            </p:cNvSpPr>
            <p:nvPr/>
          </p:nvSpPr>
          <p:spPr bwMode="auto">
            <a:xfrm>
              <a:off x="2256" y="864"/>
              <a:ext cx="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66" name="Text Box 21"/>
            <p:cNvSpPr txBox="1">
              <a:spLocks noChangeArrowheads="1"/>
            </p:cNvSpPr>
            <p:nvPr/>
          </p:nvSpPr>
          <p:spPr bwMode="auto">
            <a:xfrm>
              <a:off x="2344" y="849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altLang="fr-FR" sz="2800" b="1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5267" name="Line 22"/>
            <p:cNvSpPr>
              <a:spLocks noChangeShapeType="1"/>
            </p:cNvSpPr>
            <p:nvPr/>
          </p:nvSpPr>
          <p:spPr bwMode="auto">
            <a:xfrm>
              <a:off x="4224" y="760"/>
              <a:ext cx="96" cy="14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268" name="Freeform 23"/>
            <p:cNvSpPr>
              <a:spLocks/>
            </p:cNvSpPr>
            <p:nvPr/>
          </p:nvSpPr>
          <p:spPr bwMode="auto">
            <a:xfrm>
              <a:off x="1160" y="1024"/>
              <a:ext cx="480" cy="48"/>
            </a:xfrm>
            <a:custGeom>
              <a:avLst/>
              <a:gdLst>
                <a:gd name="T0" fmla="*/ 0 w 384"/>
                <a:gd name="T1" fmla="*/ 0 h 112"/>
                <a:gd name="T2" fmla="*/ 235 w 384"/>
                <a:gd name="T3" fmla="*/ 3 h 112"/>
                <a:gd name="T4" fmla="*/ 703 w 384"/>
                <a:gd name="T5" fmla="*/ 3 h 112"/>
                <a:gd name="T6" fmla="*/ 938 w 384"/>
                <a:gd name="T7" fmla="*/ 0 h 1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4"/>
                <a:gd name="T13" fmla="*/ 0 h 112"/>
                <a:gd name="T14" fmla="*/ 384 w 384"/>
                <a:gd name="T15" fmla="*/ 112 h 1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4" h="112">
                  <a:moveTo>
                    <a:pt x="0" y="0"/>
                  </a:moveTo>
                  <a:cubicBezTo>
                    <a:pt x="24" y="40"/>
                    <a:pt x="48" y="80"/>
                    <a:pt x="96" y="96"/>
                  </a:cubicBezTo>
                  <a:cubicBezTo>
                    <a:pt x="144" y="112"/>
                    <a:pt x="240" y="112"/>
                    <a:pt x="288" y="96"/>
                  </a:cubicBezTo>
                  <a:cubicBezTo>
                    <a:pt x="336" y="80"/>
                    <a:pt x="360" y="40"/>
                    <a:pt x="38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>
                <a:latin typeface="Calibri" pitchFamily="34" charset="0"/>
              </a:endParaRPr>
            </a:p>
          </p:txBody>
        </p:sp>
      </p:grpSp>
      <p:sp>
        <p:nvSpPr>
          <p:cNvPr id="2" name="Rectangle 82"/>
          <p:cNvSpPr>
            <a:spLocks noChangeArrowheads="1"/>
          </p:cNvSpPr>
          <p:nvPr/>
        </p:nvSpPr>
        <p:spPr bwMode="auto">
          <a:xfrm>
            <a:off x="0" y="6514531"/>
            <a:ext cx="116236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Ulinski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Dubourg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Saïd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MH,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Parchoux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Ranchin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Cochat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P. Switch from cyclosporine A to mycophenolate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mofetil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nephrotic children.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Pediatr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Nephrol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2005 Apr;20(4):482-5.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366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CNI nephrotoxicity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6127" y="1344362"/>
            <a:ext cx="8567351" cy="47481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50223"/>
            <a:ext cx="112288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D’Agati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VD (1995) Morphologic features of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cyclosporin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nephrotoxicity.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Contrib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Nephrol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</a:rPr>
              <a:t> 114:84–110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3458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1093"/>
            <a:ext cx="10515600" cy="1325563"/>
          </a:xfrm>
        </p:spPr>
        <p:txBody>
          <a:bodyPr/>
          <a:lstStyle/>
          <a:p>
            <a:r>
              <a:rPr lang="en-US" dirty="0" smtClean="0"/>
              <a:t>                      CNI nephrotoxicity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6656"/>
            <a:ext cx="10515600" cy="4351338"/>
          </a:xfrm>
        </p:spPr>
        <p:txBody>
          <a:bodyPr/>
          <a:lstStyle/>
          <a:p>
            <a:r>
              <a:rPr lang="en-GB" dirty="0" err="1" smtClean="0"/>
              <a:t>Niaudet</a:t>
            </a:r>
            <a:r>
              <a:rPr lang="en-GB" dirty="0" smtClean="0"/>
              <a:t> et al found histological lesions of CNI toxicity in </a:t>
            </a:r>
            <a:r>
              <a:rPr lang="en-GB" b="1" u="sng" dirty="0" smtClean="0"/>
              <a:t>57 % </a:t>
            </a:r>
            <a:r>
              <a:rPr lang="en-GB" dirty="0" smtClean="0"/>
              <a:t>of patients on CNI</a:t>
            </a:r>
          </a:p>
          <a:p>
            <a:endParaRPr lang="en-GB" dirty="0" smtClean="0"/>
          </a:p>
          <a:p>
            <a:r>
              <a:rPr lang="en-GB" dirty="0" err="1" smtClean="0"/>
              <a:t>Seikaly</a:t>
            </a:r>
            <a:r>
              <a:rPr lang="en-GB" dirty="0" smtClean="0"/>
              <a:t> et al found signs of nephrotoxicity in </a:t>
            </a:r>
            <a:r>
              <a:rPr lang="en-GB" b="1" u="sng" dirty="0" smtClean="0"/>
              <a:t>78 %</a:t>
            </a:r>
            <a:r>
              <a:rPr lang="en-GB" dirty="0" smtClean="0"/>
              <a:t> of patients on CNI </a:t>
            </a:r>
          </a:p>
          <a:p>
            <a:endParaRPr lang="en-GB" dirty="0"/>
          </a:p>
          <a:p>
            <a:r>
              <a:rPr lang="en-GB" dirty="0" err="1" smtClean="0"/>
              <a:t>Iijima</a:t>
            </a:r>
            <a:r>
              <a:rPr lang="en-GB" dirty="0" smtClean="0"/>
              <a:t> et al found nephrotoxicity in </a:t>
            </a:r>
            <a:r>
              <a:rPr lang="en-GB" b="1" u="sng" dirty="0" smtClean="0"/>
              <a:t>35 %</a:t>
            </a:r>
            <a:r>
              <a:rPr lang="en-GB" dirty="0" smtClean="0"/>
              <a:t> of  patients on CNI</a:t>
            </a:r>
          </a:p>
          <a:p>
            <a:endParaRPr lang="en-GB" dirty="0"/>
          </a:p>
          <a:p>
            <a:r>
              <a:rPr lang="en-GB" dirty="0" smtClean="0"/>
              <a:t>As we see results are variable, what is </a:t>
            </a:r>
            <a:r>
              <a:rPr lang="en-GB" dirty="0" smtClean="0">
                <a:solidFill>
                  <a:srgbClr val="FF0000"/>
                </a:solidFill>
              </a:rPr>
              <a:t>TRUE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Risk factors</a:t>
            </a:r>
            <a:r>
              <a:rPr lang="en-GB" dirty="0" smtClean="0"/>
              <a:t>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687007"/>
            <a:ext cx="116023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Niaudet</a:t>
            </a:r>
            <a:r>
              <a:rPr lang="en-GB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P, Habib R (1994) Cyclosporine in the treatment of idiopathic nephrosis. J Am </a:t>
            </a:r>
            <a:r>
              <a:rPr lang="en-GB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</a:t>
            </a:r>
            <a:r>
              <a:rPr lang="en-GB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Nephrol</a:t>
            </a:r>
            <a:r>
              <a:rPr lang="en-GB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JASN 5:1049–1056</a:t>
            </a:r>
            <a:r>
              <a:rPr lang="en-GB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Seikaly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MG,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Prashner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H,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Nolde-Hurlbert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Browne R (2000) Long-term clinical and pathological effects of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cyclosporin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children with nephrosis.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Pediatr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Nephrol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14:214–217.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Iijima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K,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Hamahira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K, Tanaka R, et al (2002) Risk factors for cyclosporine-induced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tubulointerstitial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lesions in children with minimal change nephrotic syndrome. Kidney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61:1801–1805.</a:t>
            </a:r>
            <a:endPara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1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retrospective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center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analyzed all patients from 1- to 18-years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with SDNS who underwent kidney biopsy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criteria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Age group from 1 year to 18 years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Patients on cyclosporine A or tacrolimus for steroid dependant INS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CNIs at least 12 months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46090"/>
            <a:ext cx="119621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Delbet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JD, </a:t>
            </a:r>
            <a:r>
              <a:rPr lang="en-US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Aoun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B, </a:t>
            </a:r>
            <a:r>
              <a:rPr lang="en-US" sz="1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Degheili</a:t>
            </a:r>
            <a:r>
              <a:rPr lang="en-US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J, et al.</a:t>
            </a:r>
            <a:r>
              <a:rPr lang="en-US" sz="12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Infrequent histological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calcineurin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-inhibitor nephrotoxicity in patients with steroid dependent nephrotic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syndrome. March 2019. </a:t>
            </a:r>
            <a:r>
              <a:rPr lang="en-US" sz="1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Submitted manuscript                                                                                      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738" y="973327"/>
            <a:ext cx="108090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Armand Trousseau </a:t>
            </a:r>
            <a:r>
              <a:rPr lang="fr-FR" sz="28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</a:t>
            </a:r>
            <a:r>
              <a:rPr lang="fr-FR" sz="28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France &amp; AUB-MC</a:t>
            </a:r>
            <a:r>
              <a:rPr lang="fr-F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In </a:t>
            </a:r>
            <a:r>
              <a:rPr lang="fr-FR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endParaRPr lang="en-US" sz="2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1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Patients’ Demographics </a:t>
            </a:r>
            <a:r>
              <a:rPr lang="en-US" u="sng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Twenty </a:t>
            </a:r>
            <a:r>
              <a:rPr lang="en-US" dirty="0"/>
              <a:t>one </a:t>
            </a:r>
            <a:r>
              <a:rPr lang="en-GB" dirty="0"/>
              <a:t>children (6 girls) were included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/>
              <a:t>The median (range) age at disease onset was 49 (29.5-66) </a:t>
            </a:r>
            <a:r>
              <a:rPr lang="en-GB" dirty="0" smtClean="0"/>
              <a:t>months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median duration on CNI treatment was 30 (20-45) months before renal biopsy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The median age at kidney biopsy was 108 (78-170) </a:t>
            </a:r>
            <a:r>
              <a:rPr lang="en-GB" dirty="0" smtClean="0"/>
              <a:t>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Patients’ Demographics (2)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514" y="1657507"/>
            <a:ext cx="10515600" cy="45756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26011" y="1690688"/>
            <a:ext cx="2916195" cy="904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children 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963298" y="2606138"/>
            <a:ext cx="683740" cy="11038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644979" y="2591937"/>
            <a:ext cx="869091" cy="11592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57814" y="3742960"/>
            <a:ext cx="1227438" cy="58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CsA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8314" y="3763552"/>
            <a:ext cx="1227438" cy="581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554357" y="4423720"/>
            <a:ext cx="525162" cy="952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99931" y="5475505"/>
            <a:ext cx="4959177" cy="777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CNI nephrotoxicity was found in one patient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3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512"/>
            <a:ext cx="10515600" cy="1325563"/>
          </a:xfrm>
        </p:spPr>
        <p:txBody>
          <a:bodyPr/>
          <a:lstStyle/>
          <a:p>
            <a:r>
              <a:rPr lang="en-US" dirty="0" smtClean="0"/>
              <a:t>                            Table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226990"/>
              </p:ext>
            </p:extLst>
          </p:nvPr>
        </p:nvGraphicFramePr>
        <p:xfrm>
          <a:off x="508683" y="1174836"/>
          <a:ext cx="10845116" cy="51600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1670"/>
                <a:gridCol w="876600"/>
                <a:gridCol w="514585"/>
                <a:gridCol w="895560"/>
                <a:gridCol w="1029171"/>
                <a:gridCol w="895560"/>
                <a:gridCol w="768268"/>
                <a:gridCol w="1029171"/>
                <a:gridCol w="1029171"/>
                <a:gridCol w="640072"/>
                <a:gridCol w="1151046"/>
                <a:gridCol w="1474242"/>
              </a:tblGrid>
              <a:tr h="675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Age (months)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Sex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Age at diagnosis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(months)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Age of CNI introduction 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(months)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Duration 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On CNI (months)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Tac T0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CyA T0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[ng/ml]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Tac dose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CyA dose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[mg/kg/day]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Number of relapses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HTA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eGFR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(ml/mn/1.73m2)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Other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173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136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26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2.53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0.10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179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MMF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159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147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136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13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5.2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0.22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117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MMF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72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42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5.95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0.14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4.2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136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RTX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184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92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36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0.21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102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66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105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90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0.12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MMF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108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57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7.8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0.22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MMF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190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66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147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30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0.11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157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RTX+MMF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168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48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4.9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0.08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3.9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115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75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3.5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0.12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7.9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152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RTX+MMF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84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28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5.1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0.17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118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MMF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8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9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13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4.5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0.75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43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7.7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0.20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65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192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165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116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43 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110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6.8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140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144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145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4.1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0.10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260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189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150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14 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5.3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0.09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106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RTX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130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168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84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0.15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118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None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130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180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144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8.2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0.18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MMF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  <a:tr h="130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144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F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144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108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123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102</a:t>
                      </a:r>
                      <a:endParaRPr lang="en-US" sz="110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None</a:t>
                      </a:r>
                      <a:endParaRPr lang="en-US" sz="1100" dirty="0">
                        <a:effectLst/>
                        <a:latin typeface="Cambria" panose="02040503050406030204" pitchFamily="18" charset="0"/>
                        <a:ea typeface="MS ??"/>
                        <a:cs typeface="Times New Roman" panose="02020603050405020304" pitchFamily="18" charset="0"/>
                      </a:endParaRPr>
                    </a:p>
                  </a:txBody>
                  <a:tcPr marL="61697" marR="616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15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19523</TotalTime>
  <Words>1562</Words>
  <Application>Microsoft Office PowerPoint</Application>
  <PresentationFormat>Widescreen</PresentationFormat>
  <Paragraphs>616</Paragraphs>
  <Slides>15</Slides>
  <Notes>4</Notes>
  <HiddenSlides>2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Calibri Light</vt:lpstr>
      <vt:lpstr>Californian FB</vt:lpstr>
      <vt:lpstr>Cambria</vt:lpstr>
      <vt:lpstr>MS ??</vt:lpstr>
      <vt:lpstr>Times New Roman</vt:lpstr>
      <vt:lpstr>Verdana</vt:lpstr>
      <vt:lpstr>Wingdings</vt:lpstr>
      <vt:lpstr>Office Theme</vt:lpstr>
      <vt:lpstr>SPW 4.0 Graph</vt:lpstr>
      <vt:lpstr>SPW 8.0 Graph</vt:lpstr>
      <vt:lpstr>Nephrotoxicity of calcineurin inhibitors in patients with INS: a reality or a Myth?</vt:lpstr>
      <vt:lpstr>Idiopathic Nephrotic Syndrome</vt:lpstr>
      <vt:lpstr>PowerPoint Presentation</vt:lpstr>
      <vt:lpstr>                       CNI nephrotoxicity </vt:lpstr>
      <vt:lpstr>                      CNI nephrotoxicity     </vt:lpstr>
      <vt:lpstr>                           </vt:lpstr>
      <vt:lpstr>Patients’ Demographics (1)</vt:lpstr>
      <vt:lpstr>Patients’ Demographics (2)</vt:lpstr>
      <vt:lpstr>                            Table 1</vt:lpstr>
      <vt:lpstr>                              Table 2</vt:lpstr>
      <vt:lpstr>PowerPoint Presentation</vt:lpstr>
      <vt:lpstr>PowerPoint Presentation</vt:lpstr>
      <vt:lpstr>                        Take Home Messages</vt:lpstr>
      <vt:lpstr>                        Take Home Messages</vt:lpstr>
      <vt:lpstr>Thank you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Nephrotoxicity of calcineurin inhibitors in patients with INS a reality or a Myth?</dc:title>
  <dc:creator>Bilal Aoun</dc:creator>
  <cp:lastModifiedBy>PC</cp:lastModifiedBy>
  <cp:revision>66</cp:revision>
  <dcterms:created xsi:type="dcterms:W3CDTF">2019-05-21T09:22:05Z</dcterms:created>
  <dcterms:modified xsi:type="dcterms:W3CDTF">2019-06-13T16:47:05Z</dcterms:modified>
</cp:coreProperties>
</file>