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85800" y="838200"/>
            <a:ext cx="77724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/>
              <a:t>Failure to thrive case:</a:t>
            </a:r>
            <a:br>
              <a:rPr lang="en-US" sz="5000"/>
            </a:br>
            <a:r>
              <a:rPr lang="en-US" sz="5000"/>
              <a:t>Endocrinology point of view</a:t>
            </a:r>
            <a:endParaRPr sz="5000"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80"/>
              <a:buNone/>
            </a:pPr>
            <a:r>
              <a:rPr lang="en-US" sz="2480"/>
              <a:t>Carole Michel SABA, MD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None/>
            </a:pPr>
            <a:r>
              <a:rPr lang="en-US" sz="2480"/>
              <a:t>Pediatric Endocrinology and Diabetes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None/>
            </a:pPr>
            <a:r>
              <a:rPr lang="en-US" sz="2480"/>
              <a:t>Saint George Hospital Medical University Center</a:t>
            </a:r>
            <a:endParaRPr sz="2480"/>
          </a:p>
          <a:p>
            <a:pPr indent="0" lvl="0" marL="0" rtl="0" algn="ct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None/>
            </a:pPr>
            <a:r>
              <a:rPr lang="en-US" sz="2480"/>
              <a:t>14 September 2019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None/>
            </a:pPr>
            <a:r>
              <a:t/>
            </a:r>
            <a:endParaRPr sz="2480"/>
          </a:p>
          <a:p>
            <a:pPr indent="0" lvl="0" marL="0" rtl="0" algn="ct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None/>
            </a:pPr>
            <a:r>
              <a:t/>
            </a:r>
            <a:endParaRPr sz="2480"/>
          </a:p>
        </p:txBody>
      </p:sp>
      <p:pic>
        <p:nvPicPr>
          <p:cNvPr descr="Image result for saint george hospital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296" y="5334000"/>
            <a:ext cx="3632504" cy="1155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ebanese pediatric society"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4950351"/>
            <a:ext cx="3581400" cy="192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ohn's disease in the ileum, endoscopic view" id="142" name="Google Shape;1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715370"/>
            <a:ext cx="6236541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idx="4294967295" type="title"/>
          </p:nvPr>
        </p:nvSpPr>
        <p:spPr>
          <a:xfrm>
            <a:off x="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Histology</a:t>
            </a:r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435224"/>
            <a:ext cx="4038600" cy="3822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/>
          <p:nvPr/>
        </p:nvSpPr>
        <p:spPr>
          <a:xfrm>
            <a:off x="1000836" y="5398532"/>
            <a:ext cx="2594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Transmural inflammation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humpath.com/IMG/jpg/colonic_crohn_0410_1-2.jpg" id="150" name="Google Shape;15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1322696"/>
            <a:ext cx="4168714" cy="393510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/>
          <p:nvPr/>
        </p:nvSpPr>
        <p:spPr>
          <a:xfrm>
            <a:off x="6061668" y="5398532"/>
            <a:ext cx="1341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Granulomas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Management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GI management oh his Crohn’s: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5-Aminosalicylic Acid (5-ASA)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Ciprofloxacin and metronidazole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Hydrocortisone (rectal enema)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Anti TNF alpha</a:t>
            </a:r>
            <a:endParaRPr/>
          </a:p>
          <a:p>
            <a:pPr indent="-1549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Nutrition</a:t>
            </a:r>
            <a:endParaRPr/>
          </a:p>
          <a:p>
            <a:pPr indent="-1549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Psychological support</a:t>
            </a:r>
            <a:endParaRPr/>
          </a:p>
          <a:p>
            <a:pPr indent="-1549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457200" y="45720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Endocrinology point of view</a:t>
            </a:r>
            <a:br>
              <a:rPr lang="en-US"/>
            </a:br>
            <a:r>
              <a:rPr lang="en-US"/>
              <a:t>FTT induced by IBD</a:t>
            </a:r>
            <a:endParaRPr/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GH treatment recommended?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Pubertal induction?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How to follow up?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Impairment of growth is recognized as one of the most significant complications of IBD in pediatric patients.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reported incidence of growth failure at diagnosis is 15–40% in pediatric onset CD and 3–10% in UC.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70" name="Google Shape;170;p26"/>
          <p:cNvSpPr/>
          <p:nvPr/>
        </p:nvSpPr>
        <p:spPr>
          <a:xfrm>
            <a:off x="5791200" y="6393892"/>
            <a:ext cx="30305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Levine A, Griffiths A, Markowitz J, 2011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b="13899" l="35559" r="34966" t="18998"/>
          <a:stretch/>
        </p:blipFill>
        <p:spPr>
          <a:xfrm>
            <a:off x="1676400" y="301388"/>
            <a:ext cx="5486400" cy="6242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Mechanism</a:t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Growth failure is associated with: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decreased appetite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abdominal symptoms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malabsorption due to mucosal inflammation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growth hormone resistance due to inflammation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genetic factors.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Mechanism: Malnutrition</a:t>
            </a:r>
            <a:endParaRPr/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Occurs secondary to decreased food intake due to abdominal pain and other symptoms</a:t>
            </a:r>
            <a:endParaRPr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Malabsorption due to intestinal mucosal damage</a:t>
            </a:r>
            <a:endParaRPr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Increased energy requirement due to inflammation</a:t>
            </a:r>
            <a:endParaRPr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Drug-nutrient interactions.</a:t>
            </a:r>
            <a:endParaRPr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Hypercytokinemia occur before other symptoms develop in pediatric patients.</a:t>
            </a:r>
            <a:endParaRPr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</p:txBody>
      </p:sp>
      <p:sp>
        <p:nvSpPr>
          <p:cNvPr id="188" name="Google Shape;188;p29"/>
          <p:cNvSpPr/>
          <p:nvPr/>
        </p:nvSpPr>
        <p:spPr>
          <a:xfrm>
            <a:off x="7543800" y="6248400"/>
            <a:ext cx="126406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Ballinger et al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Mechanism</a:t>
            </a:r>
            <a:endParaRPr/>
          </a:p>
        </p:txBody>
      </p:sp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Ballinger et al. (6) have shown increased release of serotonin (hydroxytryptamine) from the hypothalamus in rats with experimental colitis, and that this was associated with anorexia.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 Gryboski et al. (10) reported that children with CD have delayed gastric emptying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GH resistance</a:t>
            </a:r>
            <a:endParaRPr/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The GH-insulin like growth factor (IGF)-1 axis regulates linear growth, and circulating IGF-1 levels were decreased in patients with active CD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 The cause of low IGF-1 concentrations in children with CD is thought to be multifactorial: Nutritional status, disease activity, and circulating plasma cytokine levels, including levels of tumor necrosis factor (TNF) and IL-1.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Case presentation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14-year-old male presents with 3 year history of abdominal pain, diarrhea and recent weight loss.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Mechanism: GH resistance</a:t>
            </a:r>
            <a:endParaRPr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Increased levels of proinflammatory cytokines like </a:t>
            </a:r>
            <a:r>
              <a:rPr b="1" lang="en-US"/>
              <a:t>IL-6, TNF-α, and IL-1β </a:t>
            </a:r>
            <a:r>
              <a:rPr lang="en-US"/>
              <a:t>lead to changes in secretion and sensitivity of the GH/IGF-1 system, causing partial GH resistance, inhibition of growth hormone receptor (GHR) expression and action, and a decrease in IGF-1 (irrespective of GH levels)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3"/>
          <p:cNvPicPr preferRelativeResize="0"/>
          <p:nvPr/>
        </p:nvPicPr>
        <p:blipFill rotWithShape="1">
          <a:blip r:embed="rId3">
            <a:alphaModFix/>
          </a:blip>
          <a:srcRect b="10790" l="22027" r="23638" t="27472"/>
          <a:stretch/>
        </p:blipFill>
        <p:spPr>
          <a:xfrm>
            <a:off x="457200" y="533400"/>
            <a:ext cx="8153400" cy="556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4"/>
          <p:cNvPicPr preferRelativeResize="0"/>
          <p:nvPr/>
        </p:nvPicPr>
        <p:blipFill rotWithShape="1">
          <a:blip r:embed="rId3">
            <a:alphaModFix/>
          </a:blip>
          <a:srcRect b="18018" l="17350" r="13463" t="15842"/>
          <a:stretch/>
        </p:blipFill>
        <p:spPr>
          <a:xfrm>
            <a:off x="76200" y="457200"/>
            <a:ext cx="90678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rGH therapy recommended?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 role for GH therapy</a:t>
            </a:r>
            <a:endParaRPr/>
          </a:p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Tietjen et al: growth failure was caused by impaired GH secretion?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Measured urinary GH: They found normal urinary growth hormone levels in CD, concluding that growth failure in patients with CD is not caused by GH deficiency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7"/>
          <p:cNvPicPr preferRelativeResize="0"/>
          <p:nvPr/>
        </p:nvPicPr>
        <p:blipFill rotWithShape="1">
          <a:blip r:embed="rId3">
            <a:alphaModFix/>
          </a:blip>
          <a:srcRect b="29436" l="37643" r="31791" t="25980"/>
          <a:stretch/>
        </p:blipFill>
        <p:spPr>
          <a:xfrm>
            <a:off x="4677803" y="1460310"/>
            <a:ext cx="4328615" cy="3703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7"/>
          <p:cNvPicPr preferRelativeResize="0"/>
          <p:nvPr/>
        </p:nvPicPr>
        <p:blipFill rotWithShape="1">
          <a:blip r:embed="rId4">
            <a:alphaModFix/>
          </a:blip>
          <a:srcRect b="28139" l="37308" r="30490" t="21237"/>
          <a:stretch/>
        </p:blipFill>
        <p:spPr>
          <a:xfrm>
            <a:off x="228600" y="1447800"/>
            <a:ext cx="4343400" cy="370309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7"/>
          <p:cNvSpPr/>
          <p:nvPr/>
        </p:nvSpPr>
        <p:spPr>
          <a:xfrm>
            <a:off x="7391400" y="6419165"/>
            <a:ext cx="1582036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Tietjen et al, 2012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Role?</a:t>
            </a:r>
            <a:endParaRPr/>
          </a:p>
        </p:txBody>
      </p:sp>
      <p:sp>
        <p:nvSpPr>
          <p:cNvPr id="240" name="Google Shape;240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Another randomized controlled trial at two tertiary children’s hospitals: </a:t>
            </a:r>
            <a:endParaRPr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  <a:p>
            <a:pPr indent="0" lvl="0" marL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 rhGH group: Median HV increased from 4.5 (range 0.6-8.9) at the baseline to 10.8 (6.1-15) cm/year at 6 mo (P = 0.003) </a:t>
            </a:r>
            <a:endParaRPr sz="2720"/>
          </a:p>
          <a:p>
            <a:pPr indent="0" lvl="0" marL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≠ Control group it was 3.8 (1.4-6.7) and 3.5 cm/year (2.0-9.6), respectively (P = 0.58)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  <a:p>
            <a:pPr indent="0" lvl="0" marL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 The median percentage increase in HV over 6 mo was 140% (16.7-916.7) in the rhGH group and 17.4% (42.1-97.7) in the control group (P &lt; 0.001).</a:t>
            </a:r>
            <a:endParaRPr b="1" sz="272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Role GH?</a:t>
            </a:r>
            <a:endParaRPr/>
          </a:p>
        </p:txBody>
      </p:sp>
      <p:sp>
        <p:nvSpPr>
          <p:cNvPr id="246" name="Google Shape;246;p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Change in bone age for chronological age was also similar in the two groups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Role of high dose rGH? (0.067 mg/kg 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Cannot occur if cannot maintain remission of IBD activity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Yes or no GH?</a:t>
            </a:r>
            <a:endParaRPr/>
          </a:p>
        </p:txBody>
      </p:sp>
      <p:sp>
        <p:nvSpPr>
          <p:cNvPr id="252" name="Google Shape;252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/>
              <a:t>No role if active disease, high inflammation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/>
              <a:t>Consider high dose  if need to treat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/>
              <a:t>Clinician judgment (Multifactorial decision)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Mechanism: Genetics</a:t>
            </a:r>
            <a:endParaRPr/>
          </a:p>
        </p:txBody>
      </p:sp>
      <p:sp>
        <p:nvSpPr>
          <p:cNvPr id="258" name="Google Shape;258;p41"/>
          <p:cNvSpPr txBox="1"/>
          <p:nvPr>
            <p:ph idx="1" type="body"/>
          </p:nvPr>
        </p:nvSpPr>
        <p:spPr>
          <a:xfrm>
            <a:off x="457200" y="14478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Lee et al. investigated 317 patients with CD, and reported that a polymorphism in the Dymeclin </a:t>
            </a:r>
            <a:r>
              <a:rPr b="1" lang="en-US" sz="2960"/>
              <a:t>DYM gene </a:t>
            </a:r>
            <a:r>
              <a:rPr lang="en-US" sz="2960"/>
              <a:t>was significantly associated with growth impairment.</a:t>
            </a:r>
            <a:endParaRPr/>
          </a:p>
          <a:p>
            <a:pPr indent="-1549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 D’Mello et al. suggested that </a:t>
            </a:r>
            <a:r>
              <a:rPr b="1" lang="en-US" sz="2960"/>
              <a:t>GM-CSF antibody </a:t>
            </a:r>
            <a:r>
              <a:rPr lang="en-US" sz="2960"/>
              <a:t>and </a:t>
            </a:r>
            <a:r>
              <a:rPr b="1" lang="en-US" sz="2960"/>
              <a:t>CARD15</a:t>
            </a:r>
            <a:r>
              <a:rPr lang="en-US" sz="2960"/>
              <a:t> risk allele carriage was associated with growth failure</a:t>
            </a:r>
            <a:endParaRPr/>
          </a:p>
          <a:p>
            <a:pPr indent="-1549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 Russell et al. reported on a possible association of </a:t>
            </a:r>
            <a:r>
              <a:rPr b="1" lang="en-US" sz="2960"/>
              <a:t>OCTN1/2</a:t>
            </a:r>
            <a:r>
              <a:rPr lang="en-US" sz="2960"/>
              <a:t> variant with growth failure</a:t>
            </a:r>
            <a:endParaRPr sz="296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History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457200" y="1371600"/>
            <a:ext cx="80772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Abdominal pain with occasional diarrhea since he was in middle school but he often passed it off as the stomach flu.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Now has 10 episodes of diarrhea per day with no blood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Wakes up with abdominal pain and diarrhea about 3 times per night. </a:t>
            </a:r>
            <a:endParaRPr sz="2720"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No urgency, incomplete emptying or incontinence.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Low grade temperature of 38.5°F on most days.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Weight dropped by 5 kg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Severe rectal pain upon defecation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Back stiffness in the mornings and some arthralgias of the knees, elbows and hands for the past 2 years.</a:t>
            </a:r>
            <a:endParaRPr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CD versus UC???</a:t>
            </a:r>
            <a:endParaRPr/>
          </a:p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ESPGHAN suggests that growth impairment is considered </a:t>
            </a:r>
            <a:r>
              <a:rPr b="1" lang="en-US"/>
              <a:t>rare</a:t>
            </a:r>
            <a:r>
              <a:rPr lang="en-US"/>
              <a:t> in patients with UC who are not dependent on CS.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 Therefore, exclusion of Crohn’s colitis or primary GH deficiency should be sought when significant growth impairment is detected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Other possible mechanisms:</a:t>
            </a:r>
            <a:endParaRPr/>
          </a:p>
        </p:txBody>
      </p:sp>
      <p:sp>
        <p:nvSpPr>
          <p:cNvPr id="270" name="Google Shape;270;p43"/>
          <p:cNvSpPr txBox="1"/>
          <p:nvPr>
            <p:ph idx="1" type="body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 Retrospective data from UK  shown that jejunal disease was negatively associated with lower final height.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 However, registry data from Belgium showed no association of growth outcome with age, sex, diagnostic delay, type of treatment, disease location, or disease activity at diagnosis, but only with disease activity 3 years after disease onset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Effect of IBD treatment on growth</a:t>
            </a:r>
            <a:endParaRPr/>
          </a:p>
        </p:txBody>
      </p:sp>
      <p:sp>
        <p:nvSpPr>
          <p:cNvPr id="276" name="Google Shape;276;p4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Outcome based on inflammatory status: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Controlled inflammation impacts adult height prognosis</a:t>
            </a:r>
            <a:endParaRPr/>
          </a:p>
        </p:txBody>
      </p:sp>
      <p:pic>
        <p:nvPicPr>
          <p:cNvPr id="277" name="Google Shape;277;p44"/>
          <p:cNvPicPr preferRelativeResize="0"/>
          <p:nvPr/>
        </p:nvPicPr>
        <p:blipFill rotWithShape="1">
          <a:blip r:embed="rId3">
            <a:alphaModFix/>
          </a:blip>
          <a:srcRect b="25826" l="5769" r="6540" t="13161"/>
          <a:stretch/>
        </p:blipFill>
        <p:spPr>
          <a:xfrm>
            <a:off x="549641" y="3200400"/>
            <a:ext cx="8288422" cy="341876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4"/>
          <p:cNvSpPr/>
          <p:nvPr/>
        </p:nvSpPr>
        <p:spPr>
          <a:xfrm rot="5400000">
            <a:off x="6079509" y="4131291"/>
            <a:ext cx="3113964" cy="1861782"/>
          </a:xfrm>
          <a:prstGeom prst="notchedRightArrow">
            <a:avLst>
              <a:gd fmla="val 50000" name="adj1"/>
              <a:gd fmla="val 50000" name="adj2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Effect of IBD treatment on growth</a:t>
            </a:r>
            <a:endParaRPr/>
          </a:p>
        </p:txBody>
      </p:sp>
      <p:sp>
        <p:nvSpPr>
          <p:cNvPr id="284" name="Google Shape;284;p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guideline for the management of growth, published in 2008, suggested to use CS-sparing agents and initially treat with enteral nutrition, possible in combination with azathioprine/6-mercaptopurine (6-MP).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 Surgery can be also considered in steroid-dependent patients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Anti TNF alpha</a:t>
            </a:r>
            <a:endParaRPr/>
          </a:p>
        </p:txBody>
      </p:sp>
      <p:sp>
        <p:nvSpPr>
          <p:cNvPr id="290" name="Google Shape;290;p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Borrelli et al. treated 16 patients with infliximab and reported that their mean height z-score was significantly </a:t>
            </a:r>
            <a:r>
              <a:rPr b="1" lang="en-US"/>
              <a:t>improved</a:t>
            </a:r>
            <a:r>
              <a:rPr lang="en-US"/>
              <a:t> after 6 months of therapy.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 Bamberger et al. retrospectively reviewed the data of 61 patients with CD who had received anti-TNF agents and showed </a:t>
            </a:r>
            <a:r>
              <a:rPr b="1" lang="en-US"/>
              <a:t>improvement</a:t>
            </a:r>
            <a:r>
              <a:rPr lang="en-US"/>
              <a:t> in their adult final height. 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Anti TNF alpha</a:t>
            </a:r>
            <a:endParaRPr/>
          </a:p>
        </p:txBody>
      </p:sp>
      <p:sp>
        <p:nvSpPr>
          <p:cNvPr id="296" name="Google Shape;296;p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study from Canada suggested that a positive effect on height velocity was observed only in pre-pubertal or pubertal patients, but was absent in patients with Tanner stage IV–V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IMAgINE 1 study: Adalimumab also improved and </a:t>
            </a:r>
            <a:r>
              <a:rPr b="1" lang="en-US"/>
              <a:t>normalized </a:t>
            </a:r>
            <a:r>
              <a:rPr lang="en-US"/>
              <a:t>the growth rate of patients with CD at 26 and 52 weeks of treatment compared to baseline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8"/>
          <p:cNvPicPr preferRelativeResize="0"/>
          <p:nvPr/>
        </p:nvPicPr>
        <p:blipFill rotWithShape="1">
          <a:blip r:embed="rId3">
            <a:alphaModFix/>
          </a:blip>
          <a:srcRect b="2499" l="0" r="0" t="0"/>
          <a:stretch/>
        </p:blipFill>
        <p:spPr>
          <a:xfrm>
            <a:off x="381000" y="457200"/>
            <a:ext cx="7897325" cy="5984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Delayed puberty</a:t>
            </a:r>
            <a:endParaRPr/>
          </a:p>
        </p:txBody>
      </p:sp>
      <p:sp>
        <p:nvSpPr>
          <p:cNvPr id="307" name="Google Shape;307;p4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Potential causes of late puberty in patients developing IBD in pre-pubertal and pubertal age due to: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 Malnutrition (correlates mainly with a delay in menarche and sexual maturity).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08" name="Google Shape;308;p49"/>
          <p:cNvSpPr/>
          <p:nvPr/>
        </p:nvSpPr>
        <p:spPr>
          <a:xfrm>
            <a:off x="5791200" y="5943600"/>
            <a:ext cx="25140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Gasparetto M et al, 2014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Delayed puberty</a:t>
            </a:r>
            <a:endParaRPr/>
          </a:p>
        </p:txBody>
      </p:sp>
      <p:sp>
        <p:nvSpPr>
          <p:cNvPr id="314" name="Google Shape;314;p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Reduced fat mass: Normally rich in the aromatases that induce the conversion of androgens into estrogens and the consequent active production of female hormones</a:t>
            </a:r>
            <a:endParaRPr/>
          </a:p>
          <a:p>
            <a:pPr indent="-1549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Interactions between proinflammatory cytokines and the endocrine system: disrupted in IBD patients, due to a direct effect of proinflammatory cytokines, such as TNF-α, IL-6, and IL-1β, on hormonal feedback mechanisms</a:t>
            </a:r>
            <a:endParaRPr/>
          </a:p>
        </p:txBody>
      </p:sp>
      <p:sp>
        <p:nvSpPr>
          <p:cNvPr id="315" name="Google Shape;315;p50"/>
          <p:cNvSpPr/>
          <p:nvPr/>
        </p:nvSpPr>
        <p:spPr>
          <a:xfrm>
            <a:off x="5943600" y="6149580"/>
            <a:ext cx="25140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Gasparetto M et al, 2014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 to our patient</a:t>
            </a:r>
            <a:endParaRPr/>
          </a:p>
        </p:txBody>
      </p:sp>
      <p:sp>
        <p:nvSpPr>
          <p:cNvPr id="321" name="Google Shape;321;p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Received anti TNF alpha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Rare flare up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Improved nutrition and appetite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Development of pubertal signs at 14 years 7 months (No induction)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Rare use of CS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Remission of his Crohn’s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Case presentation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PMH: Childhood asthma (Off treatment)</a:t>
            </a:r>
            <a:endParaRPr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PSH: Negative</a:t>
            </a:r>
            <a:endParaRPr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Meds: Currently NSAIDS for arthralgias</a:t>
            </a:r>
            <a:endParaRPr sz="2590"/>
          </a:p>
          <a:p>
            <a:pPr indent="0" lvl="0" marL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Paternal ht: 180 cm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Maternal ht: 165 cm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/>
              <a:t>Target height: 179 cm</a:t>
            </a:r>
            <a:endParaRPr sz="2590"/>
          </a:p>
        </p:txBody>
      </p:sp>
      <p:sp>
        <p:nvSpPr>
          <p:cNvPr id="106" name="Google Shape;10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Family history: Crohn’s disease in his uncle and in 2</a:t>
            </a:r>
            <a:r>
              <a:rPr baseline="30000" lang="en-US" sz="2590"/>
              <a:t>nd</a:t>
            </a:r>
            <a:r>
              <a:rPr lang="en-US" sz="2590"/>
              <a:t> degree cousin</a:t>
            </a:r>
            <a:endParaRPr sz="2590"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2408" r="5000" t="4685"/>
          <a:stretch/>
        </p:blipFill>
        <p:spPr>
          <a:xfrm>
            <a:off x="4749420" y="3398292"/>
            <a:ext cx="3889613" cy="2614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52"/>
          <p:cNvPicPr preferRelativeResize="0"/>
          <p:nvPr/>
        </p:nvPicPr>
        <p:blipFill rotWithShape="1">
          <a:blip r:embed="rId3">
            <a:alphaModFix/>
          </a:blip>
          <a:srcRect b="8929" l="16063" r="50805" t="16477"/>
          <a:stretch/>
        </p:blipFill>
        <p:spPr>
          <a:xfrm>
            <a:off x="1741227" y="152400"/>
            <a:ext cx="5715000" cy="6585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 result for questions" id="331" name="Google Shape;331;p5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questions" id="332" name="Google Shape;332;p53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242888"/>
            <a:ext cx="8115300" cy="63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P/E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60"/>
              <a:buChar char="•"/>
            </a:pPr>
            <a:r>
              <a:rPr lang="en-US" sz="2960">
                <a:solidFill>
                  <a:srgbClr val="FF0000"/>
                </a:solidFill>
              </a:rPr>
              <a:t>Ht: 137 m (-1.5 SD)/ Wt: 32 kg (- 3 SD)</a:t>
            </a:r>
            <a:endParaRPr sz="2960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Abdomen: Mild tenderness in the right lower quadrant. </a:t>
            </a:r>
            <a:endParaRPr sz="2960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Rectal exam showed a perianal fistula at the 3 o'clock position, drained pus on gentle pressure.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No skin lesions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Rest of ROS: Unremarkable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A1P1G1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8929" l="16063" r="50805" t="16477"/>
          <a:stretch/>
        </p:blipFill>
        <p:spPr>
          <a:xfrm>
            <a:off x="1524000" y="-30737"/>
            <a:ext cx="5943600" cy="684844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/>
          <p:nvPr/>
        </p:nvSpPr>
        <p:spPr>
          <a:xfrm>
            <a:off x="5486400" y="228600"/>
            <a:ext cx="1295400" cy="5715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Labs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457200" y="1600200"/>
            <a:ext cx="4038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WBC 12.3 k/uL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Hb 9.8 g/dL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MCV: 62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Plt 480 k/uL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Electrolytes normal (K: 3.2 mmol/L)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Liver enzymes: Normal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Stool cultures: Negative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CMV and </a:t>
            </a:r>
            <a:r>
              <a:rPr i="1" lang="en-US"/>
              <a:t>C difficile:</a:t>
            </a:r>
            <a:r>
              <a:rPr lang="en-US"/>
              <a:t> Negative.</a:t>
            </a:r>
            <a:endParaRPr/>
          </a:p>
        </p:txBody>
      </p:sp>
      <p:sp>
        <p:nvSpPr>
          <p:cNvPr id="126" name="Google Shape;126;p19"/>
          <p:cNvSpPr txBox="1"/>
          <p:nvPr>
            <p:ph idx="2" type="body"/>
          </p:nvPr>
        </p:nvSpPr>
        <p:spPr>
          <a:xfrm>
            <a:off x="4648200" y="1600200"/>
            <a:ext cx="4038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ESR: 45mm/hr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Albumin low: 17g/L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Fecal calprotectin: 500 μg/mg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Celiac workup: Negative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FSH: 0.1 mUI/L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LH: 0.1 mUI/L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Testosterone: 11 ng/dL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IGF1: 85 ng/mL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idx="4294967295" type="title"/>
          </p:nvPr>
        </p:nvSpPr>
        <p:spPr>
          <a:xfrm>
            <a:off x="609600" y="228600"/>
            <a:ext cx="76200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Endoscopic findings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1524000"/>
            <a:ext cx="5257800" cy="4587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914400"/>
            <a:ext cx="60960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