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  <p:sldMasterId id="2147483660" r:id="rId5"/>
    <p:sldMasterId id="2147483661" r:id="rId6"/>
    <p:sldMasterId id="2147483662" r:id="rId7"/>
    <p:sldMasterId id="2147483663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20" Type="http://schemas.openxmlformats.org/officeDocument/2006/relationships/slide" Target="slides/slide1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22" Type="http://schemas.openxmlformats.org/officeDocument/2006/relationships/slide" Target="slides/slide13.xml"/><Relationship Id="rId44" Type="http://schemas.openxmlformats.org/officeDocument/2006/relationships/slide" Target="slides/slide35.xml"/><Relationship Id="rId21" Type="http://schemas.openxmlformats.org/officeDocument/2006/relationships/slide" Target="slides/slide12.xml"/><Relationship Id="rId43" Type="http://schemas.openxmlformats.org/officeDocument/2006/relationships/slide" Target="slides/slide34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slide" Target="slides/slide24.xml"/><Relationship Id="rId10" Type="http://schemas.openxmlformats.org/officeDocument/2006/relationships/slide" Target="slides/slide1.xml"/><Relationship Id="rId32" Type="http://schemas.openxmlformats.org/officeDocument/2006/relationships/slide" Target="slides/slide23.xml"/><Relationship Id="rId13" Type="http://schemas.openxmlformats.org/officeDocument/2006/relationships/slide" Target="slides/slide4.xml"/><Relationship Id="rId35" Type="http://schemas.openxmlformats.org/officeDocument/2006/relationships/slide" Target="slides/slide26.xml"/><Relationship Id="rId12" Type="http://schemas.openxmlformats.org/officeDocument/2006/relationships/slide" Target="slides/slide3.xml"/><Relationship Id="rId34" Type="http://schemas.openxmlformats.org/officeDocument/2006/relationships/slide" Target="slides/slide25.xml"/><Relationship Id="rId15" Type="http://schemas.openxmlformats.org/officeDocument/2006/relationships/slide" Target="slides/slide6.xml"/><Relationship Id="rId37" Type="http://schemas.openxmlformats.org/officeDocument/2006/relationships/slide" Target="slides/slide28.xml"/><Relationship Id="rId14" Type="http://schemas.openxmlformats.org/officeDocument/2006/relationships/slide" Target="slides/slide5.xml"/><Relationship Id="rId36" Type="http://schemas.openxmlformats.org/officeDocument/2006/relationships/slide" Target="slides/slide27.xml"/><Relationship Id="rId17" Type="http://schemas.openxmlformats.org/officeDocument/2006/relationships/slide" Target="slides/slide8.xml"/><Relationship Id="rId39" Type="http://schemas.openxmlformats.org/officeDocument/2006/relationships/slide" Target="slides/slide30.xml"/><Relationship Id="rId16" Type="http://schemas.openxmlformats.org/officeDocument/2006/relationships/slide" Target="slides/slide7.xml"/><Relationship Id="rId38" Type="http://schemas.openxmlformats.org/officeDocument/2006/relationships/slide" Target="slides/slide29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7589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>
                <a:latin typeface="Impact"/>
                <a:ea typeface="Impact"/>
                <a:cs typeface="Impact"/>
                <a:sym typeface="Impact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9" name="Google Shape;99;p14"/>
          <p:cNvSpPr txBox="1"/>
          <p:nvPr>
            <p:ph idx="2" type="body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00" name="Google Shape;100;p14"/>
          <p:cNvSpPr txBox="1"/>
          <p:nvPr>
            <p:ph idx="3" type="body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>
                <a:latin typeface="Impact"/>
                <a:ea typeface="Impact"/>
                <a:cs typeface="Impact"/>
                <a:sym typeface="Impact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1" name="Google Shape;101;p14"/>
          <p:cNvSpPr txBox="1"/>
          <p:nvPr>
            <p:ph idx="4" type="body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02" name="Google Shape;102;p14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SzPts val="2200"/>
              <a:buChar char="•"/>
              <a:defRPr sz="22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117" name="Google Shape;117;p16"/>
          <p:cNvSpPr txBox="1"/>
          <p:nvPr>
            <p:ph idx="2" type="body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8" name="Google Shape;118;p16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758952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/>
          <p:nvPr>
            <p:ph idx="2" type="pic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 rot="5400000">
            <a:off x="-1028700" y="2476500"/>
            <a:ext cx="54101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 rot="5400000">
            <a:off x="3009900" y="266701"/>
            <a:ext cx="4876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 rot="5400000">
            <a:off x="2590800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777875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777875" y="6172200"/>
            <a:ext cx="7543800" cy="2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Google Shape;30;p3"/>
          <p:cNvSpPr txBox="1"/>
          <p:nvPr/>
        </p:nvSpPr>
        <p:spPr>
          <a:xfrm>
            <a:off x="777875" y="6172200"/>
            <a:ext cx="7543800" cy="2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/>
        </p:nvSpPr>
        <p:spPr>
          <a:xfrm>
            <a:off x="777875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1"/>
          <p:cNvSpPr txBox="1"/>
          <p:nvPr/>
        </p:nvSpPr>
        <p:spPr>
          <a:xfrm>
            <a:off x="777875" y="6172200"/>
            <a:ext cx="7543800" cy="2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1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777875" y="6172200"/>
            <a:ext cx="7543800" cy="2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9" name="Google Shape;89;p13"/>
          <p:cNvCxnSpPr/>
          <p:nvPr/>
        </p:nvCxnSpPr>
        <p:spPr>
          <a:xfrm>
            <a:off x="758825" y="1249362"/>
            <a:ext cx="3657600" cy="1587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0" name="Google Shape;90;p13"/>
          <p:cNvCxnSpPr/>
          <p:nvPr/>
        </p:nvCxnSpPr>
        <p:spPr>
          <a:xfrm>
            <a:off x="4645025" y="1249362"/>
            <a:ext cx="3657600" cy="1587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91" name="Google Shape;91;p13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777875" y="6172200"/>
            <a:ext cx="7543800" cy="2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8" name="Google Shape;108;p15"/>
          <p:cNvCxnSpPr/>
          <p:nvPr/>
        </p:nvCxnSpPr>
        <p:spPr>
          <a:xfrm rot="5400000">
            <a:off x="1677193" y="2515393"/>
            <a:ext cx="3810000" cy="1587"/>
          </a:xfrm>
          <a:prstGeom prst="straightConnector1">
            <a:avLst/>
          </a:prstGeom>
          <a:noFill/>
          <a:ln cap="flat" cmpd="sng" w="15875">
            <a:solidFill>
              <a:srgbClr val="989898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09" name="Google Shape;109;p15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0" type="dt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b="0" i="0" sz="2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ctrTitle"/>
          </p:nvPr>
        </p:nvSpPr>
        <p:spPr>
          <a:xfrm>
            <a:off x="2057400" y="1905000"/>
            <a:ext cx="6858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Impact"/>
              <a:buNone/>
            </a:pPr>
            <a:r>
              <a:rPr b="0" i="0" lang="en-US" sz="80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Hypotonia</a:t>
            </a:r>
            <a:br>
              <a:rPr b="0" i="0" lang="en-US" sz="80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</a:br>
            <a:endParaRPr/>
          </a:p>
        </p:txBody>
      </p:sp>
      <p:sp>
        <p:nvSpPr>
          <p:cNvPr id="126" name="Google Shape;126;p17"/>
          <p:cNvSpPr txBox="1"/>
          <p:nvPr>
            <p:ph idx="1" type="subTitle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i="0" lang="en-US" sz="20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Dana Hasbini MD, MSc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0" i="0" lang="en-US" sz="20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Pediatric Neurology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0" i="0" lang="en-US" sz="20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Rafic Hariri University Hospital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descr="Screen Shot 2019-02-28 at 10.39.58 PM.png" id="180" name="Google Shape;180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74" l="616" r="-616" t="-22027"/>
          <a:stretch/>
        </p:blipFill>
        <p:spPr>
          <a:xfrm>
            <a:off x="762000" y="-185737"/>
            <a:ext cx="7543800" cy="6411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86" name="Google Shape;186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6935" l="-7589" r="-5108" t="-32733"/>
          <a:stretch/>
        </p:blipFill>
        <p:spPr>
          <a:xfrm>
            <a:off x="762000" y="-1111250"/>
            <a:ext cx="7543800" cy="781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b="0" i="0" lang="en-US" sz="5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Approach to diagnosis</a:t>
            </a:r>
            <a:endParaRPr/>
          </a:p>
        </p:txBody>
      </p:sp>
      <p:sp>
        <p:nvSpPr>
          <p:cNvPr id="192" name="Google Shape;192;p28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Differential diagnosis of hypotonia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Where does our patient fit?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0" y="330200"/>
            <a:ext cx="7099300" cy="622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descr="C:\My Documents\hypotonia.tif" id="203" name="Google Shape;203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/>
          <p:nvPr>
            <p:ph type="title"/>
          </p:nvPr>
        </p:nvSpPr>
        <p:spPr>
          <a:xfrm>
            <a:off x="685800" y="5257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Impact"/>
              <a:buNone/>
            </a:pPr>
            <a:r>
              <a:rPr b="0" i="0" lang="en-US" sz="49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Approach to diagnosis</a:t>
            </a:r>
            <a:endParaRPr/>
          </a:p>
        </p:txBody>
      </p:sp>
      <p:sp>
        <p:nvSpPr>
          <p:cNvPr id="209" name="Google Shape;209;p31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Cerebral, spinal,motor unit dysfunction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1" lang="en-US" sz="2400" u="none">
                <a:solidFill>
                  <a:schemeClr val="folHlink"/>
                </a:solidFill>
                <a:latin typeface="Lucida Sans"/>
                <a:ea typeface="Lucida Sans"/>
                <a:cs typeface="Lucida Sans"/>
                <a:sym typeface="Lucida Sans"/>
              </a:rPr>
              <a:t>More than one site involvement is possible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Ex: -mitochondrial diseases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      -lipid storage disease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      -familial dysautonomia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      - neonatal myotonic dystrophy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Impact"/>
              <a:buNone/>
            </a:pPr>
            <a:r>
              <a:rPr b="0" i="0" lang="en-US" sz="49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Clues</a:t>
            </a:r>
            <a:endParaRPr/>
          </a:p>
        </p:txBody>
      </p:sp>
      <p:sp>
        <p:nvSpPr>
          <p:cNvPr id="215" name="Google Shape;215;p32"/>
          <p:cNvSpPr txBox="1"/>
          <p:nvPr>
            <p:ph idx="1" type="body"/>
          </p:nvPr>
        </p:nvSpPr>
        <p:spPr>
          <a:xfrm>
            <a:off x="762000" y="1066800"/>
            <a:ext cx="38100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sng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cerebral hypotonia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C956E"/>
              </a:buClr>
              <a:buSzPts val="2400"/>
              <a:buFont typeface="Noto Sans Symbols"/>
              <a:buChar char="⚫"/>
            </a:pP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History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C956E"/>
              </a:buClr>
              <a:buSzPts val="2400"/>
              <a:buFont typeface="Noto Sans Symbols"/>
              <a:buChar char="⚫"/>
            </a:pP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exam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C956E"/>
              </a:buClr>
              <a:buSzPts val="2400"/>
              <a:buFont typeface="Noto Sans Symbols"/>
              <a:buChar char="⚫"/>
            </a:pP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Presence of other abnormal brain functions as seizures, altered consciousness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C956E"/>
              </a:buClr>
              <a:buSzPts val="2400"/>
              <a:buFont typeface="Noto Sans Symbols"/>
              <a:buChar char="⚫"/>
            </a:pP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Presence of dysmorphism or organ malformation or dysfunction</a:t>
            </a:r>
            <a:endParaRPr/>
          </a:p>
        </p:txBody>
      </p:sp>
      <p:sp>
        <p:nvSpPr>
          <p:cNvPr id="216" name="Google Shape;216;p32"/>
          <p:cNvSpPr txBox="1"/>
          <p:nvPr>
            <p:ph idx="2" type="body"/>
          </p:nvPr>
        </p:nvSpPr>
        <p:spPr>
          <a:xfrm>
            <a:off x="4572000" y="9906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sng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motor unit dysfunction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C956E"/>
              </a:buClr>
              <a:buSzPts val="2400"/>
              <a:buFont typeface="Noto Sans Symbols"/>
              <a:buChar char="⚫"/>
            </a:pP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Absence of multiorgan dysfunction except for deformities and malformations of bony structures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C956E"/>
              </a:buClr>
              <a:buSzPts val="2400"/>
              <a:buFont typeface="Noto Sans Symbols"/>
              <a:buChar char="⚫"/>
            </a:pP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Decreased or absent DTRs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C956E"/>
              </a:buClr>
              <a:buSzPts val="2400"/>
              <a:buFont typeface="Noto Sans Symbols"/>
              <a:buChar char="⚫"/>
            </a:pP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Muscle atrophy  =motor unit dysfunction except for severe brain damage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C956E"/>
              </a:buClr>
              <a:buSzPts val="2400"/>
              <a:buFont typeface="Noto Sans Symbols"/>
              <a:buChar char="⚫"/>
            </a:pP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Fasciculations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descr="Screen Shot 2019-03-12 at 9.34.20 PM.png" id="222" name="Google Shape;222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14" l="-1145" r="0" t="3297"/>
          <a:stretch/>
        </p:blipFill>
        <p:spPr>
          <a:xfrm>
            <a:off x="4816475" y="990600"/>
            <a:ext cx="4098925" cy="3594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9-03-12 at 9.34.08 PM.png" id="223" name="Google Shape;223;p33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-7213" l="0" r="0" t="-7213"/>
          <a:stretch/>
        </p:blipFill>
        <p:spPr>
          <a:xfrm>
            <a:off x="152400" y="762000"/>
            <a:ext cx="436245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758825" y="4572000"/>
            <a:ext cx="67849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b="0" i="0" lang="en-US" sz="5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Gower’s Sign</a:t>
            </a:r>
            <a:endParaRPr/>
          </a:p>
        </p:txBody>
      </p:sp>
      <p:pic>
        <p:nvPicPr>
          <p:cNvPr id="229" name="Google Shape;229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13971" l="0" r="0" t="-13972"/>
          <a:stretch/>
        </p:blipFill>
        <p:spPr>
          <a:xfrm>
            <a:off x="777875" y="457200"/>
            <a:ext cx="7543800" cy="289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524288"/>
            <a:headEnd len="sm" w="sm" type="none"/>
            <a:tailEnd len="sm" w="sm" type="none"/>
          </a:ln>
        </p:spPr>
      </p:pic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850900" y="3505200"/>
            <a:ext cx="7391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patient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b="0" i="0" lang="en-US" sz="5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	Sajidah</a:t>
            </a:r>
            <a:endParaRPr/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304800" y="685800"/>
            <a:ext cx="8534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7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6 years old girl presented to our hospital with pneumonia.</a:t>
            </a:r>
            <a:endParaRPr/>
          </a:p>
          <a:p>
            <a:pPr indent="0" lvl="0" marL="107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Pediatric Neurologic consultation:</a:t>
            </a:r>
            <a:endParaRPr/>
          </a:p>
          <a:p>
            <a:pPr indent="0" lvl="0" marL="107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Hypotonia severe with NDD (mostly motor)</a:t>
            </a:r>
            <a:endParaRPr/>
          </a:p>
          <a:p>
            <a:pPr indent="0" lvl="0" marL="107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No seizures</a:t>
            </a:r>
            <a:endParaRPr/>
          </a:p>
          <a:p>
            <a:pPr indent="0" lvl="0" marL="107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07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History of recurrent  pneumonia</a:t>
            </a:r>
            <a:endParaRPr/>
          </a:p>
          <a:p>
            <a:pPr indent="0" lvl="0" marL="107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Partially vaccinated</a:t>
            </a:r>
            <a:endParaRPr/>
          </a:p>
          <a:p>
            <a:pPr indent="0" lvl="0" marL="107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Unremarkable perinatal history</a:t>
            </a:r>
            <a:endParaRPr/>
          </a:p>
          <a:p>
            <a:pPr indent="0" lvl="0" marL="107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Negative family history, no consanguinity</a:t>
            </a:r>
            <a:endParaRPr/>
          </a:p>
          <a:p>
            <a:pPr indent="0" lvl="0" marL="107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No surgeries</a:t>
            </a:r>
            <a:endParaRPr/>
          </a:p>
          <a:p>
            <a:pPr indent="0" lvl="0" marL="107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120650" lvl="0" marL="27305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b="0" i="0" lang="en-US" sz="5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Motor unit disorders</a:t>
            </a:r>
            <a:endParaRPr/>
          </a:p>
        </p:txBody>
      </p:sp>
      <p:sp>
        <p:nvSpPr>
          <p:cNvPr id="242" name="Google Shape;242;p36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Spinal muscular atrophies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Polyneuropathies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Neuromuscular transmission disorders</a:t>
            </a:r>
            <a:endParaRPr/>
          </a:p>
          <a:p>
            <a:pPr indent="-273050" lvl="1" marL="593725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Infantile Botulism</a:t>
            </a:r>
            <a:endParaRPr/>
          </a:p>
          <a:p>
            <a:pPr indent="-273050" lvl="1" marL="593725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Myasthenia Gravis</a:t>
            </a:r>
            <a:endParaRPr b="0" i="0" sz="22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101599" lvl="2" marL="8683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Congenital myopathies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Muscular dystrophies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Metabolic myopathies</a:t>
            </a:r>
            <a:endParaRPr/>
          </a:p>
        </p:txBody>
      </p:sp>
      <p:pic>
        <p:nvPicPr>
          <p:cNvPr descr="Screen Shot 2019-03-14 at 10.31.15 PM.png" id="243" name="Google Shape;243;p36"/>
          <p:cNvPicPr preferRelativeResize="0"/>
          <p:nvPr/>
        </p:nvPicPr>
        <p:blipFill rotWithShape="1">
          <a:blip r:embed="rId3">
            <a:alphaModFix/>
          </a:blip>
          <a:srcRect b="0" l="-23220" r="-23220" t="0"/>
          <a:stretch/>
        </p:blipFill>
        <p:spPr>
          <a:xfrm>
            <a:off x="4648200" y="3048000"/>
            <a:ext cx="4271962" cy="23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6"/>
          <p:cNvPicPr preferRelativeResize="0"/>
          <p:nvPr/>
        </p:nvPicPr>
        <p:blipFill rotWithShape="1">
          <a:blip r:embed="rId4">
            <a:alphaModFix/>
          </a:blip>
          <a:srcRect b="-3187" l="1072" r="-1675" t="-1"/>
          <a:stretch/>
        </p:blipFill>
        <p:spPr>
          <a:xfrm>
            <a:off x="6096000" y="304800"/>
            <a:ext cx="1981200" cy="17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descr="Screen Shot 2019-03-16 at 10.59.00 PM.png" id="250" name="Google Shape;250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417" r="-1417" t="0"/>
          <a:stretch/>
        </p:blipFill>
        <p:spPr>
          <a:xfrm>
            <a:off x="1600200" y="152400"/>
            <a:ext cx="53340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Impact"/>
              <a:buNone/>
            </a:pPr>
            <a:r>
              <a:rPr b="0" i="0" lang="en-US" sz="49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Diagnosis: The motor unit</a:t>
            </a:r>
            <a:endParaRPr/>
          </a:p>
        </p:txBody>
      </p:sp>
      <p:sp>
        <p:nvSpPr>
          <p:cNvPr id="256" name="Google Shape;256;p38"/>
          <p:cNvSpPr txBox="1"/>
          <p:nvPr>
            <p:ph idx="1" type="body"/>
          </p:nvPr>
        </p:nvSpPr>
        <p:spPr>
          <a:xfrm>
            <a:off x="762000" y="609600"/>
            <a:ext cx="3657600" cy="3767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clinical findings 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EMG/NCS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Blood tests 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Muscle biopsy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Genetic tests</a:t>
            </a:r>
            <a:endParaRPr/>
          </a:p>
          <a:p>
            <a:pPr indent="-95250" lvl="0" marL="2730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Screen Shot 2019-03-13 at 10.24.31 PM.png" id="257" name="Google Shape;257;p3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779" r="779" t="0"/>
          <a:stretch/>
        </p:blipFill>
        <p:spPr>
          <a:xfrm>
            <a:off x="4648200" y="609600"/>
            <a:ext cx="3657600" cy="3767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b="0" i="0" lang="en-US" sz="5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SMA</a:t>
            </a:r>
            <a:endParaRPr/>
          </a:p>
        </p:txBody>
      </p:sp>
      <p:sp>
        <p:nvSpPr>
          <p:cNvPr id="263" name="Google Shape;263;p39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06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1206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SMA is one of the more common motor unit disorders causing hypotonia.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9" name="Google Shape;269;p40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The spinal muscular atrophies (SMAs) are genetic disorders in which </a:t>
            </a:r>
            <a:r>
              <a:rPr b="0" i="0" lang="en-US" sz="2400" u="non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anterior horn cells in the spinal cord and motor nuclei of the brainstem </a:t>
            </a: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are progressively lost.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The onset of weakness may be at any age from birth to adult life.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Infantile/Intermidiate/Juvenile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descr="Screen Shot 2019-09-12 at 9.44.10 PM.png" id="275" name="Google Shape;275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256" l="0" r="0" t="1251"/>
          <a:stretch/>
        </p:blipFill>
        <p:spPr>
          <a:xfrm>
            <a:off x="762000" y="836612"/>
            <a:ext cx="8001000" cy="396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1" name="Google Shape;281;p42"/>
          <p:cNvSpPr txBox="1"/>
          <p:nvPr>
            <p:ph idx="1" type="body"/>
          </p:nvPr>
        </p:nvSpPr>
        <p:spPr>
          <a:xfrm>
            <a:off x="762000" y="6858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1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SMN1</a:t>
            </a: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(survival motor neuron) on 5q12.2-q13.3 is the primary SMA disease-causing gene</a:t>
            </a:r>
            <a:endParaRPr/>
          </a:p>
        </p:txBody>
      </p:sp>
      <p:pic>
        <p:nvPicPr>
          <p:cNvPr id="282" name="Google Shape;28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905000"/>
            <a:ext cx="69342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descr="Screen Shot 2019-09-12 at 9.43.08 PM.png" id="288" name="Google Shape;288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0527" l="1" r="-1" t="-4344"/>
          <a:stretch/>
        </p:blipFill>
        <p:spPr>
          <a:xfrm>
            <a:off x="762000" y="0"/>
            <a:ext cx="7543800" cy="54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b="0" i="0" lang="en-US" sz="5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SMA</a:t>
            </a:r>
            <a:endParaRPr/>
          </a:p>
        </p:txBody>
      </p:sp>
      <p:sp>
        <p:nvSpPr>
          <p:cNvPr id="294" name="Google Shape;294;p44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7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152400" lvl="0" marL="107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generalized weakness </a:t>
            </a:r>
            <a:endParaRPr/>
          </a:p>
          <a:p>
            <a:pPr indent="-152400" lvl="0" marL="107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hypotonia</a:t>
            </a:r>
            <a:endParaRPr/>
          </a:p>
          <a:p>
            <a:pPr indent="-152400" lvl="0" marL="107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areflexia</a:t>
            </a:r>
            <a:endParaRPr/>
          </a:p>
          <a:p>
            <a:pPr indent="0" lvl="0" marL="107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120650" lvl="0" marL="27305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IMG_20190316_124136.jpg" id="295" name="Google Shape;29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2743200"/>
            <a:ext cx="25146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5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01" name="Google Shape;301;p45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facial expression is relatively well preserved and extraocular movement is normal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The tongue may show atrophy and fasciculation but these are difficult to see in newborns. 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After the gag reflex is lost, feeding becomes difficult and death results from aspiration and pneumonia.</a:t>
            </a:r>
            <a:endParaRPr/>
          </a:p>
          <a:p>
            <a:pPr indent="-120650" lvl="0" marL="27305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b="0" i="0" lang="en-US" sz="5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Physiacl exam</a:t>
            </a:r>
            <a:endParaRPr/>
          </a:p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762000" y="1600200"/>
            <a:ext cx="75438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PE:  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Cachectic oxygen face mask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Alert 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No dysmorphic features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Hypotonic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Deep tendon reflexes decreased-absent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Weak MP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Neg Babinsky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120650" lvl="0" marL="27305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6"/>
          <p:cNvSpPr txBox="1"/>
          <p:nvPr>
            <p:ph type="title"/>
          </p:nvPr>
        </p:nvSpPr>
        <p:spPr>
          <a:xfrm>
            <a:off x="457200" y="274637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Impact"/>
              <a:buNone/>
            </a:pPr>
            <a:r>
              <a:rPr b="0" i="0" lang="en-US" sz="49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Diagnosis</a:t>
            </a:r>
            <a:endParaRPr/>
          </a:p>
        </p:txBody>
      </p:sp>
      <p:sp>
        <p:nvSpPr>
          <p:cNvPr id="307" name="Google Shape;307;p46"/>
          <p:cNvSpPr txBox="1"/>
          <p:nvPr>
            <p:ph idx="1" type="body"/>
          </p:nvPr>
        </p:nvSpPr>
        <p:spPr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Molecular genetic testing</a:t>
            </a: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: SMN1 gene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About 95 % of individuals with SMA are homozygous for the absence of exons 7 and 8 of </a:t>
            </a:r>
            <a:r>
              <a:rPr b="0" i="1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SMN1</a:t>
            </a: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, and about 5 % are compound heterozygotes for absence of exons 7 and 8 of one </a:t>
            </a:r>
            <a:r>
              <a:rPr b="0" i="1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SMN1</a:t>
            </a: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allele and a point mutation in the other </a:t>
            </a:r>
            <a:r>
              <a:rPr b="0" i="1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SMN1</a:t>
            </a: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allele </a:t>
            </a:r>
            <a:endParaRPr/>
          </a:p>
          <a:p>
            <a:pPr indent="-1206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The serum concentration of CK is usually normal but may be mildly elevated in infants with rapidly progressive weakness. 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EMG: fibrillations and fasciculations at rest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Muscle biopsy: unnecessary</a:t>
            </a:r>
            <a:endParaRPr/>
          </a:p>
          <a:p>
            <a:pPr indent="-120650" lvl="0" marL="27305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Impact"/>
              <a:buNone/>
            </a:pPr>
            <a:r>
              <a:rPr b="0" i="0" lang="en-US" sz="49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Treatment</a:t>
            </a:r>
            <a:br>
              <a:rPr b="0" i="0" lang="en-US" sz="49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</a:br>
            <a:endParaRPr/>
          </a:p>
        </p:txBody>
      </p:sp>
      <p:sp>
        <p:nvSpPr>
          <p:cNvPr id="313" name="Google Shape;313;p47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Supportive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Ventilation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Gastrostomy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8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19" name="Google Shape;319;p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2470" l="0" r="0" t="12470"/>
          <a:stretch/>
        </p:blipFill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9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Impact"/>
              <a:buNone/>
            </a:pPr>
            <a:r>
              <a:rPr b="0" i="0" lang="en-US" sz="49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Treatment</a:t>
            </a:r>
            <a:br>
              <a:rPr b="0" i="0" lang="en-US" sz="49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</a:br>
            <a:endParaRPr/>
          </a:p>
        </p:txBody>
      </p:sp>
      <p:sp>
        <p:nvSpPr>
          <p:cNvPr id="325" name="Google Shape;325;p49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7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Spinraza</a:t>
            </a:r>
            <a:endParaRPr/>
          </a:p>
        </p:txBody>
      </p:sp>
      <p:pic>
        <p:nvPicPr>
          <p:cNvPr id="326" name="Google Shape;32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143000"/>
            <a:ext cx="8077200" cy="424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0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b="0" i="0" lang="en-US" sz="5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Treatment</a:t>
            </a:r>
            <a:endParaRPr/>
          </a:p>
        </p:txBody>
      </p:sp>
      <p:sp>
        <p:nvSpPr>
          <p:cNvPr id="332" name="Google Shape;332;p50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The long term effects of hypotonia on a child’s development depend primarily on the </a:t>
            </a:r>
            <a:r>
              <a:rPr b="1" i="0" lang="en-US" sz="22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severity of the hypotonia, as well as the nature of the underlying etiology</a:t>
            </a:r>
            <a:r>
              <a:rPr b="0" i="0" lang="en-US" sz="22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. 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Some of these disorders have a specific medical treatment,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b="1" i="1" lang="en-US" sz="22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but the principal treatment for most children with hypotonia is in fact 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Multidiscipplinary approach with: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-Medical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-Physical 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-Occupational Therapy</a:t>
            </a:r>
            <a:endParaRPr/>
          </a:p>
          <a:p>
            <a:pPr indent="-133350" lvl="0" marL="27305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t/>
            </a:r>
            <a:endParaRPr b="1" i="1" sz="2200" u="none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33" name="Google Shape;33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3352800"/>
            <a:ext cx="36576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1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39" name="Google Shape;339;p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003" l="0" r="0" t="4002"/>
          <a:stretch/>
        </p:blipFill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685800" y="8001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Impact"/>
              <a:buNone/>
            </a:pPr>
            <a:r>
              <a:rPr b="0" i="0" lang="en-US" sz="49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Definition</a:t>
            </a:r>
            <a:endParaRPr/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0" y="1905000"/>
            <a:ext cx="8686800" cy="4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Tone = involuntary resistance to a passive stretch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=tension of a muscle when relaxed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Hypotonia=low tension, decreased resistance to passive stretch</a:t>
            </a:r>
            <a:endParaRPr/>
          </a:p>
          <a:p>
            <a:pPr indent="-1206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228600" lvl="4" marL="1371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Low muscle tone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1" lang="en-US" sz="2400" u="non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Phasic tone</a:t>
            </a: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= rapid contraction in response to a high intensity stretch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  ex: </a:t>
            </a:r>
            <a:r>
              <a:rPr b="0" i="0" lang="en-US" sz="2400" u="none">
                <a:solidFill>
                  <a:schemeClr val="folHlink"/>
                </a:solidFill>
                <a:latin typeface="Lucida Sans"/>
                <a:ea typeface="Lucida Sans"/>
                <a:cs typeface="Lucida Sans"/>
                <a:sym typeface="Lucida Sans"/>
              </a:rPr>
              <a:t>DTRs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1" lang="en-US" sz="2400" u="non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Postural tone</a:t>
            </a: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= prolonged contraction in response to a low intensity stretch 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  ex: </a:t>
            </a:r>
            <a:r>
              <a:rPr b="0" i="0" lang="en-US" sz="2400" u="none">
                <a:solidFill>
                  <a:schemeClr val="folHlink"/>
                </a:solidFill>
                <a:latin typeface="Lucida Sans"/>
                <a:ea typeface="Lucida Sans"/>
                <a:cs typeface="Lucida Sans"/>
                <a:sym typeface="Lucida Sans"/>
              </a:rPr>
              <a:t>gravity </a:t>
            </a: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(a steady low amplitude stretch on antigravity muscles)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A decreased postural tone : Infant cannot maintain body and limbs against gravity</a:t>
            </a:r>
            <a:endParaRPr/>
          </a:p>
          <a:p>
            <a:pPr indent="-120650" lvl="0" marL="27305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To maintain a normal tone :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 intact   -CNS, 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Cerebral hypotonia</a:t>
            </a: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=of central origin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 more &gt;common in infants than diseases of motor unit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-PNS: S.C., N, M; </a:t>
            </a: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motor unit</a:t>
            </a:r>
            <a:r>
              <a:rPr b="0" i="0" lang="en-US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b="0" i="0" sz="240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120650" lvl="0" marL="27305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Hypotonia may be the presenting sign of both benign and serious conditions that affect motor control.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685800" y="3048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b="0" i="0" lang="en-US" sz="540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Clinical appearance</a:t>
            </a:r>
            <a:endParaRPr/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457200" y="1295400"/>
            <a:ext cx="8229600" cy="47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sng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Supine</a:t>
            </a: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: lack of spontaneous movements; 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legs fully abducted ;lateral surface against the table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arms extended at the side of body or flexed at elbow with hands beside head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=&gt; Head flattening/loss of hair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sng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Sitting</a:t>
            </a: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: head falls forward, shoulder drop; limbs are limp</a:t>
            </a:r>
            <a:endParaRPr/>
          </a:p>
          <a:p>
            <a:pPr indent="-1206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sng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sng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In utero</a:t>
            </a:r>
            <a:r>
              <a:rPr b="0" i="0" lang="en-US" sz="24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: arthrogriposis,dislocation of hips-joint, contractures</a:t>
            </a:r>
            <a:endParaRPr/>
          </a:p>
          <a:p>
            <a:pPr indent="-120650" lvl="0" marL="27305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Impact"/>
              <a:buNone/>
            </a:pPr>
            <a:r>
              <a:rPr b="0" i="0" lang="en-US" sz="4900" u="sng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Signs and Symptoms of Hypotonia</a:t>
            </a:r>
            <a:endParaRPr/>
          </a:p>
        </p:txBody>
      </p:sp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Difficulty maintaining head control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Difficulty sitting upright without significant lean or support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Slow to attain motor milestones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Difficulty transitioning in and out of positions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Clumsy or inefficient movement patterns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Global Developmental delay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Difficulty with hand eye coordination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Prefer to observe rather than participate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Low frustration tolerance with physically challenging tasks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