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6858000" cx="9144000"/>
  <p:notesSz cx="6858000" cy="9144000"/>
  <p:embeddedFontLst>
    <p:embeddedFont>
      <p:font typeface="Poppins Black"/>
      <p:bold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A951175-7950-430C-B3B7-34552B57E6CF}">
  <a:tblStyle styleId="{EA951175-7950-430C-B3B7-34552B57E6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PoppinsBlack-bold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PoppinsBlack-bold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1" name="Google Shape;47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468313" y="2852738"/>
            <a:ext cx="60483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68313" y="3573463"/>
            <a:ext cx="6048375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1" sz="2400">
                <a:solidFill>
                  <a:schemeClr val="lt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2339182" y="45245"/>
            <a:ext cx="5327650" cy="748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4749007" y="2455069"/>
            <a:ext cx="6124575" cy="18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928688" y="658813"/>
            <a:ext cx="6124575" cy="54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258888" y="1125538"/>
            <a:ext cx="3667125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5078413" y="1125538"/>
            <a:ext cx="3668712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uptodate.com/contents/autoimmune-hemolytic-anemia-in-children-classification-clinical-features-and-diagnosis/abstract/13" TargetMode="External"/><Relationship Id="rId10" Type="http://schemas.openxmlformats.org/officeDocument/2006/relationships/hyperlink" Target="https://www.uptodate.com/contents/autoimmune-hemolytic-anemia-in-children-classification-clinical-features-and-diagnosis/abstract/13" TargetMode="External"/><Relationship Id="rId13" Type="http://schemas.openxmlformats.org/officeDocument/2006/relationships/hyperlink" Target="https://www.uptodate.com/contents/autoimmune-hemolytic-anemia-in-children-classification-clinical-features-and-diagnosis/abstract/13" TargetMode="External"/><Relationship Id="rId12" Type="http://schemas.openxmlformats.org/officeDocument/2006/relationships/hyperlink" Target="https://www.uptodate.com/contents/autoimmune-hemolytic-anemia-in-children-classification-clinical-features-and-diagnosis/abstract/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uptodate.com/contents/autoimmune-hemolytic-anemia-in-children-classification-clinical-features-and-diagnosis/abstract/13" TargetMode="External"/><Relationship Id="rId4" Type="http://schemas.openxmlformats.org/officeDocument/2006/relationships/hyperlink" Target="https://www.uptodate.com/contents/autoimmune-hemolytic-anemia-in-children-classification-clinical-features-and-diagnosis/abstract/13" TargetMode="External"/><Relationship Id="rId9" Type="http://schemas.openxmlformats.org/officeDocument/2006/relationships/hyperlink" Target="https://www.uptodate.com/contents/autoimmune-hemolytic-anemia-in-children-classification-clinical-features-and-diagnosis/abstract/13" TargetMode="External"/><Relationship Id="rId5" Type="http://schemas.openxmlformats.org/officeDocument/2006/relationships/hyperlink" Target="https://www.uptodate.com/contents/autoimmune-hemolytic-anemia-in-children-classification-clinical-features-and-diagnosis/abstract/13" TargetMode="External"/><Relationship Id="rId6" Type="http://schemas.openxmlformats.org/officeDocument/2006/relationships/hyperlink" Target="https://www.uptodate.com/contents/autoimmune-hemolytic-anemia-in-children-classification-clinical-features-and-diagnosis/abstract/13" TargetMode="External"/><Relationship Id="rId7" Type="http://schemas.openxmlformats.org/officeDocument/2006/relationships/hyperlink" Target="https://www.uptodate.com/contents/autoimmune-hemolytic-anemia-in-children-classification-clinical-features-and-diagnosis/abstract/13" TargetMode="External"/><Relationship Id="rId8" Type="http://schemas.openxmlformats.org/officeDocument/2006/relationships/hyperlink" Target="https://www.uptodate.com/contents/autoimmune-hemolytic-anemia-in-children-classification-clinical-features-and-diagnosis/abstract/13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uptodate.com/contents/autoimmune-hemolytic-anemia-in-children-classification-clinical-features-and-diagnosis/abstract/1" TargetMode="External"/><Relationship Id="rId4" Type="http://schemas.openxmlformats.org/officeDocument/2006/relationships/hyperlink" Target="https://www.uptodate.com/contents/autoimmune-hemolytic-anemia-in-children-classification-clinical-features-and-diagnosis/abstract/1" TargetMode="External"/><Relationship Id="rId5" Type="http://schemas.openxmlformats.org/officeDocument/2006/relationships/hyperlink" Target="https://www.uptodate.com/contents/autoimmune-hemolytic-anemia-in-children-classification-clinical-features-and-diagnosis/abstract/1" TargetMode="External"/><Relationship Id="rId6" Type="http://schemas.openxmlformats.org/officeDocument/2006/relationships/hyperlink" Target="https://www.uptodate.com/contents/autoimmune-hemolytic-anemia-in-children-classification-clinical-features-and-diagnosis/abstract/1" TargetMode="External"/><Relationship Id="rId7" Type="http://schemas.openxmlformats.org/officeDocument/2006/relationships/hyperlink" Target="https://www.uptodate.com/contents/autoimmune-hemolytic-anemia-in-children-classification-clinical-features-and-diagnosis/abstract/1" TargetMode="External"/><Relationship Id="rId8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uptodate.com/contents/autoimmune-hemolytic-anemia-in-children-classification-clinical-features-and-diagnosis/abstract/1" TargetMode="External"/><Relationship Id="rId4" Type="http://schemas.openxmlformats.org/officeDocument/2006/relationships/hyperlink" Target="https://www.uptodate.com/contents/autoimmune-hemolytic-anemia-in-children-classification-clinical-features-and-diagnosis/abstract/1" TargetMode="External"/><Relationship Id="rId5" Type="http://schemas.openxmlformats.org/officeDocument/2006/relationships/hyperlink" Target="https://www.uptodate.com/contents/autoimmune-hemolytic-anemia-in-children-classification-clinical-features-and-diagnosis/abstract/1" TargetMode="External"/><Relationship Id="rId6" Type="http://schemas.openxmlformats.org/officeDocument/2006/relationships/hyperlink" Target="https://www.uptodate.com/contents/autoimmune-hemolytic-anemia-in-children-classification-clinical-features-and-diagnosis/abstract/1" TargetMode="External"/><Relationship Id="rId7" Type="http://schemas.openxmlformats.org/officeDocument/2006/relationships/hyperlink" Target="https://www.uptodate.com/contents/autoimmune-hemolytic-anemia-in-children-classification-clinical-features-and-diagnosis/abstract/1" TargetMode="External"/><Relationship Id="rId8" Type="http://schemas.openxmlformats.org/officeDocument/2006/relationships/hyperlink" Target="https://www.uptodate.com/contents/autoimmune-hemolytic-anemia-in-children-classification-clinical-features-and-diagnosis/abstract/1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onlinelibrary.wiley.com/action/doSearch?ContribAuthorStored=Miano,+Maurizio" TargetMode="External"/><Relationship Id="rId4" Type="http://schemas.openxmlformats.org/officeDocument/2006/relationships/hyperlink" Target="https://onlinelibrary.wiley.com/action/doSearch?ContribAuthorStored=Fioredda,+Francesca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Relationship Id="rId5" Type="http://schemas.openxmlformats.org/officeDocument/2006/relationships/hyperlink" Target="https://www.ncbi.nlm.nih.gov/pubmed/?term=R&amp;" TargetMode="External"/><Relationship Id="rId6" Type="http://schemas.openxmlformats.org/officeDocument/2006/relationships/hyperlink" Target="https://www.ncbi.nlm.nih.gov/pubmed/?term=D&amp;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1.png"/><Relationship Id="rId4" Type="http://schemas.openxmlformats.org/officeDocument/2006/relationships/hyperlink" Target="https://poweredtemplate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Chromolithography" TargetMode="External"/><Relationship Id="rId4" Type="http://schemas.openxmlformats.org/officeDocument/2006/relationships/hyperlink" Target="https://en.wikipedia.org/wiki/Kurz_and_Allison" TargetMode="External"/><Relationship Id="rId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>
            <a:off x="0" y="1828800"/>
            <a:ext cx="4572000" cy="1090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Autoimmune Hemolytic Anemia in Children</a:t>
            </a:r>
            <a:b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152400" y="3124200"/>
            <a:ext cx="4267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Diagnostic and Therapeutic Pearls</a:t>
            </a:r>
            <a:endParaRPr b="1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38200" y="5105400"/>
            <a:ext cx="2880320" cy="72008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17961">
              <a:schemeClr val="l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Presented in the Lebanese Pediatric Society Meeting on Sept 14</a:t>
            </a:r>
            <a:r>
              <a:rPr b="0" baseline="30000" i="0" lang="en-US" sz="1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By Dolly Noun</a:t>
            </a:r>
            <a:endParaRPr b="0" i="0" sz="1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1979712" y="188913"/>
            <a:ext cx="6694388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AIHA: Epidemiology</a:t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04800" y="1905000"/>
            <a:ext cx="6192688" cy="2973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1/100 000</a:t>
            </a:r>
            <a:endParaRPr b="0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Less common than ITP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More common that aplastic anemia</a:t>
            </a:r>
            <a:endParaRPr/>
          </a:p>
          <a:p>
            <a:pPr indent="-1714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Male=Female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 ethnic predilection</a:t>
            </a:r>
            <a:endParaRPr/>
          </a:p>
          <a:p>
            <a:pPr indent="-1333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8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8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Epidemiology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28600" y="4724400"/>
            <a:ext cx="6119912" cy="122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</a:rPr>
              <a:t>37% primary, no underlying systemic disorder</a:t>
            </a:r>
            <a:endParaRPr sz="1800">
              <a:solidFill>
                <a:schemeClr val="dk2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</a:rPr>
              <a:t>53% secondary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</a:rPr>
              <a:t>10% post-infectious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</a:rPr>
              <a:t>Mortality 4%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chemeClr val="dk2"/>
                </a:solidFill>
              </a:rPr>
              <a:t>Previous older reports </a:t>
            </a:r>
            <a:r>
              <a:rPr lang="en-US" sz="1800"/>
              <a:t>11% to 18%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513" y="1572419"/>
            <a:ext cx="43910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513" y="2878138"/>
            <a:ext cx="66103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1371600" y="228600"/>
            <a:ext cx="6767513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Classification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0" y="1600200"/>
            <a:ext cx="7696200" cy="4648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Immune Hemolytic anemia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Autoimmune 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Drug induced </a:t>
            </a:r>
            <a:endParaRPr/>
          </a:p>
          <a:p>
            <a:pPr indent="-514350" lvl="0" marL="5143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Alloimmune (HDFN, DHTR)</a:t>
            </a:r>
            <a:endParaRPr/>
          </a:p>
          <a:p>
            <a:pPr indent="-260350" lvl="0" marL="51435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-285750" lvl="1" marL="2857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AIHA</a:t>
            </a:r>
            <a:br>
              <a:rPr b="0" lang="en-US"/>
            </a:br>
            <a:r>
              <a:rPr b="0" lang="en-US"/>
              <a:t>based on the thermal reactivity of the autoantibody</a:t>
            </a:r>
            <a:endParaRPr/>
          </a:p>
          <a:p>
            <a:pPr indent="-133350" lvl="0" marL="2857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666666"/>
                </a:solidFill>
              </a:rPr>
              <a:t>WAIHA 60-90%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666666"/>
                </a:solidFill>
              </a:rPr>
              <a:t>CAD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666666"/>
                </a:solidFill>
              </a:rPr>
              <a:t>PCH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666666"/>
                </a:solidFill>
              </a:rPr>
              <a:t>Mixed &lt;5%</a:t>
            </a:r>
            <a:endParaRPr/>
          </a:p>
          <a:p>
            <a:pPr indent="-336550" lvl="0" marL="5143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2051720" y="116632"/>
            <a:ext cx="67675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Classification</a:t>
            </a:r>
            <a:br>
              <a:rPr lang="en-US"/>
            </a:br>
            <a:r>
              <a:rPr lang="en-US"/>
              <a:t>Secondary AIHA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1908175" y="1600200"/>
            <a:ext cx="6778625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295400"/>
            <a:ext cx="6866334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4419600" y="3048000"/>
            <a:ext cx="13681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ALPS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endParaRPr/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57200" y="1371600"/>
            <a:ext cx="80772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Self-tolerance breakdown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Dysregulation of B and T cells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Molecular mimicry (cross-reactivity between environment and autoantigens)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Genetic predisposition and HLA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C55 and C59 Ag on RBC prevent formation of MAC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Secondary AIHA: Immune dysregulation and proliferation of Autoreactive B-Lymphocytes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1" marL="8001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/>
              <a:t>Autoimmune diseases</a:t>
            </a:r>
            <a:endParaRPr/>
          </a:p>
          <a:p>
            <a:pPr indent="-342900" lvl="1" marL="8001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/>
              <a:t>Transplantation: </a:t>
            </a:r>
            <a:endParaRPr/>
          </a:p>
          <a:p>
            <a:pPr indent="-342900" lvl="1" marL="8001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/>
              <a:t>Immune deficiency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57200" y="1676400"/>
            <a:ext cx="86868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IgG coated RBCs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🡪 macrophages in the spleen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🡪spherocytes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+/-Complement activation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IgM antibodies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🡪 macrophages in the liver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🡪Phagocytes tend to engulf the entire cell 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🡪 no spherocytes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br>
              <a:rPr lang="en-US"/>
            </a:b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1" y="1524000"/>
            <a:ext cx="3657600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709198"/>
            <a:ext cx="5257800" cy="614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br>
              <a:rPr lang="en-US"/>
            </a:br>
            <a:r>
              <a:rPr lang="en-US"/>
              <a:t>Secondary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0" y="1752600"/>
            <a:ext cx="8289925" cy="477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Evans syndrome </a:t>
            </a:r>
            <a:r>
              <a:rPr lang="en-US" sz="2000" u="sng">
                <a:solidFill>
                  <a:srgbClr val="646464"/>
                </a:solidFill>
              </a:rPr>
              <a:t>15-30% of pediatric AIHA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Anemia +/- thrombocytopenia +/- neutropenia (Abs DO NOT cross react)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More difficult to treat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Chronic relapsing course, systemic autoimmunity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50% have underlying ALPS</a:t>
            </a:r>
            <a:endParaRPr/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3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4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5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6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7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8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9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10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  <a:hlinkClick r:id="rId11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rgbClr val="646464"/>
              </a:buClr>
              <a:buSzPts val="1100"/>
              <a:buFont typeface="Arial"/>
              <a:buNone/>
            </a:pPr>
            <a:r>
              <a:rPr b="0" lang="en-US" sz="1100" u="sng">
                <a:solidFill>
                  <a:schemeClr val="hlink"/>
                </a:solidFill>
                <a:hlinkClick r:id="rId12"/>
              </a:rPr>
              <a:t>Seif AE, Manno CS, Sheen C, et al. Identifying autoimmune lymphoproliferative syndrome in children with Evans syndrome: a multi-institutional study. Blood 2010; 115:2142</a:t>
            </a:r>
            <a:endParaRPr/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rgbClr val="646464"/>
              </a:buClr>
              <a:buSzPts val="1100"/>
              <a:buFont typeface="Arial"/>
              <a:buNone/>
            </a:pPr>
            <a:r>
              <a:rPr b="0" lang="en-US" sz="1100">
                <a:solidFill>
                  <a:srgbClr val="646464"/>
                </a:solidFill>
              </a:rPr>
              <a:t>How I manage Evans Syndrome and AIHA cases in children Maurizio Miano Clinical and Experimental Haematology Unit, Department of Haematology/Oncology, IRCCS Istituto Giannina Gaslini, Genoa, Italy </a:t>
            </a:r>
            <a:r>
              <a:rPr b="0" lang="en-US" sz="1100" u="sng">
                <a:solidFill>
                  <a:schemeClr val="hlink"/>
                </a:solidFill>
                <a:hlinkClick r:id="rId13"/>
              </a:rPr>
              <a:t>British Journal of Hematology 2016.</a:t>
            </a:r>
            <a:endParaRPr b="0" sz="900">
              <a:solidFill>
                <a:srgbClr val="646464"/>
              </a:solidFill>
            </a:endParaRPr>
          </a:p>
          <a:p>
            <a:pPr indent="-88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646464"/>
              </a:solidFill>
            </a:endParaRPr>
          </a:p>
          <a:p>
            <a:pPr indent="-88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646464"/>
              </a:solidFill>
            </a:endParaRPr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br>
              <a:rPr lang="en-US"/>
            </a:br>
            <a:r>
              <a:rPr lang="en-US"/>
              <a:t>Secondary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0" y="1752600"/>
            <a:ext cx="89154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646464"/>
                </a:solidFill>
              </a:rPr>
              <a:t>Infection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</a:pPr>
            <a:r>
              <a:rPr b="0" lang="en-US" sz="2000">
                <a:solidFill>
                  <a:srgbClr val="FF0000"/>
                </a:solidFill>
              </a:rPr>
              <a:t>Non-immune hemolytic anemia (malaria, babesiosis, clostridium secreting toxins causing lysis, Pneumococcus and HUS)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FF0000"/>
              </a:solidFill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–"/>
            </a:pPr>
            <a:r>
              <a:rPr b="0" lang="en-US" sz="2000">
                <a:solidFill>
                  <a:srgbClr val="646464"/>
                </a:solidFill>
              </a:rPr>
              <a:t>Mycoplasma, EBV, measles, varicella, adenovirus, mumps, rubella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–"/>
            </a:pPr>
            <a:r>
              <a:rPr b="0" lang="en-US" sz="2000">
                <a:solidFill>
                  <a:srgbClr val="646464"/>
                </a:solidFill>
              </a:rPr>
              <a:t>CAD: IgM cold Abs 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against I (adult, mycoplasma)/i (infant, EBV) polysaccharide Ag on RBC 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46464"/>
                </a:solidFill>
              </a:rPr>
              <a:t>P polysaccharide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–"/>
            </a:pPr>
            <a:r>
              <a:rPr b="0" lang="en-US" sz="2000">
                <a:solidFill>
                  <a:srgbClr val="646464"/>
                </a:solidFill>
              </a:rPr>
              <a:t>A distinct entity is PCH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152400" y="1606550"/>
            <a:ext cx="8991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 u="sng"/>
              <a:t>Paroxysmal Cold Hemoglobinuria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lang="en-US" sz="1800"/>
              <a:t>IgG Binds P Ag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lang="en-US" sz="1800"/>
              <a:t>Binds RBCs at COLD T with C3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lang="en-US" sz="1800"/>
              <a:t>Dissociates from RBC at warming (C3 remains) and causes lysis</a:t>
            </a:r>
            <a:endParaRPr b="0" sz="1800"/>
          </a:p>
          <a:p>
            <a: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Intravascular lysis (poorly understood mechanism)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1 week following a usually viral infection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(measles, rubella, EBV, mycoplasma, E coli…)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Associated with syphilis in the past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191" name="Google Shape;191;p31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1600200" y="381000"/>
            <a:ext cx="820737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68313" y="1557338"/>
            <a:ext cx="82073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Case scenario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Definition and Epidemiology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Classification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Pathophysiology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Clinical manifestations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Diagnostic steps and work-up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Differential diagnosis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Therapy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AutoNum type="arabicPeriod"/>
            </a:pPr>
            <a:r>
              <a:rPr lang="en-US">
                <a:solidFill>
                  <a:srgbClr val="666666"/>
                </a:solidFill>
              </a:rPr>
              <a:t>Recapitulation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Pathophysiology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u="sng"/>
              <a:t>Paroxysmal Cold Hemoglobinuria</a:t>
            </a:r>
            <a:endParaRPr b="1" u="sng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09800"/>
            <a:ext cx="561004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Clinical presentation</a:t>
            </a:r>
            <a:endParaRPr/>
          </a:p>
        </p:txBody>
      </p: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0" y="167640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46464"/>
                </a:solidFill>
              </a:rPr>
              <a:t>Anemia onset severity affects presentation</a:t>
            </a:r>
            <a:endParaRPr/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64646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46464"/>
                </a:solidFill>
              </a:rPr>
              <a:t>Symptoms and signs of anemia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64646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46464"/>
                </a:solidFill>
              </a:rPr>
              <a:t>Symptoms and signs of hemolysis</a:t>
            </a:r>
            <a:endParaRPr/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646464"/>
              </a:solidFill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64646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646464"/>
                </a:solidFill>
              </a:rPr>
              <a:t>Abdominal pain, fever (around 40% of patients)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 u="sng">
              <a:solidFill>
                <a:srgbClr val="646464"/>
              </a:solidFill>
            </a:endParaRPr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rgbClr val="646464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646464"/>
                </a:solidFill>
              </a:rPr>
              <a:t>3% presented with collapse, coma, AKI due to profound acute hemolysis</a:t>
            </a:r>
            <a:endParaRPr/>
          </a:p>
          <a:p>
            <a:pPr indent="-222250" lvl="1" marL="7429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 u="sng">
              <a:solidFill>
                <a:schemeClr val="hlink"/>
              </a:solidFill>
              <a:hlinkClick r:id="rId3"/>
            </a:endParaRPr>
          </a:p>
          <a:p>
            <a:pPr indent="-222250" lvl="1" marL="7429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 u="sng">
              <a:solidFill>
                <a:schemeClr val="hlink"/>
              </a:solidFill>
              <a:hlinkClick r:id="rId4"/>
            </a:endParaRPr>
          </a:p>
          <a:p>
            <a:pPr indent="-222250" lvl="1" marL="7429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 u="sng">
              <a:solidFill>
                <a:schemeClr val="hlink"/>
              </a:solidFill>
              <a:hlinkClick r:id="rId5"/>
            </a:endParaRPr>
          </a:p>
          <a:p>
            <a:pPr indent="-222250" lvl="1" marL="7429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 u="sng">
              <a:solidFill>
                <a:schemeClr val="hlink"/>
              </a:solidFill>
              <a:hlinkClick r:id="rId6"/>
            </a:endParaRPr>
          </a:p>
          <a:p>
            <a:pPr indent="-285750" lvl="1" marL="742950" rtl="0" algn="l">
              <a:spcBef>
                <a:spcPts val="200"/>
              </a:spcBef>
              <a:spcAft>
                <a:spcPts val="0"/>
              </a:spcAft>
              <a:buClr>
                <a:srgbClr val="646464"/>
              </a:buClr>
              <a:buSzPts val="1000"/>
              <a:buFont typeface="Arial"/>
              <a:buNone/>
            </a:pPr>
            <a:r>
              <a:rPr lang="en-US" sz="1000" u="sng">
                <a:solidFill>
                  <a:schemeClr val="hlink"/>
                </a:solidFill>
                <a:hlinkClick r:id="rId7"/>
              </a:rPr>
              <a:t>Aladjidi N, Leverger G, Leblanc T, et al. New insights into childhood autoimmune hemolytic anemia: a French national observational study of 265 children. Haematologica 2011; 96:655.</a:t>
            </a:r>
            <a:br>
              <a:rPr lang="en-US" sz="300" u="sng">
                <a:solidFill>
                  <a:srgbClr val="646464"/>
                </a:solidFill>
              </a:rPr>
            </a:br>
            <a:endParaRPr sz="300" u="sng">
              <a:solidFill>
                <a:srgbClr val="646464"/>
              </a:solidFill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000" y="2362200"/>
            <a:ext cx="8692738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Clinical presentation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15240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46464"/>
                </a:solidFill>
              </a:rPr>
              <a:t>Physical exam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646464"/>
                </a:solidFill>
              </a:rPr>
              <a:t>Palpable HSM If significant look for secondary causes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46464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46464"/>
                </a:solidFill>
              </a:rPr>
              <a:t>Medical history: viral illness, drug intake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46464"/>
                </a:solidFill>
              </a:rPr>
              <a:t>FH: a family history of AIHA is usually related to SLE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646464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646464"/>
                </a:solidFill>
              </a:rPr>
              <a:t>12% had ID or autoimmune disease</a:t>
            </a:r>
            <a:endParaRPr/>
          </a:p>
          <a:p>
            <a:pPr indent="-171450" lvl="2" marL="1143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  <a:hlinkClick r:id="rId3"/>
            </a:endParaRPr>
          </a:p>
          <a:p>
            <a:pPr indent="-171450" lvl="2" marL="1143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  <a:hlinkClick r:id="rId4"/>
            </a:endParaRPr>
          </a:p>
          <a:p>
            <a:pPr indent="-171450" lvl="2" marL="1143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  <a:hlinkClick r:id="rId5"/>
            </a:endParaRPr>
          </a:p>
          <a:p>
            <a:pPr indent="-171450" lvl="2" marL="1143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  <a:hlinkClick r:id="rId6"/>
            </a:endParaRPr>
          </a:p>
          <a:p>
            <a:pPr indent="-171450" lvl="2" marL="1143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  <a:hlinkClick r:id="rId7"/>
            </a:endParaRPr>
          </a:p>
          <a:p>
            <a:pPr indent="-228600" lvl="2" marL="1143000" rtl="0" algn="l">
              <a:spcBef>
                <a:spcPts val="180"/>
              </a:spcBef>
              <a:spcAft>
                <a:spcPts val="0"/>
              </a:spcAft>
              <a:buClr>
                <a:srgbClr val="646464"/>
              </a:buClr>
              <a:buSzPts val="900"/>
              <a:buFont typeface="Arial"/>
              <a:buChar char="•"/>
            </a:pPr>
            <a:r>
              <a:rPr lang="en-US" sz="900" u="sng">
                <a:solidFill>
                  <a:schemeClr val="hlink"/>
                </a:solidFill>
                <a:hlinkClick r:id="rId8"/>
              </a:rPr>
              <a:t>Aladjidi N, Leverger G, Leblanc T, et al. New insights into childhood autoimmune hemolytic anemia: a French national observational study of 265 children. Haematologica 2011; 96:655</a:t>
            </a:r>
            <a:endParaRPr sz="900">
              <a:solidFill>
                <a:srgbClr val="646464"/>
              </a:solidFill>
            </a:endParaRPr>
          </a:p>
          <a:p>
            <a:pPr indent="-317500" lvl="0" marL="342900" rtl="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rgbClr val="646464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46464"/>
              </a:solidFill>
            </a:endParaRPr>
          </a:p>
        </p:txBody>
      </p:sp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Clinical presentation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0" y="1530350"/>
            <a:ext cx="88392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646464"/>
                </a:solidFill>
              </a:rPr>
              <a:t>Cold agglutinin disease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46464"/>
                </a:solidFill>
              </a:rPr>
              <a:t>agglutination of RBCs at exposure to cold temperatures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r>
              <a:rPr b="0" lang="en-US">
                <a:solidFill>
                  <a:srgbClr val="646464"/>
                </a:solidFill>
              </a:rPr>
              <a:t>🡪Acrocyanosis</a:t>
            </a:r>
            <a:endParaRPr b="0">
              <a:solidFill>
                <a:srgbClr val="646464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646464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46464"/>
                </a:solidFill>
              </a:rPr>
              <a:t>Dark urine: if intravascular hemolysis occurs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646464"/>
                </a:solidFill>
              </a:rPr>
              <a:t>CAD and PCH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646464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46464"/>
              </a:solidFill>
            </a:endParaRPr>
          </a:p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1524000" y="203270"/>
            <a:ext cx="7150236" cy="921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br>
              <a:rPr lang="en-US">
                <a:solidFill>
                  <a:srgbClr val="808080"/>
                </a:solidFill>
              </a:rPr>
            </a:br>
            <a:endParaRPr>
              <a:solidFill>
                <a:srgbClr val="808080"/>
              </a:solidFill>
            </a:endParaRPr>
          </a:p>
        </p:txBody>
      </p:sp>
      <p:sp>
        <p:nvSpPr>
          <p:cNvPr id="226" name="Google Shape;226;p36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468313" y="1412776"/>
            <a:ext cx="8207375" cy="514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1</a:t>
            </a:r>
            <a:r>
              <a:rPr baseline="30000" lang="en-US" sz="2400">
                <a:solidFill>
                  <a:srgbClr val="808080"/>
                </a:solidFill>
              </a:rPr>
              <a:t>st</a:t>
            </a:r>
            <a:r>
              <a:rPr lang="en-US" sz="2400">
                <a:solidFill>
                  <a:srgbClr val="808080"/>
                </a:solidFill>
              </a:rPr>
              <a:t> level studies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80808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CBC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Reticulocytes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Antigen testing: DAT an IAT- Coombs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Smear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Cold agglutinin titer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80808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Chem, LDH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Haptoglobin</a:t>
            </a:r>
            <a:endParaRPr sz="2400">
              <a:solidFill>
                <a:srgbClr val="80808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Bilirubin</a:t>
            </a:r>
            <a:endParaRPr sz="240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br>
              <a:rPr lang="en-US">
                <a:solidFill>
                  <a:srgbClr val="808080"/>
                </a:solidFill>
              </a:rPr>
            </a:br>
            <a:endParaRPr>
              <a:solidFill>
                <a:srgbClr val="808080"/>
              </a:solidFill>
            </a:endParaRPr>
          </a:p>
        </p:txBody>
      </p:sp>
      <p:sp>
        <p:nvSpPr>
          <p:cNvPr id="233" name="Google Shape;233;p37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CBC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808080"/>
                </a:solidFill>
              </a:rPr>
              <a:t>Anemia degree varies</a:t>
            </a:r>
            <a:endParaRPr/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808080"/>
              </a:solidFill>
            </a:endParaRPr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</a:pPr>
            <a:r>
              <a:rPr b="0" lang="en-US">
                <a:solidFill>
                  <a:srgbClr val="808080"/>
                </a:solidFill>
              </a:rPr>
              <a:t>WBC </a:t>
            </a:r>
            <a:endParaRPr/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</a:pPr>
            <a:r>
              <a:rPr b="0" lang="en-US">
                <a:solidFill>
                  <a:srgbClr val="808080"/>
                </a:solidFill>
              </a:rPr>
              <a:t>Plts</a:t>
            </a:r>
            <a:endParaRPr b="0">
              <a:solidFill>
                <a:srgbClr val="808080"/>
              </a:solidFill>
            </a:endParaRPr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808080"/>
              </a:solidFill>
            </a:endParaRPr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</a:pPr>
            <a:r>
              <a:rPr b="0" lang="en-US">
                <a:solidFill>
                  <a:srgbClr val="808080"/>
                </a:solidFill>
              </a:rPr>
              <a:t>Anemia and thrombopenia or leukopenia</a:t>
            </a:r>
            <a:endParaRPr/>
          </a:p>
          <a:p>
            <a:pPr indent="-342900" lvl="2" marL="12001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r/o Evans syndrome</a:t>
            </a:r>
            <a:endParaRPr/>
          </a:p>
          <a:p>
            <a:pPr indent="-342900" lvl="2" marL="12001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r/o TMA, HUS, TTP</a:t>
            </a:r>
            <a:endParaRPr/>
          </a:p>
          <a:p>
            <a:pPr indent="-342900" lvl="2" marL="12001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Bm failure or infiltration</a:t>
            </a:r>
            <a:endParaRPr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1447800" y="188913"/>
            <a:ext cx="3789093" cy="86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pic>
        <p:nvPicPr>
          <p:cNvPr id="240" name="Google Shape;24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0"/>
            <a:ext cx="3405837" cy="295304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6894" y="3248696"/>
            <a:ext cx="3738930" cy="36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4824" y="3429001"/>
            <a:ext cx="332069" cy="31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1600200" y="3581400"/>
            <a:ext cx="2160830" cy="95410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MCV</a:t>
            </a:r>
            <a:r>
              <a:rPr b="0"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variation during recurrent AIHA 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-spherocytes</a:t>
            </a:r>
            <a:endParaRPr b="0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-Reticulocytes clumping</a:t>
            </a:r>
            <a:endParaRPr b="0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1676400" y="1524000"/>
            <a:ext cx="2277616" cy="73866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Hemoglobin</a:t>
            </a:r>
            <a:r>
              <a:rPr b="0"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variation during recurrent AIHA attacks</a:t>
            </a:r>
            <a:endParaRPr b="0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540026" y="1432346"/>
            <a:ext cx="1484952" cy="42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CBC</a:t>
            </a:r>
            <a:endParaRPr b="1" sz="20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sp>
        <p:nvSpPr>
          <p:cNvPr id="252" name="Google Shape;252;p39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Reticulocytosis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>
                <a:solidFill>
                  <a:srgbClr val="7F7F7F"/>
                </a:solidFill>
              </a:rPr>
              <a:t>&gt;50.10^3 /uL</a:t>
            </a:r>
            <a:endParaRPr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7F7F7F"/>
                </a:solidFill>
              </a:rPr>
              <a:t>absolute reticulocyte count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7F7F7F"/>
                </a:solidFill>
              </a:rPr>
              <a:t>reticulocyte index (takes into consideration the anemia, the survival of reticulocytes…)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F7F7F"/>
                </a:solidFill>
              </a:rPr>
              <a:t>&lt;2%, inadequate response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F7F7F"/>
                </a:solidFill>
              </a:rPr>
              <a:t>&gt;3%: adequate compensation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1447800" y="188913"/>
            <a:ext cx="7227888" cy="575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sp>
        <p:nvSpPr>
          <p:cNvPr id="259" name="Google Shape;259;p40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0" y="1530350"/>
            <a:ext cx="8991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Reticulocytosis: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808080"/>
                </a:solidFill>
              </a:rPr>
              <a:t>EXCEPTIONS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808080"/>
                </a:solidFill>
              </a:rPr>
              <a:t>Other causes of reticulocytosis</a:t>
            </a:r>
            <a:endParaRPr b="0">
              <a:solidFill>
                <a:srgbClr val="808080"/>
              </a:solidFill>
            </a:endParaRPr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808080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–"/>
            </a:pPr>
            <a:r>
              <a:rPr b="1" lang="en-US">
                <a:solidFill>
                  <a:srgbClr val="C00000"/>
                </a:solidFill>
              </a:rPr>
              <a:t>&gt;1/3 of patients have a transient reticulocytopenia </a:t>
            </a:r>
            <a:endParaRPr>
              <a:solidFill>
                <a:srgbClr val="C00000"/>
              </a:solidFill>
            </a:endParaRPr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Autoantibody directed at erythroid progenitor cells 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Lagging bone marrow response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Concomitant BM suppression (viral or drug-induced)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1600200" y="188913"/>
            <a:ext cx="7075488" cy="647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endParaRPr/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0" y="1447800"/>
            <a:ext cx="89154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Smear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8080"/>
                </a:solidFill>
              </a:rPr>
              <a:t>Spherocytes</a:t>
            </a:r>
            <a:endParaRPr b="1" sz="2400">
              <a:solidFill>
                <a:srgbClr val="808080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808080"/>
              </a:solidFill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</a:rPr>
              <a:t>Polychromasia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</a:rPr>
              <a:t>Agglutination: IgM mediated hemolysis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</a:rPr>
              <a:t>Fragmented and nucleated RBCs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</a:pPr>
            <a:r>
              <a:rPr b="0" lang="en-US" sz="2000">
                <a:solidFill>
                  <a:srgbClr val="808080"/>
                </a:solidFill>
              </a:rPr>
              <a:t>Schistocytes: r/o TMA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808080"/>
                </a:solidFill>
              </a:rPr>
              <a:t>Erythrophagocytosis</a:t>
            </a:r>
            <a:endParaRPr sz="2000">
              <a:solidFill>
                <a:srgbClr val="808080"/>
              </a:solidFill>
            </a:endParaRPr>
          </a:p>
        </p:txBody>
      </p:sp>
      <p:sp>
        <p:nvSpPr>
          <p:cNvPr id="267" name="Google Shape;267;p41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1600201" y="228600"/>
            <a:ext cx="72390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Case scenario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68313" y="1557338"/>
            <a:ext cx="82073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10 yo girl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4 days history of fever, vomiting, jaundice and pallor, diffuse mild arthralgias</a:t>
            </a:r>
            <a:endParaRPr sz="2400">
              <a:solidFill>
                <a:srgbClr val="666666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No PMH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No recent drug ingestion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Family history: maternal treated Hodgkin lymphoma and breast Ca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PE: tachycardic, pale, icteric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No palpable hepatosplenomegaly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90100"/>
            <a:ext cx="65" cy="27699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1403350" y="328613"/>
            <a:ext cx="751205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Diagnostic and therapeutic pearls</a:t>
            </a:r>
            <a:endParaRPr/>
          </a:p>
        </p:txBody>
      </p:sp>
      <p:pic>
        <p:nvPicPr>
          <p:cNvPr id="273" name="Google Shape;27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143000"/>
            <a:ext cx="3276600" cy="54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1905000" y="188913"/>
            <a:ext cx="6770688" cy="79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sp>
        <p:nvSpPr>
          <p:cNvPr id="279" name="Google Shape;279;p43"/>
          <p:cNvSpPr txBox="1"/>
          <p:nvPr>
            <p:ph idx="1" type="body"/>
          </p:nvPr>
        </p:nvSpPr>
        <p:spPr>
          <a:xfrm>
            <a:off x="0" y="167640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Smear</a:t>
            </a:r>
            <a:endParaRPr b="1" u="sng">
              <a:solidFill>
                <a:srgbClr val="C00000"/>
              </a:solidFill>
            </a:endParaRPr>
          </a:p>
        </p:txBody>
      </p:sp>
      <p:sp>
        <p:nvSpPr>
          <p:cNvPr id="280" name="Google Shape;280;p43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1" y="1219199"/>
            <a:ext cx="5943600" cy="56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/>
          <p:nvPr>
            <p:ph type="title"/>
          </p:nvPr>
        </p:nvSpPr>
        <p:spPr>
          <a:xfrm>
            <a:off x="1371600" y="609600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br>
              <a:rPr lang="en-US">
                <a:solidFill>
                  <a:srgbClr val="666666"/>
                </a:solidFill>
              </a:rPr>
            </a:br>
            <a:br>
              <a:rPr lang="en-US">
                <a:solidFill>
                  <a:srgbClr val="666666"/>
                </a:solidFill>
              </a:rPr>
            </a:br>
            <a:r>
              <a:rPr b="1" lang="en-US" sz="2000" u="sng">
                <a:solidFill>
                  <a:srgbClr val="C00000"/>
                </a:solidFill>
              </a:rPr>
              <a:t>Smear</a:t>
            </a:r>
            <a:endParaRPr b="1" sz="2000" u="sng">
              <a:solidFill>
                <a:srgbClr val="C00000"/>
              </a:solidFill>
            </a:endParaRPr>
          </a:p>
        </p:txBody>
      </p:sp>
      <p:sp>
        <p:nvSpPr>
          <p:cNvPr id="287" name="Google Shape;287;p44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91390"/>
            <a:ext cx="4281024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5649" y="2391391"/>
            <a:ext cx="4649301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1447800" y="152400"/>
            <a:ext cx="7884368" cy="575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br>
              <a:rPr lang="en-US">
                <a:solidFill>
                  <a:srgbClr val="666666"/>
                </a:solidFill>
              </a:rPr>
            </a:br>
            <a:endParaRPr>
              <a:solidFill>
                <a:srgbClr val="666666"/>
              </a:solidFill>
            </a:endParaRPr>
          </a:p>
        </p:txBody>
      </p:sp>
      <p:sp>
        <p:nvSpPr>
          <p:cNvPr id="295" name="Google Shape;295;p45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 txBox="1"/>
          <p:nvPr>
            <p:ph idx="1" type="body"/>
          </p:nvPr>
        </p:nvSpPr>
        <p:spPr>
          <a:xfrm>
            <a:off x="0" y="1524000"/>
            <a:ext cx="2843807" cy="5040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Coombs/DAT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F7F7F"/>
                </a:solidFill>
              </a:rPr>
              <a:t>DAT distinguishes AIHA from other hemolytic anemias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u="sng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1/ RBCs washed free from adherent proteins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2/ polyspecific Ab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3/ monospecific anti-IgG and antiC3 serum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4/ semiquantitative scoring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297" name="Google Shape;2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800100"/>
            <a:ext cx="56388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endParaRPr/>
          </a:p>
        </p:txBody>
      </p:sp>
      <p:pic>
        <p:nvPicPr>
          <p:cNvPr id="303" name="Google Shape;30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066800"/>
            <a:ext cx="2472912" cy="50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6248400"/>
            <a:ext cx="2028825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6"/>
          <p:cNvSpPr/>
          <p:nvPr/>
        </p:nvSpPr>
        <p:spPr>
          <a:xfrm>
            <a:off x="609600" y="1676400"/>
            <a:ext cx="1693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Coombs/ DAT</a:t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/>
          <p:nvPr>
            <p:ph type="title"/>
          </p:nvPr>
        </p:nvSpPr>
        <p:spPr>
          <a:xfrm>
            <a:off x="1447800" y="188913"/>
            <a:ext cx="7227888" cy="863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endParaRPr/>
          </a:p>
        </p:txBody>
      </p:sp>
      <p:sp>
        <p:nvSpPr>
          <p:cNvPr id="312" name="Google Shape;312;p47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0" y="137160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8080"/>
                </a:solidFill>
              </a:rPr>
              <a:t>DAT🡪 Elution🡪 characterize the antibody</a:t>
            </a:r>
            <a:endParaRPr sz="2400">
              <a:solidFill>
                <a:srgbClr val="80808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808080"/>
                </a:solidFill>
              </a:rPr>
              <a:t>Isotype: IgG (and subtypes), IgM IgA</a:t>
            </a:r>
            <a:endParaRPr sz="2000">
              <a:solidFill>
                <a:srgbClr val="80808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808080"/>
                </a:solidFill>
              </a:rPr>
              <a:t>Complement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808080"/>
                </a:solidFill>
              </a:rPr>
              <a:t>Thermal reactivity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808080"/>
                </a:solidFill>
              </a:rPr>
              <a:t>Binding specificity (usually panagglutinin in WAIHA)</a:t>
            </a:r>
            <a:endParaRPr sz="2000">
              <a:solidFill>
                <a:srgbClr val="808080"/>
              </a:solidFill>
            </a:endParaRPr>
          </a:p>
        </p:txBody>
      </p:sp>
      <p:pic>
        <p:nvPicPr>
          <p:cNvPr id="314" name="Google Shape;3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343400"/>
            <a:ext cx="72390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AIHA Diagnostic steps and work-up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320" name="Google Shape;320;p48"/>
          <p:cNvSpPr txBox="1"/>
          <p:nvPr>
            <p:ph idx="1" type="body"/>
          </p:nvPr>
        </p:nvSpPr>
        <p:spPr>
          <a:xfrm>
            <a:off x="-228600" y="1530350"/>
            <a:ext cx="9144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F7F7F"/>
                </a:solidFill>
              </a:rPr>
              <a:t>Antigenic reactivity </a:t>
            </a:r>
            <a:endParaRPr sz="18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</a:pPr>
            <a:r>
              <a:rPr b="0" lang="en-US" sz="1800">
                <a:solidFill>
                  <a:srgbClr val="7F7F7F"/>
                </a:solidFill>
              </a:rPr>
              <a:t>"panreactive" pattern (which is the most common finding) 🡪 identification of fully compatible blood for transfusion impossible. </a:t>
            </a:r>
            <a:endParaRPr b="0" sz="1800">
              <a:solidFill>
                <a:srgbClr val="7F7F7F"/>
              </a:solidFill>
            </a:endParaRPr>
          </a:p>
          <a:p>
            <a: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F7F7F"/>
                </a:solidFill>
              </a:rPr>
              <a:t>Presence of alloantibodies </a:t>
            </a:r>
            <a:endParaRPr sz="18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</a:pPr>
            <a:r>
              <a:rPr b="0" lang="en-US" sz="1800">
                <a:solidFill>
                  <a:srgbClr val="7F7F7F"/>
                </a:solidFill>
              </a:rPr>
              <a:t>transfusion reactions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</a:pPr>
            <a:r>
              <a:rPr b="0" lang="en-US" sz="1800">
                <a:solidFill>
                  <a:srgbClr val="7F7F7F"/>
                </a:solidFill>
              </a:rPr>
              <a:t>If exposed to transfusion or pregnancy </a:t>
            </a:r>
            <a:endParaRPr b="0" sz="1800">
              <a:solidFill>
                <a:srgbClr val="7F7F7F"/>
              </a:solidFill>
            </a:endParaRPr>
          </a:p>
          <a:p>
            <a: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</a:pPr>
            <a:r>
              <a:rPr b="0" lang="en-US" sz="1800">
                <a:solidFill>
                  <a:srgbClr val="7F7F7F"/>
                </a:solidFill>
              </a:rPr>
              <a:t>If alloantibodies are detected, extended blood phenotyping or genotyping is warranted to help find compatible blood.</a:t>
            </a:r>
            <a:endParaRPr b="0" sz="1800">
              <a:solidFill>
                <a:srgbClr val="7F7F7F"/>
              </a:solidFill>
            </a:endParaRPr>
          </a:p>
        </p:txBody>
      </p:sp>
      <p:sp>
        <p:nvSpPr>
          <p:cNvPr id="321" name="Google Shape;321;p48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endParaRPr/>
          </a:p>
        </p:txBody>
      </p:sp>
      <p:sp>
        <p:nvSpPr>
          <p:cNvPr id="327" name="Google Shape;327;p49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/>
          <p:nvPr>
            <p:ph idx="1" type="body"/>
          </p:nvPr>
        </p:nvSpPr>
        <p:spPr>
          <a:xfrm>
            <a:off x="468312" y="1268760"/>
            <a:ext cx="82073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u="sng">
                <a:solidFill>
                  <a:srgbClr val="C00000"/>
                </a:solidFill>
              </a:rPr>
              <a:t>Coombs</a:t>
            </a:r>
            <a:endParaRPr b="1" u="sng">
              <a:solidFill>
                <a:srgbClr val="C00000"/>
              </a:solidFill>
            </a:endParaRPr>
          </a:p>
        </p:txBody>
      </p:sp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314741"/>
            <a:ext cx="7833915" cy="314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00" y="2048041"/>
            <a:ext cx="90773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4288" y="5557301"/>
            <a:ext cx="172402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9"/>
          <p:cNvSpPr/>
          <p:nvPr/>
        </p:nvSpPr>
        <p:spPr>
          <a:xfrm>
            <a:off x="1041938" y="2805758"/>
            <a:ext cx="288032" cy="206340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A3C0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438478" y="3365176"/>
            <a:ext cx="952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AIHA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61723" y="4894823"/>
            <a:ext cx="952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Cold AIHA</a:t>
            </a:r>
            <a:endParaRPr sz="1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938978" y="4990721"/>
            <a:ext cx="399222" cy="34355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A3C0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/>
          <p:nvPr>
            <p:ph type="title"/>
          </p:nvPr>
        </p:nvSpPr>
        <p:spPr>
          <a:xfrm>
            <a:off x="1600200" y="188913"/>
            <a:ext cx="7075488" cy="575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br>
              <a:rPr lang="en-US">
                <a:solidFill>
                  <a:srgbClr val="808080"/>
                </a:solidFill>
              </a:rPr>
            </a:br>
            <a:endParaRPr>
              <a:solidFill>
                <a:srgbClr val="808080"/>
              </a:solidFill>
            </a:endParaRPr>
          </a:p>
        </p:txBody>
      </p:sp>
      <p:sp>
        <p:nvSpPr>
          <p:cNvPr id="341" name="Google Shape;341;p50"/>
          <p:cNvSpPr txBox="1"/>
          <p:nvPr>
            <p:ph idx="1" type="body"/>
          </p:nvPr>
        </p:nvSpPr>
        <p:spPr>
          <a:xfrm>
            <a:off x="0" y="1752600"/>
            <a:ext cx="33528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rgbClr val="C00000"/>
                </a:solidFill>
              </a:rPr>
              <a:t>Coombs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66666"/>
                </a:solidFill>
              </a:rPr>
              <a:t>WAIHA 5% have negative DAT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666666"/>
                </a:solidFill>
              </a:rPr>
              <a:t>severe hemolysis: few RBCs left for detection</a:t>
            </a:r>
            <a:endParaRPr/>
          </a:p>
          <a:p>
            <a:pPr indent="-1841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666666"/>
                </a:solidFill>
              </a:rPr>
              <a:t>Modified techniques and/or referral to an immunohematology reference laboratory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Supercoombs, polybrene, flow cytometry, elution</a:t>
            </a:r>
            <a:endParaRPr sz="1600">
              <a:solidFill>
                <a:srgbClr val="666666"/>
              </a:solidFill>
            </a:endParaRPr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968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42" name="Google Shape;342;p50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27" y="1600200"/>
            <a:ext cx="5740473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0"/>
          <p:cNvSpPr/>
          <p:nvPr/>
        </p:nvSpPr>
        <p:spPr>
          <a:xfrm>
            <a:off x="5812904" y="5486400"/>
            <a:ext cx="333109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I treat autoimmune hemolytic anemia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Ronald S. Go, Jeffrey L. Winters and Neil E. Kay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Blood 2017</a:t>
            </a:r>
            <a:endParaRPr b="0" i="0" sz="11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Diagnostic steps and work-up</a:t>
            </a:r>
            <a:br>
              <a:rPr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Cold reactive AIHA</a:t>
            </a:r>
            <a:endParaRPr/>
          </a:p>
        </p:txBody>
      </p:sp>
      <p:sp>
        <p:nvSpPr>
          <p:cNvPr id="350" name="Google Shape;350;p51"/>
          <p:cNvSpPr txBox="1"/>
          <p:nvPr>
            <p:ph idx="1" type="body"/>
          </p:nvPr>
        </p:nvSpPr>
        <p:spPr>
          <a:xfrm>
            <a:off x="468313" y="1620092"/>
            <a:ext cx="82073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Cold AIHA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Mainly IgM mediated🡪 spontaneous room temperature agglutination in EDTA specimens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51" name="Google Shape;351;p51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095625"/>
            <a:ext cx="45720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00800" y="6661150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1524001" y="152400"/>
            <a:ext cx="70104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Case scenario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71128" y="1736725"/>
            <a:ext cx="8207375" cy="434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en-US" sz="2400" u="sng">
                <a:solidFill>
                  <a:srgbClr val="666666"/>
                </a:solidFill>
              </a:rPr>
              <a:t>Work-up:</a:t>
            </a:r>
            <a:endParaRPr b="1" sz="2400" u="sng">
              <a:solidFill>
                <a:srgbClr val="666666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</a:rPr>
              <a:t>Hb 4.9g/dL</a:t>
            </a:r>
            <a:r>
              <a:rPr lang="en-US" sz="2400">
                <a:solidFill>
                  <a:srgbClr val="666666"/>
                </a:solidFill>
              </a:rPr>
              <a:t> MCV 100fl MCHC 37g/dL WBC 15000/mm3 </a:t>
            </a:r>
            <a:endParaRPr sz="2400">
              <a:solidFill>
                <a:srgbClr val="666666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FF0000"/>
                </a:solidFill>
              </a:rPr>
              <a:t>Retic 1.5%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666666"/>
                </a:solidFill>
              </a:rPr>
              <a:t>LDH 560 IU/L BR 2.3/0.4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666666"/>
                </a:solidFill>
              </a:rPr>
              <a:t>Urine analysis no hematuria, bilirubin, hemoglobin</a:t>
            </a:r>
            <a:endParaRPr sz="2400">
              <a:solidFill>
                <a:srgbClr val="666666"/>
              </a:solidFill>
            </a:endParaRPr>
          </a:p>
          <a:p>
            <a:pPr indent="-635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78" name="Google Shape;78;p16"/>
          <p:cNvSpPr/>
          <p:nvPr/>
        </p:nvSpPr>
        <p:spPr>
          <a:xfrm>
            <a:off x="457200" y="3124200"/>
            <a:ext cx="8391376" cy="9848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Smear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WBCs: Leukocytosis with left shifted granulopoeisis.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RBCs: Slight</a:t>
            </a:r>
            <a:r>
              <a:rPr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macrocytosis</a:t>
            </a: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hypochromia, slight polychromasia, few tear drop cells and nucleated RBCs seen. Plts: Adequate, large plts seen.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08080"/>
                </a:solidFill>
              </a:rPr>
              <a:t>AIHA Diagnostic steps and work-up</a:t>
            </a:r>
            <a:br>
              <a:rPr lang="en-US" sz="2400">
                <a:solidFill>
                  <a:srgbClr val="808080"/>
                </a:solidFill>
              </a:rPr>
            </a:br>
            <a:r>
              <a:rPr lang="en-US" sz="2400">
                <a:solidFill>
                  <a:srgbClr val="808080"/>
                </a:solidFill>
              </a:rPr>
              <a:t>Cold reactive AIHA</a:t>
            </a:r>
            <a:endParaRPr sz="2400">
              <a:solidFill>
                <a:srgbClr val="808080"/>
              </a:solidFill>
            </a:endParaRPr>
          </a:p>
        </p:txBody>
      </p:sp>
      <p:sp>
        <p:nvSpPr>
          <p:cNvPr id="358" name="Google Shape;358;p52"/>
          <p:cNvSpPr txBox="1"/>
          <p:nvPr>
            <p:ph idx="1" type="body"/>
          </p:nvPr>
        </p:nvSpPr>
        <p:spPr>
          <a:xfrm>
            <a:off x="22860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808080"/>
                </a:solidFill>
              </a:rPr>
              <a:t>Cold agglutinin titer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808080"/>
                </a:solidFill>
              </a:rPr>
              <a:t>highest dilution of the serum sample at which agglutination of red cells in the cold is still seen. 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808080"/>
              </a:solidFill>
            </a:endParaRPr>
          </a:p>
        </p:txBody>
      </p:sp>
      <p:sp>
        <p:nvSpPr>
          <p:cNvPr id="359" name="Google Shape;359;p52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Diagnostic steps and work-up</a:t>
            </a:r>
            <a:br>
              <a:rPr lang="en-US"/>
            </a:br>
            <a:endParaRPr/>
          </a:p>
        </p:txBody>
      </p:sp>
      <p:sp>
        <p:nvSpPr>
          <p:cNvPr id="365" name="Google Shape;365;p53"/>
          <p:cNvSpPr txBox="1"/>
          <p:nvPr>
            <p:ph idx="1" type="body"/>
          </p:nvPr>
        </p:nvSpPr>
        <p:spPr>
          <a:xfrm>
            <a:off x="0" y="1530350"/>
            <a:ext cx="88392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b="1" i="1" lang="en-US">
                <a:solidFill>
                  <a:srgbClr val="7F7F7F"/>
                </a:solidFill>
              </a:rPr>
              <a:t>Acute hemolysis may cause kidney injury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Urine analysis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7F7F7F"/>
                </a:solidFill>
              </a:rPr>
              <a:t>Hemoglobinuria and Hemosiderin in intravascular hemlysis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366" name="Google Shape;366;p53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4"/>
          <p:cNvSpPr txBox="1"/>
          <p:nvPr>
            <p:ph type="title"/>
          </p:nvPr>
        </p:nvSpPr>
        <p:spPr>
          <a:xfrm>
            <a:off x="1524000" y="0"/>
            <a:ext cx="4247703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8080"/>
                </a:solidFill>
              </a:rPr>
              <a:t>AIHA Diagnostic steps and work-up</a:t>
            </a:r>
            <a:endParaRPr/>
          </a:p>
        </p:txBody>
      </p:sp>
      <p:sp>
        <p:nvSpPr>
          <p:cNvPr id="372" name="Google Shape;372;p54"/>
          <p:cNvSpPr txBox="1"/>
          <p:nvPr>
            <p:ph idx="1" type="body"/>
          </p:nvPr>
        </p:nvSpPr>
        <p:spPr>
          <a:xfrm>
            <a:off x="152400" y="1752600"/>
            <a:ext cx="4319711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Secondary AIHA in up </a:t>
            </a:r>
            <a:r>
              <a:rPr lang="en-US" u="sng">
                <a:solidFill>
                  <a:srgbClr val="808080"/>
                </a:solidFill>
              </a:rPr>
              <a:t>to 50% of the cases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808080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808080"/>
                </a:solidFill>
              </a:rPr>
              <a:t>Screening recommended upon initial presentation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808080"/>
                </a:solidFill>
              </a:rPr>
              <a:t>except in case of life-threatening anemia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Char char="–"/>
            </a:pPr>
            <a:r>
              <a:rPr b="1" i="1" lang="en-US" sz="1600" u="sng">
                <a:solidFill>
                  <a:srgbClr val="808080"/>
                </a:solidFill>
              </a:rPr>
              <a:t>Consider yearly re-screening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808080"/>
              </a:solidFill>
            </a:endParaRPr>
          </a:p>
        </p:txBody>
      </p:sp>
      <p:sp>
        <p:nvSpPr>
          <p:cNvPr id="373" name="Google Shape;373;p54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427" y="465627"/>
            <a:ext cx="3332573" cy="6392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/>
          <p:nvPr>
            <p:ph type="title"/>
          </p:nvPr>
        </p:nvSpPr>
        <p:spPr>
          <a:xfrm>
            <a:off x="1371600" y="0"/>
            <a:ext cx="77724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sp>
        <p:nvSpPr>
          <p:cNvPr id="380" name="Google Shape;380;p55"/>
          <p:cNvSpPr txBox="1"/>
          <p:nvPr>
            <p:ph idx="1" type="body"/>
          </p:nvPr>
        </p:nvSpPr>
        <p:spPr>
          <a:xfrm>
            <a:off x="468313" y="3362325"/>
            <a:ext cx="8207375" cy="2659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Well-defined infection was identified in 22% of the cases </a:t>
            </a:r>
            <a:endParaRPr sz="160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666666"/>
                </a:solidFill>
              </a:rPr>
              <a:t>Half turned out to be immunological and chronic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i="1" lang="en-US" sz="1600" u="sng">
                <a:solidFill>
                  <a:srgbClr val="666666"/>
                </a:solidFill>
              </a:rPr>
              <a:t>Infection: initiating rather than a causal factor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0000"/>
                </a:solidFill>
              </a:rPr>
              <a:t>Complete immunological investigations should be done, even if a well-defined infection is diagnosed</a:t>
            </a:r>
            <a:endParaRPr b="1" sz="1600">
              <a:solidFill>
                <a:srgbClr val="FF0000"/>
              </a:solidFill>
            </a:endParaRPr>
          </a:p>
        </p:txBody>
      </p:sp>
      <p:sp>
        <p:nvSpPr>
          <p:cNvPr id="381" name="Google Shape;381;p55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2975" y="5495925"/>
            <a:ext cx="43910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1628775"/>
            <a:ext cx="66103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type="title"/>
          </p:nvPr>
        </p:nvSpPr>
        <p:spPr>
          <a:xfrm>
            <a:off x="1676400" y="228600"/>
            <a:ext cx="6629400" cy="935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Diagnostic steps and work-up</a:t>
            </a:r>
            <a:endParaRPr/>
          </a:p>
        </p:txBody>
      </p:sp>
      <p:sp>
        <p:nvSpPr>
          <p:cNvPr id="389" name="Google Shape;389;p56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81200"/>
            <a:ext cx="752475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752600"/>
            <a:ext cx="5143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2975" y="5495925"/>
            <a:ext cx="43910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7"/>
          <p:cNvSpPr txBox="1"/>
          <p:nvPr>
            <p:ph type="title"/>
          </p:nvPr>
        </p:nvSpPr>
        <p:spPr>
          <a:xfrm>
            <a:off x="1295400" y="188913"/>
            <a:ext cx="3564632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49494"/>
                </a:solidFill>
              </a:rPr>
              <a:t>AIHA Diagnostic steps and work-up</a:t>
            </a:r>
            <a:endParaRPr>
              <a:solidFill>
                <a:srgbClr val="949494"/>
              </a:solidFill>
            </a:endParaRPr>
          </a:p>
        </p:txBody>
      </p:sp>
      <p:sp>
        <p:nvSpPr>
          <p:cNvPr id="398" name="Google Shape;398;p57"/>
          <p:cNvSpPr txBox="1"/>
          <p:nvPr>
            <p:ph idx="1" type="body"/>
          </p:nvPr>
        </p:nvSpPr>
        <p:spPr>
          <a:xfrm>
            <a:off x="0" y="1981200"/>
            <a:ext cx="51816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949494"/>
                </a:solidFill>
              </a:rPr>
              <a:t>BM </a:t>
            </a:r>
            <a:endParaRPr sz="2000">
              <a:solidFill>
                <a:srgbClr val="949494"/>
              </a:solidFill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Char char="•"/>
            </a:pPr>
            <a:r>
              <a:rPr b="1" i="1" lang="en-US" sz="2000" u="sng">
                <a:solidFill>
                  <a:srgbClr val="949494"/>
                </a:solidFill>
              </a:rPr>
              <a:t>if there is another cytopenia </a:t>
            </a:r>
            <a:endParaRPr b="1" i="1" sz="2000" u="sng">
              <a:solidFill>
                <a:srgbClr val="949494"/>
              </a:solidFill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Char char="•"/>
            </a:pPr>
            <a:r>
              <a:rPr b="1" i="1" lang="en-US" sz="2000" u="sng">
                <a:solidFill>
                  <a:srgbClr val="949494"/>
                </a:solidFill>
              </a:rPr>
              <a:t>If suspicion of neoplasia/ MDS </a:t>
            </a:r>
            <a:endParaRPr b="1" i="1" sz="2000" u="sng">
              <a:solidFill>
                <a:srgbClr val="949494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rgbClr val="949494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rgbClr val="949494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rgbClr val="949494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rgbClr val="949494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rgbClr val="949494"/>
              </a:solidFill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949494"/>
                </a:solidFill>
              </a:rPr>
              <a:t>(level 8.7 B of recommendation)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949494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949494"/>
                </a:solidFill>
              </a:rPr>
              <a:t>Diagnosis and management of newly diagnosed childhood autoimmune haemolytic anaemia. Recommendations from the Red Cell Study Group of the Paediatric Haemato-Oncology Italian Association Saverio Ladogana, Giovanna Russo Blood transfusion 2017 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949494"/>
              </a:solidFill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/>
          </a:p>
        </p:txBody>
      </p:sp>
      <p:sp>
        <p:nvSpPr>
          <p:cNvPr id="399" name="Google Shape;399;p57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0" y="85725"/>
            <a:ext cx="3714750" cy="67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Differential diagnosis</a:t>
            </a:r>
            <a:br>
              <a:rPr lang="en-US"/>
            </a:br>
            <a:endParaRPr/>
          </a:p>
        </p:txBody>
      </p:sp>
      <p:sp>
        <p:nvSpPr>
          <p:cNvPr id="406" name="Google Shape;406;p58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056579"/>
            <a:ext cx="4267200" cy="580142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8"/>
          <p:cNvSpPr txBox="1"/>
          <p:nvPr>
            <p:ph idx="1" type="body"/>
          </p:nvPr>
        </p:nvSpPr>
        <p:spPr>
          <a:xfrm>
            <a:off x="152400" y="1524000"/>
            <a:ext cx="4572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F7F7F"/>
                </a:solidFill>
              </a:rPr>
              <a:t>Ceftriaxone🡪rapid acute intravascular hemolysis occurring within minutes to hours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Cephalosporins </a:t>
            </a:r>
            <a:endParaRPr sz="16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Penicillin/penicillin derivatives</a:t>
            </a:r>
            <a:endParaRPr sz="16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Nonsteroidal antiinflammatory drugs 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Differential diagnosis</a:t>
            </a:r>
            <a:endParaRPr/>
          </a:p>
        </p:txBody>
      </p:sp>
      <p:sp>
        <p:nvSpPr>
          <p:cNvPr id="414" name="Google Shape;414;p59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00200"/>
            <a:ext cx="809002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21" name="Google Shape;421;p60"/>
          <p:cNvSpPr txBox="1"/>
          <p:nvPr>
            <p:ph idx="1" type="body"/>
          </p:nvPr>
        </p:nvSpPr>
        <p:spPr>
          <a:xfrm>
            <a:off x="228600" y="5105400"/>
            <a:ext cx="66239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66666"/>
                </a:solidFill>
              </a:rPr>
              <a:t>Defining response criteria: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–"/>
            </a:pPr>
            <a:r>
              <a:rPr lang="en-US" sz="1200">
                <a:solidFill>
                  <a:srgbClr val="666666"/>
                </a:solidFill>
              </a:rPr>
              <a:t>Complete response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–"/>
            </a:pPr>
            <a:r>
              <a:rPr lang="en-US" sz="1200">
                <a:solidFill>
                  <a:srgbClr val="666666"/>
                </a:solidFill>
              </a:rPr>
              <a:t>Partial response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–"/>
            </a:pPr>
            <a:r>
              <a:rPr lang="en-US" sz="1200">
                <a:solidFill>
                  <a:srgbClr val="666666"/>
                </a:solidFill>
              </a:rPr>
              <a:t>No response: </a:t>
            </a:r>
            <a:endParaRPr/>
          </a:p>
        </p:txBody>
      </p:sp>
      <p:sp>
        <p:nvSpPr>
          <p:cNvPr id="422" name="Google Shape;422;p60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" y="1371600"/>
            <a:ext cx="663334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6950" y="-32502"/>
            <a:ext cx="30861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819400"/>
            <a:ext cx="6186982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Transfusion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31" name="Google Shape;431;p61"/>
          <p:cNvSpPr txBox="1"/>
          <p:nvPr>
            <p:ph idx="1" type="body"/>
          </p:nvPr>
        </p:nvSpPr>
        <p:spPr>
          <a:xfrm>
            <a:off x="0" y="1530350"/>
            <a:ext cx="9144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Most important decision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Indicated if severe anemia and precipitous decline of Hb and symptomatic patient and impairment of vital signs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Consider early phenotyping or genotyping of RBCs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Transfusion of Leukodepleted PRBCs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Crossmatching: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Mixing donor blood with patient’s serum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Look for hemolysis or agglutination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1447800" y="188913"/>
            <a:ext cx="72263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Case scenario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66" y="2370123"/>
            <a:ext cx="681037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3352800" y="2514600"/>
            <a:ext cx="26055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Positive/IgG</a:t>
            </a:r>
            <a:endParaRPr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581400" y="3124200"/>
            <a:ext cx="11680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WAA</a:t>
            </a:r>
            <a:r>
              <a:rPr b="0" lang="en-US" sz="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6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23528" y="1676400"/>
            <a:ext cx="8207375" cy="427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en-US" sz="20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Work-up:</a:t>
            </a:r>
            <a:endParaRPr/>
          </a:p>
          <a:p>
            <a:pPr indent="-381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sz="4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2"/>
          <p:cNvSpPr txBox="1"/>
          <p:nvPr>
            <p:ph type="title"/>
          </p:nvPr>
        </p:nvSpPr>
        <p:spPr>
          <a:xfrm>
            <a:off x="1371600" y="304800"/>
            <a:ext cx="8064127" cy="719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Transfusion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38" name="Google Shape;438;p62"/>
          <p:cNvSpPr txBox="1"/>
          <p:nvPr>
            <p:ph idx="1" type="body"/>
          </p:nvPr>
        </p:nvSpPr>
        <p:spPr>
          <a:xfrm>
            <a:off x="0" y="1600200"/>
            <a:ext cx="91440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Challenge: autoantibodies mask alloantibodies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autoantibodies against common Ag found on all RBC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0" lang="en-US">
                <a:solidFill>
                  <a:srgbClr val="666666"/>
                </a:solidFill>
              </a:rPr>
              <a:t> panagglutinin</a:t>
            </a:r>
            <a:endParaRPr b="0">
              <a:solidFill>
                <a:srgbClr val="666666"/>
              </a:solidFill>
            </a:endParaRPr>
          </a:p>
          <a:p>
            <a: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no truly matched RBC units are possible, but transfusion can be safely performed if underlying alloantibodies are excluded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 u="sng">
                <a:solidFill>
                  <a:srgbClr val="666666"/>
                </a:solidFill>
              </a:rPr>
              <a:t>“Least incompatible unit”</a:t>
            </a:r>
            <a:endParaRPr b="0" u="sng">
              <a:solidFill>
                <a:srgbClr val="666666"/>
              </a:solidFill>
            </a:endParaRPr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9" name="Google Shape;439;p62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/>
          <p:nvPr>
            <p:ph type="title"/>
          </p:nvPr>
        </p:nvSpPr>
        <p:spPr>
          <a:xfrm>
            <a:off x="1752600" y="4002"/>
            <a:ext cx="69342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Transfusion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45" name="Google Shape;445;p63"/>
          <p:cNvSpPr txBox="1"/>
          <p:nvPr>
            <p:ph idx="1" type="body"/>
          </p:nvPr>
        </p:nvSpPr>
        <p:spPr>
          <a:xfrm>
            <a:off x="152400" y="1600200"/>
            <a:ext cx="8207375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Char char="•"/>
            </a:pPr>
            <a:r>
              <a:rPr b="0" lang="en-US" sz="3200">
                <a:solidFill>
                  <a:srgbClr val="666666"/>
                </a:solidFill>
              </a:rPr>
              <a:t>tests to detect alloantibodies masked by autoAbs</a:t>
            </a:r>
            <a:endParaRPr b="0" sz="3200">
              <a:solidFill>
                <a:srgbClr val="666666"/>
              </a:solidFill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Risk for alloantibodies: previous transfusions, pregnancy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Alloimmunization rate between 15% and 45% (adult studies)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Time consuming 2-3 hrs, up to 6 hrs</a:t>
            </a:r>
            <a:endParaRPr b="0">
              <a:solidFill>
                <a:srgbClr val="666666"/>
              </a:solidFill>
            </a:endParaRPr>
          </a:p>
        </p:txBody>
      </p:sp>
      <p:sp>
        <p:nvSpPr>
          <p:cNvPr id="446" name="Google Shape;446;p63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4"/>
          <p:cNvSpPr txBox="1"/>
          <p:nvPr>
            <p:ph type="title"/>
          </p:nvPr>
        </p:nvSpPr>
        <p:spPr>
          <a:xfrm>
            <a:off x="1403350" y="328612"/>
            <a:ext cx="7129463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Transfusion</a:t>
            </a:r>
            <a:endParaRPr/>
          </a:p>
        </p:txBody>
      </p:sp>
      <p:sp>
        <p:nvSpPr>
          <p:cNvPr id="452" name="Google Shape;452;p64"/>
          <p:cNvSpPr txBox="1"/>
          <p:nvPr>
            <p:ph idx="1" type="body"/>
          </p:nvPr>
        </p:nvSpPr>
        <p:spPr>
          <a:xfrm>
            <a:off x="0" y="1530350"/>
            <a:ext cx="88392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C00000"/>
                </a:solidFill>
              </a:rPr>
              <a:t>No patient with autoantibodies should be denied a lifesaving transfusion because of difficulties in finding compatible blood for transfusion</a:t>
            </a:r>
            <a:endParaRPr/>
          </a:p>
          <a:p>
            <a:pPr indent="-101600" lvl="2" marL="1143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C00000"/>
              </a:solidFill>
            </a:endParaRPr>
          </a:p>
          <a:p>
            <a:pPr indent="-228600" lvl="3" marL="1600200" rtl="0" algn="ctr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such patients are likely to tolerate serologically incompatible blood without significant complications </a:t>
            </a:r>
            <a:endParaRPr>
              <a:solidFill>
                <a:srgbClr val="666666"/>
              </a:solidFill>
            </a:endParaRPr>
          </a:p>
          <a:p>
            <a:pPr indent="-101600" lvl="3" marL="1600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228600" lvl="3" marL="1600200" rtl="0" algn="ctr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Same rate of hemolysis</a:t>
            </a:r>
            <a:endParaRPr>
              <a:solidFill>
                <a:srgbClr val="666666"/>
              </a:solidFill>
            </a:endParaRPr>
          </a:p>
          <a:p>
            <a:pPr indent="-101600" lvl="3" marL="1600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228600" lvl="3" marL="1600200" rtl="0" algn="ctr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Discussion between primary team and blood bank personnel and director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Transfusion</a:t>
            </a:r>
            <a:endParaRPr/>
          </a:p>
        </p:txBody>
      </p:sp>
      <p:sp>
        <p:nvSpPr>
          <p:cNvPr id="458" name="Google Shape;458;p65"/>
          <p:cNvSpPr txBox="1"/>
          <p:nvPr>
            <p:ph idx="1" type="body"/>
          </p:nvPr>
        </p:nvSpPr>
        <p:spPr>
          <a:xfrm>
            <a:off x="152400" y="1530350"/>
            <a:ext cx="89916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Give 3-5ml/kg (the minimum to alleviate symptoms)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Give 1ml/kg over 30minutes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take blood sample from the recipient </a:t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look for hemolysis </a:t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</a:pPr>
            <a:r>
              <a:rPr lang="en-US">
                <a:solidFill>
                  <a:srgbClr val="666666"/>
                </a:solidFill>
              </a:rPr>
              <a:t>(suggesting intravascular hemolysis)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59" name="Google Shape;459;p65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6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WAIHA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65" name="Google Shape;465;p66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95400"/>
            <a:ext cx="6400800" cy="46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4679" y="-24490"/>
            <a:ext cx="30861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6"/>
          <p:cNvSpPr/>
          <p:nvPr/>
        </p:nvSpPr>
        <p:spPr>
          <a:xfrm>
            <a:off x="1981200" y="601980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74338"/>
                </a:solidFill>
                <a:latin typeface="Calibri"/>
                <a:ea typeface="Calibri"/>
                <a:cs typeface="Calibri"/>
                <a:sym typeface="Calibri"/>
              </a:rPr>
              <a:t> Blood Transfus 2017; 15: 259-67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7"/>
          <p:cNvSpPr txBox="1"/>
          <p:nvPr>
            <p:ph type="title"/>
          </p:nvPr>
        </p:nvSpPr>
        <p:spPr>
          <a:xfrm>
            <a:off x="1371600" y="711200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Steroid</a:t>
            </a:r>
            <a:br>
              <a:rPr lang="en-US">
                <a:solidFill>
                  <a:srgbClr val="666666"/>
                </a:solidFill>
              </a:rPr>
            </a:br>
            <a:endParaRPr>
              <a:solidFill>
                <a:srgbClr val="666666"/>
              </a:solidFill>
            </a:endParaRPr>
          </a:p>
        </p:txBody>
      </p:sp>
      <p:sp>
        <p:nvSpPr>
          <p:cNvPr id="475" name="Google Shape;475;p67"/>
          <p:cNvSpPr txBox="1"/>
          <p:nvPr>
            <p:ph idx="1" type="body"/>
          </p:nvPr>
        </p:nvSpPr>
        <p:spPr>
          <a:xfrm>
            <a:off x="468313" y="1628775"/>
            <a:ext cx="7456487" cy="4392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Steroids first choice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Decrease Ab-receptors on monocytes/ macrophages 🡪Decreases sequestration in spleen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Decrease Ab concentration (slower process)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76" name="Google Shape;476;p67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7"/>
          <p:cNvSpPr txBox="1"/>
          <p:nvPr/>
        </p:nvSpPr>
        <p:spPr>
          <a:xfrm>
            <a:off x="5148065" y="1916112"/>
            <a:ext cx="3888432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8"/>
          <p:cNvSpPr txBox="1"/>
          <p:nvPr>
            <p:ph type="title"/>
          </p:nvPr>
        </p:nvSpPr>
        <p:spPr>
          <a:xfrm>
            <a:off x="1600200" y="304800"/>
            <a:ext cx="8207375" cy="1007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Steroids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83" name="Google Shape;483;p68"/>
          <p:cNvSpPr txBox="1"/>
          <p:nvPr>
            <p:ph idx="1" type="body"/>
          </p:nvPr>
        </p:nvSpPr>
        <p:spPr>
          <a:xfrm>
            <a:off x="304800" y="1676400"/>
            <a:ext cx="7813104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Steroids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Response within 3 weeks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Slow Tapering over 3-12 mo</a:t>
            </a:r>
            <a:endParaRPr b="0">
              <a:solidFill>
                <a:srgbClr val="666666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b="0" lang="en-US">
                <a:solidFill>
                  <a:srgbClr val="666666"/>
                </a:solidFill>
              </a:rPr>
              <a:t>80% achieve remission 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Second line if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no response within 3 weeks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Dependent on dosage &gt;0.1-0.2mg/kg/day</a:t>
            </a:r>
            <a:endParaRPr>
              <a:solidFill>
                <a:srgbClr val="666666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84" name="Google Shape;484;p68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endParaRPr/>
          </a:p>
        </p:txBody>
      </p:sp>
      <p:sp>
        <p:nvSpPr>
          <p:cNvPr id="490" name="Google Shape;490;p69"/>
          <p:cNvSpPr txBox="1"/>
          <p:nvPr>
            <p:ph idx="1" type="body"/>
          </p:nvPr>
        </p:nvSpPr>
        <p:spPr>
          <a:xfrm>
            <a:off x="0" y="175260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PO prednisone 1-2mg/kg/day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May start with 4mg/kg/day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Not recommended with adults and adolescents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IV methylprednisolone 0.8-1.6mg/kg/day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1-2mg/kg/dose q 8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Megadoses</a:t>
            </a:r>
            <a:endParaRPr>
              <a:solidFill>
                <a:srgbClr val="666666"/>
              </a:solidFill>
            </a:endParaRPr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Not recommended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Steroids</a:t>
            </a:r>
            <a:endParaRPr/>
          </a:p>
        </p:txBody>
      </p:sp>
      <p:sp>
        <p:nvSpPr>
          <p:cNvPr id="496" name="Google Shape;496;p70"/>
          <p:cNvSpPr txBox="1"/>
          <p:nvPr>
            <p:ph idx="1" type="body"/>
          </p:nvPr>
        </p:nvSpPr>
        <p:spPr>
          <a:xfrm>
            <a:off x="304800" y="213360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en-US" sz="2000" u="sng">
                <a:solidFill>
                  <a:srgbClr val="666666"/>
                </a:solidFill>
              </a:rPr>
              <a:t>Side effects</a:t>
            </a:r>
            <a:endParaRPr/>
          </a:p>
          <a:p>
            <a:pPr indent="-158750" lvl="0" marL="2857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Irritability or even psychoses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Sleep disturbances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Hypertension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hyperglycemia that may require insulin therapy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weight gain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impaired longitudinal growth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Osteoporosis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</a:rPr>
              <a:t>Increased risk of thrombosis and esp. central-line related thrombosis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/>
          <p:nvPr>
            <p:ph type="title"/>
          </p:nvPr>
        </p:nvSpPr>
        <p:spPr>
          <a:xfrm>
            <a:off x="1447800" y="-61000"/>
            <a:ext cx="6867079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IVIG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02" name="Google Shape;502;p71"/>
          <p:cNvSpPr txBox="1"/>
          <p:nvPr>
            <p:ph idx="1" type="body"/>
          </p:nvPr>
        </p:nvSpPr>
        <p:spPr>
          <a:xfrm>
            <a:off x="0" y="1447800"/>
            <a:ext cx="60960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 u="sng">
                <a:solidFill>
                  <a:srgbClr val="C00000"/>
                </a:solidFill>
              </a:rPr>
              <a:t>IVIG </a:t>
            </a:r>
            <a:endParaRPr b="1" u="sng">
              <a:solidFill>
                <a:srgbClr val="C00000"/>
              </a:solidFill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0.4 to 2 gm/kg/day for 2 to 5 days in published cases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Higher efficacy in children (55%) than adults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Response may be noted within 10 days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–"/>
            </a:pPr>
            <a:r>
              <a:rPr lang="en-US">
                <a:solidFill>
                  <a:srgbClr val="666666"/>
                </a:solidFill>
              </a:rPr>
              <a:t>May be indicated as adjunctive therapy in addition to steroids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666666"/>
                </a:solidFill>
              </a:rPr>
              <a:t>Flores G, Cunningham-Rundles C, Newland AC, Bussel JB. Efficacy of intravenous immunoglobulin in the treatment of autoimmune hemolytic anemia: results in 73 patients. Am J Hemathol 1993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66666"/>
                </a:solidFill>
              </a:rPr>
              <a:t>A combined report of patients treated with intravenous immunoglobulin that included 37 cases that were part of pilot studies at three institutions and a review of 36 cases in the literature</a:t>
            </a:r>
            <a:endParaRPr/>
          </a:p>
        </p:txBody>
      </p:sp>
      <p:sp>
        <p:nvSpPr>
          <p:cNvPr id="503" name="Google Shape;503;p71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1"/>
          <p:cNvSpPr/>
          <p:nvPr/>
        </p:nvSpPr>
        <p:spPr>
          <a:xfrm>
            <a:off x="6084168" y="2287150"/>
            <a:ext cx="294062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b="0"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Aseptic meningitis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b="0"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Risk of hypercoagulability and thrombosis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b="0"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Hemolytic anemia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b="0"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Neutropenia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•"/>
            </a:pPr>
            <a:r>
              <a:rPr b="0"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Infusion reactions and systemic inflammatory response </a:t>
            </a:r>
            <a:endParaRPr b="0" sz="11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1"/>
          <p:cNvSpPr/>
          <p:nvPr/>
        </p:nvSpPr>
        <p:spPr>
          <a:xfrm>
            <a:off x="5257800" y="1513125"/>
            <a:ext cx="4168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Side effects</a:t>
            </a:r>
            <a:endParaRPr b="1" sz="1800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1905000" y="188913"/>
            <a:ext cx="67691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Case scenario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304800" y="1676400"/>
            <a:ext cx="8839200" cy="275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Work-up: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ANA, anti-dsDNA, EBV, CMV, HIV, HBV, HCV NEGATIVE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Parvovirus IgM and IgG and PCR POSITIVE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Baseline IgQ normal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BM: enlarged cells showing </a:t>
            </a:r>
            <a:r>
              <a:rPr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nuclear inclusions</a:t>
            </a:r>
            <a:r>
              <a:rPr b="0" lang="en-US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that are strongly suggestive of parvovirus infection</a:t>
            </a:r>
            <a:r>
              <a:rPr b="0" lang="en-US" sz="9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AIHA therapy</a:t>
            </a:r>
            <a:br>
              <a:rPr lang="en-US">
                <a:solidFill>
                  <a:srgbClr val="7F7F7F"/>
                </a:solidFill>
              </a:rPr>
            </a:br>
            <a:r>
              <a:rPr lang="en-US">
                <a:solidFill>
                  <a:srgbClr val="7F7F7F"/>
                </a:solidFill>
              </a:rPr>
              <a:t>Rituximab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511" name="Google Shape;511;p72"/>
          <p:cNvSpPr txBox="1"/>
          <p:nvPr>
            <p:ph idx="1" type="body"/>
          </p:nvPr>
        </p:nvSpPr>
        <p:spPr>
          <a:xfrm>
            <a:off x="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u="sng">
                <a:solidFill>
                  <a:srgbClr val="FF0000"/>
                </a:solidFill>
              </a:rPr>
              <a:t>Rituximab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Monoclonal antiCD20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375mg/m2/dose weekly for 4 doses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Infusion reactions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Hypogammaglobulinemia</a:t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HepB reactivation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Berentsen S, Ulvestad E, Gjertsen BT, et al. Rituximab for primary chronic cold agglutinin disease: a prospective study of 37 courses of therapy in 27 patients. Blood 2004; </a:t>
            </a:r>
            <a:r>
              <a:rPr b="1"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103</a:t>
            </a: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2925-8.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Schollkopf C, Kjeldsen L, Bjerrum OW, et al. Rituximab in chronic cold agglutinin disease: a prospective study of 20 patients. Leuk Lymphoma 2006</a:t>
            </a:r>
            <a:endParaRPr sz="11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512" name="Google Shape;512;p72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"/>
            <a:ext cx="4315354" cy="317780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2"/>
          <p:cNvSpPr/>
          <p:nvPr/>
        </p:nvSpPr>
        <p:spPr>
          <a:xfrm>
            <a:off x="0" y="4191000"/>
            <a:ext cx="4499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Side effects</a:t>
            </a:r>
            <a:endParaRPr b="1" sz="1800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3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Therapy</a:t>
            </a:r>
            <a:br>
              <a:rPr lang="en-US">
                <a:solidFill>
                  <a:srgbClr val="666666"/>
                </a:solidFill>
              </a:rPr>
            </a:br>
            <a:r>
              <a:rPr lang="en-US">
                <a:solidFill>
                  <a:srgbClr val="666666"/>
                </a:solidFill>
              </a:rPr>
              <a:t>Therapeutic plasma exchange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20" name="Google Shape;520;p73"/>
          <p:cNvSpPr txBox="1"/>
          <p:nvPr>
            <p:ph idx="1" type="body"/>
          </p:nvPr>
        </p:nvSpPr>
        <p:spPr>
          <a:xfrm>
            <a:off x="15240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rgbClr val="C00000"/>
                </a:solidFill>
              </a:rPr>
              <a:t>TPE</a:t>
            </a:r>
            <a:br>
              <a:rPr lang="en-US" sz="1800">
                <a:solidFill>
                  <a:srgbClr val="666666"/>
                </a:solidFill>
              </a:rPr>
            </a:br>
            <a:r>
              <a:rPr lang="en-US" sz="1800">
                <a:solidFill>
                  <a:srgbClr val="666666"/>
                </a:solidFill>
              </a:rPr>
              <a:t>category III intervention by the American Society of Apheresis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666666"/>
                </a:solidFill>
              </a:rPr>
              <a:t>may be beneficial but insufficient evidence </a:t>
            </a:r>
            <a:endParaRPr sz="1800">
              <a:solidFill>
                <a:srgbClr val="666666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6666"/>
                </a:solidFill>
              </a:rPr>
              <a:t>IgG 🡪TPE may not be efficient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6666"/>
                </a:solidFill>
              </a:rPr>
              <a:t>IgM / CAD🡪TPE may be efficient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rgbClr val="666666"/>
                </a:solidFill>
              </a:rPr>
              <a:t>Plasmapheresis may be considered as a temporizing measure in a severely ill child who has a suboptimal response to RBC transfusion and may not have time to respond to steroids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</p:txBody>
      </p:sp>
      <p:sp>
        <p:nvSpPr>
          <p:cNvPr id="521" name="Google Shape;521;p73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2" name="Google Shape;522;p73"/>
          <p:cNvGraphicFramePr/>
          <p:nvPr/>
        </p:nvGraphicFramePr>
        <p:xfrm>
          <a:off x="0" y="601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{EA951175-7950-430C-B3B7-34552B57E6CF}</a:tableStyleId>
              </a:tblPr>
              <a:tblGrid>
                <a:gridCol w="8915400"/>
              </a:tblGrid>
              <a:tr h="2977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Roy-Burman A, Glader BE. Resolution of severe Donath Landsteiner autoimmune hemolytic anemia temporally associated with institution of plasmapheresis. Crit Care Med 2002; </a:t>
                      </a:r>
                      <a:r>
                        <a:rPr b="1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931-4. (P-V)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5850" marL="558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1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McCarthy LJ, Danielson CF, Fernandez C, et al. Intensive plasma-exchange for severe autoimmune hemolytic anemia in a four-month-old infant. J Clin Apher 1999; </a:t>
                      </a:r>
                      <a:r>
                        <a:rPr b="1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r>
                        <a:rPr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190-2. (P-V)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5850" marL="558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4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endParaRPr/>
          </a:p>
        </p:txBody>
      </p:sp>
      <p:sp>
        <p:nvSpPr>
          <p:cNvPr id="528" name="Google Shape;528;p74"/>
          <p:cNvSpPr txBox="1"/>
          <p:nvPr>
            <p:ph idx="1" type="body"/>
          </p:nvPr>
        </p:nvSpPr>
        <p:spPr>
          <a:xfrm>
            <a:off x="0" y="1530350"/>
            <a:ext cx="9144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C00000"/>
                </a:solidFill>
              </a:rPr>
              <a:t>Splenectomy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2/3 short-term complete and partial response </a:t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50% of patients will remain in remission for years.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Perioperative mortality 0.6% </a:t>
            </a:r>
            <a:endParaRPr sz="1800"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Coon WW: Splenectomy in the treatment of hemolytic anemia. Arch Surg 120:625–628, 1985</a:t>
            </a:r>
            <a:endParaRPr sz="1200" u="sng"/>
          </a:p>
          <a:p>
            <a:pPr indent="-266700" lvl="0" marL="342900" rtl="0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Immunizations: S pneumoniae and N meningitides and H influenzae. </a:t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PNC prophylaxis </a:t>
            </a:r>
            <a:endParaRPr sz="1800"/>
          </a:p>
          <a:p>
            <a:pPr indent="-285750" lvl="1" marL="74295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</a:pPr>
            <a:r>
              <a:rPr b="0" lang="en-US" sz="1100"/>
              <a:t>Penicillin V potassium </a:t>
            </a:r>
            <a:endParaRPr/>
          </a:p>
          <a:p>
            <a:pPr indent="-228600" lvl="2" marL="11430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/>
              <a:t>250 mg twice daily, &gt;3 to 5 years, </a:t>
            </a:r>
            <a:endParaRPr sz="1100"/>
          </a:p>
          <a:p>
            <a:pPr indent="-228600" lvl="2" marL="11430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/>
              <a:t>125 mg twice daily younger patients.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Long-term risk of thromboembolism and pulmonary hypertension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Other approaches such as rituximab have become available and are relatively safe.</a:t>
            </a:r>
            <a:endParaRPr sz="1800" u="sng">
              <a:solidFill>
                <a:srgbClr val="FF0000"/>
              </a:solidFill>
            </a:endParaRPr>
          </a:p>
        </p:txBody>
      </p:sp>
      <p:sp>
        <p:nvSpPr>
          <p:cNvPr id="529" name="Google Shape;529;p74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5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Cold AIHA</a:t>
            </a:r>
            <a:endParaRPr/>
          </a:p>
        </p:txBody>
      </p:sp>
      <p:sp>
        <p:nvSpPr>
          <p:cNvPr id="535" name="Google Shape;535;p75"/>
          <p:cNvSpPr txBox="1"/>
          <p:nvPr>
            <p:ph idx="1" type="body"/>
          </p:nvPr>
        </p:nvSpPr>
        <p:spPr>
          <a:xfrm>
            <a:off x="0" y="1600200"/>
            <a:ext cx="8382000" cy="502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PCH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Warm</a:t>
            </a:r>
            <a:r>
              <a:rPr b="0" lang="en-US" sz="1600">
                <a:solidFill>
                  <a:srgbClr val="7F7F7F"/>
                </a:solidFill>
              </a:rPr>
              <a:t>, supportive therapy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+/- steroids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CAD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control the underlying illness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warm, hydration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Preheat PRBCs before transfusion (heat generator inside the tubing)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TPE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i="1" lang="en-US" sz="1600">
                <a:solidFill>
                  <a:srgbClr val="7F7F7F"/>
                </a:solidFill>
              </a:rPr>
              <a:t>Steroids: 15% of response with adults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7F7F7F"/>
                </a:solidFill>
              </a:rPr>
              <a:t>Rituximab response 45-60% of adults; first line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F7F7F"/>
                </a:solidFill>
              </a:rPr>
              <a:t>Prospective trials, non randomized non controlled</a:t>
            </a:r>
            <a:endParaRPr/>
          </a:p>
          <a:p>
            <a:pPr indent="-1270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1270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</p:txBody>
      </p:sp>
      <p:sp>
        <p:nvSpPr>
          <p:cNvPr id="536" name="Google Shape;536;p75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6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Immunosuppressive therapy</a:t>
            </a:r>
            <a:endParaRPr/>
          </a:p>
        </p:txBody>
      </p:sp>
      <p:sp>
        <p:nvSpPr>
          <p:cNvPr id="542" name="Google Shape;542;p76"/>
          <p:cNvSpPr txBox="1"/>
          <p:nvPr>
            <p:ph idx="1" type="body"/>
          </p:nvPr>
        </p:nvSpPr>
        <p:spPr>
          <a:xfrm>
            <a:off x="0" y="1295400"/>
            <a:ext cx="9144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Cyclophosphamide, cyclosporine, MMF, 6-mercaptopurine, Campath-1H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case reports</a:t>
            </a:r>
            <a:endParaRPr b="0" sz="1400"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response may take months</a:t>
            </a:r>
            <a:endParaRPr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/>
              <a:t>Cyclosporine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T-lymphocyte function🡪alter autoantibody synthesis. </a:t>
            </a:r>
            <a:endParaRPr b="0" sz="1400"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Side effects: nephrotoxicity, hypertension, and hirsutism.</a:t>
            </a:r>
            <a:endParaRPr/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/>
              <a:t>6-mercaptopurine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case series of 7 patients who responded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b="0" lang="en-US" sz="1400"/>
              <a:t>Side effects: leukopenia, thrombocytopenia, and elevated transaminase levels. </a:t>
            </a:r>
            <a:endParaRPr b="0" sz="1400"/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100"/>
              <a:t>Sobota A, Neufeld EJ, Lapsia S, et al: Response to mercaptopurine for refractory autoimmune cytopenias in children. Pediatr Blood Cancer 52:80–84, 2009.</a:t>
            </a:r>
            <a:endParaRPr sz="1400"/>
          </a:p>
          <a:p>
            <a:pPr indent="-2540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342900" lvl="0" marL="3429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/>
              <a:t>Sirolimus: 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0" lang="en-US" sz="1200"/>
              <a:t>mTOR inhibitor, blocks T abd B cells activation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0" lang="en-US" sz="1200"/>
              <a:t>response in 75% (16 patients)</a:t>
            </a:r>
            <a:endParaRPr sz="14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Mycophenolate mofetil and Sirolimus as second or further line treatment in children with chronic refractory Primitive or Secondary Autoimmune Cytopenias: a single centre experience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Maurizio Miano</a:t>
            </a:r>
            <a:r>
              <a:rPr lang="en-US" sz="1100"/>
              <a:t>  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Francesca Fioredda</a:t>
            </a:r>
            <a:r>
              <a:rPr lang="en-US" sz="1100"/>
              <a:t> British journal of Hematology 2016</a:t>
            </a:r>
            <a:endParaRPr sz="1100"/>
          </a:p>
          <a:p>
            <a:pPr indent="-2921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543" name="Google Shape;543;p76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7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Secondary AIHA</a:t>
            </a:r>
            <a:endParaRPr/>
          </a:p>
        </p:txBody>
      </p:sp>
      <p:sp>
        <p:nvSpPr>
          <p:cNvPr id="549" name="Google Shape;549;p77"/>
          <p:cNvSpPr txBox="1"/>
          <p:nvPr>
            <p:ph idx="1" type="body"/>
          </p:nvPr>
        </p:nvSpPr>
        <p:spPr>
          <a:xfrm>
            <a:off x="0" y="1530350"/>
            <a:ext cx="9144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7F7F7F"/>
                </a:solidFill>
              </a:rPr>
              <a:t>Same as WAIHA: Steroids, rituimab imunosuppression</a:t>
            </a:r>
            <a:endParaRPr b="1"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Evans syndrome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Immunodeficiency </a:t>
            </a:r>
            <a:endParaRPr b="1"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Autoimmune lymphoproliferative syndrome </a:t>
            </a:r>
            <a:endParaRPr b="1"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Systemic lupus erythematosus</a:t>
            </a:r>
            <a:endParaRPr b="1" sz="1600">
              <a:solidFill>
                <a:srgbClr val="7F7F7F"/>
              </a:solidFill>
            </a:endParaRPr>
          </a:p>
        </p:txBody>
      </p:sp>
      <p:sp>
        <p:nvSpPr>
          <p:cNvPr id="550" name="Google Shape;550;p77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8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br>
              <a:rPr lang="en-US"/>
            </a:br>
            <a:r>
              <a:rPr lang="en-US"/>
              <a:t>Secondary AIHA</a:t>
            </a:r>
            <a:endParaRPr/>
          </a:p>
        </p:txBody>
      </p:sp>
      <p:sp>
        <p:nvSpPr>
          <p:cNvPr id="556" name="Google Shape;556;p78"/>
          <p:cNvSpPr txBox="1"/>
          <p:nvPr>
            <p:ph idx="1" type="body"/>
          </p:nvPr>
        </p:nvSpPr>
        <p:spPr>
          <a:xfrm>
            <a:off x="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F7F7F"/>
                </a:solidFill>
              </a:rPr>
              <a:t>Drug-induced AIHA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Discontinuation of the offending drug</a:t>
            </a:r>
            <a:endParaRPr b="0" sz="16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corticosteroids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</a:pPr>
            <a:r>
              <a:rPr b="0" lang="en-US" sz="1600">
                <a:solidFill>
                  <a:srgbClr val="7F7F7F"/>
                </a:solidFill>
              </a:rPr>
              <a:t>plasmapheresis can be considered if the patient has clinical deterioration.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</a:endParaRPr>
          </a:p>
        </p:txBody>
      </p:sp>
      <p:sp>
        <p:nvSpPr>
          <p:cNvPr id="557" name="Google Shape;557;p78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endParaRPr/>
          </a:p>
        </p:txBody>
      </p:sp>
      <p:sp>
        <p:nvSpPr>
          <p:cNvPr id="563" name="Google Shape;563;p79"/>
          <p:cNvSpPr txBox="1"/>
          <p:nvPr>
            <p:ph idx="1" type="body"/>
          </p:nvPr>
        </p:nvSpPr>
        <p:spPr>
          <a:xfrm>
            <a:off x="0" y="1530350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</a:rPr>
              <a:t>Hematopoetic stem cell transplant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7F7F7F"/>
                </a:solidFill>
              </a:rPr>
              <a:t>22 children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7F7F7F"/>
                </a:solidFill>
              </a:rPr>
              <a:t>Auto- vs alloSCT</a:t>
            </a:r>
            <a:endParaRPr sz="2000">
              <a:solidFill>
                <a:srgbClr val="7F7F7F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7F7F7F"/>
                </a:solidFill>
              </a:rPr>
              <a:t>50% response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7F7F7F"/>
                </a:solidFill>
              </a:rPr>
              <a:t>Toxicity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4" name="Google Shape;564;p79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3657600"/>
            <a:ext cx="5791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486400"/>
            <a:ext cx="5715000" cy="97320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9"/>
          <p:cNvSpPr txBox="1"/>
          <p:nvPr/>
        </p:nvSpPr>
        <p:spPr>
          <a:xfrm>
            <a:off x="0" y="6550223"/>
            <a:ext cx="39604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 Rabusin, R Saccardi April 2013</a:t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0"/>
          <p:cNvSpPr txBox="1"/>
          <p:nvPr>
            <p:ph type="title"/>
          </p:nvPr>
        </p:nvSpPr>
        <p:spPr>
          <a:xfrm>
            <a:off x="1295400" y="381000"/>
            <a:ext cx="6228184" cy="9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Therapy</a:t>
            </a:r>
            <a:endParaRPr/>
          </a:p>
        </p:txBody>
      </p:sp>
      <p:sp>
        <p:nvSpPr>
          <p:cNvPr id="573" name="Google Shape;573;p80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225" y="1247775"/>
            <a:ext cx="3914775" cy="56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0"/>
            <a:ext cx="42672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0"/>
          <p:cNvSpPr/>
          <p:nvPr/>
        </p:nvSpPr>
        <p:spPr>
          <a:xfrm>
            <a:off x="152400" y="1752600"/>
            <a:ext cx="4953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Eculizumab in cold agglutinin disease (DECADE): an open-label, prospective, bicentric, nonrandomized phase 2 trial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Alexander Röth</a:t>
            </a:r>
            <a:r>
              <a:rPr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Ulrich Dührsen</a:t>
            </a:r>
            <a:r>
              <a:rPr lang="en-US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Recapitulation</a:t>
            </a:r>
            <a:endParaRPr/>
          </a:p>
        </p:txBody>
      </p:sp>
      <p:pic>
        <p:nvPicPr>
          <p:cNvPr id="582" name="Google Shape;582;p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2816"/>
            <a:ext cx="9144000" cy="423446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1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1"/>
          <p:cNvSpPr/>
          <p:nvPr/>
        </p:nvSpPr>
        <p:spPr>
          <a:xfrm>
            <a:off x="0" y="6248400"/>
            <a:ext cx="6855651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This presentation has been designed using resources from</a:t>
            </a:r>
            <a:r>
              <a:rPr lang="en-U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PoweredTemplate.com</a:t>
            </a:r>
            <a:endParaRPr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https://poweredtemplate.com/03281/0/index.html</a:t>
            </a:r>
            <a:endParaRPr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AIHA Case scenario</a:t>
            </a:r>
            <a:endParaRPr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258889" y="1125538"/>
            <a:ext cx="7123112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 u="sng">
              <a:solidFill>
                <a:srgbClr val="666666"/>
              </a:solidFill>
            </a:endParaRPr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rgbClr val="666666"/>
                </a:solidFill>
              </a:rPr>
              <a:t>Diagnosis: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666666"/>
                </a:solidFill>
              </a:rPr>
              <a:t>Parvovirus-associated autoimmune hemolytic anemia</a:t>
            </a:r>
            <a:endParaRPr sz="2800">
              <a:solidFill>
                <a:srgbClr val="666666"/>
              </a:solidFill>
            </a:endParaRPr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"/>
          <p:cNvSpPr txBox="1"/>
          <p:nvPr>
            <p:ph type="title"/>
          </p:nvPr>
        </p:nvSpPr>
        <p:spPr>
          <a:xfrm>
            <a:off x="1403350" y="328613"/>
            <a:ext cx="7129463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524000"/>
            <a:ext cx="5867400" cy="4377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1295400" y="228600"/>
            <a:ext cx="820737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AIHA Case scenario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51520" y="1341103"/>
            <a:ext cx="7920880" cy="477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Treatment: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Transfusion: associated with severe reaction, fever and chills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Methylprednisolone 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IVIG</a:t>
            </a: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D/C on </a:t>
            </a:r>
            <a:r>
              <a:rPr lang="en-US" sz="20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prednisone</a:t>
            </a: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2mg/kg/day, slow weaning over the following months</a:t>
            </a:r>
            <a:endParaRPr/>
          </a:p>
          <a:p>
            <a:pPr indent="-158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 months later RECURRENCE</a:t>
            </a: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Steroids</a:t>
            </a:r>
            <a:endParaRPr b="0" i="0" sz="2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Rituximab</a:t>
            </a:r>
            <a:endParaRPr b="0" i="0" sz="2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Weaned slowly off steroids</a:t>
            </a:r>
            <a:endParaRPr/>
          </a:p>
          <a:p>
            <a:pPr indent="-158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10 years later: no recurrence of the AIHA</a:t>
            </a:r>
            <a:br>
              <a:rPr lang="en-US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0" y="1447800"/>
            <a:ext cx="2051720" cy="1085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AIHA Definition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051720" y="3933056"/>
            <a:ext cx="6778625" cy="485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Civil war: </a:t>
            </a:r>
            <a:r>
              <a:rPr i="1" lang="en-US" sz="2400"/>
              <a:t>First Battle of Bull Run</a:t>
            </a:r>
            <a:r>
              <a:rPr lang="en-US" sz="2400"/>
              <a:t>.</a:t>
            </a:r>
            <a:br>
              <a:rPr lang="en-US" sz="2400"/>
            </a:br>
            <a:r>
              <a:rPr lang="en-US" sz="2400" u="sng">
                <a:solidFill>
                  <a:schemeClr val="hlink"/>
                </a:solidFill>
                <a:hlinkClick r:id="rId3"/>
              </a:rPr>
              <a:t>Chromolithograph</a:t>
            </a:r>
            <a:r>
              <a:rPr lang="en-US" sz="2400" u="sng">
                <a:solidFill>
                  <a:schemeClr val="dk2"/>
                </a:solidFill>
              </a:rPr>
              <a:t> </a:t>
            </a:r>
            <a:r>
              <a:rPr lang="en-US" sz="2400"/>
              <a:t>by 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Kurz &amp; Allison</a:t>
            </a:r>
            <a:r>
              <a:rPr lang="en-US" sz="2400"/>
              <a:t>, 1889</a:t>
            </a:r>
            <a:endParaRPr sz="2400"/>
          </a:p>
          <a:p>
            <a:pPr indent="-1905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Collection of disorders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Autoantibodies against one’s RBCs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Anemia</a:t>
            </a:r>
            <a:endParaRPr sz="2400"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7732" y="89268"/>
            <a:ext cx="70866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