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9144000"/>
  <p:notesSz cx="6858000" cy="9144000"/>
  <p:embeddedFontLst>
    <p:embeddedFont>
      <p:font typeface="Century Schoolbook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CenturySchoolbook-bold.fntdata"/><Relationship Id="rId21" Type="http://schemas.openxmlformats.org/officeDocument/2006/relationships/slide" Target="slides/slide16.xml"/><Relationship Id="rId43" Type="http://schemas.openxmlformats.org/officeDocument/2006/relationships/font" Target="fonts/CenturySchoolbook-regular.fntdata"/><Relationship Id="rId24" Type="http://schemas.openxmlformats.org/officeDocument/2006/relationships/slide" Target="slides/slide19.xml"/><Relationship Id="rId46" Type="http://schemas.openxmlformats.org/officeDocument/2006/relationships/font" Target="fonts/CenturySchoolbook-boldItalic.fntdata"/><Relationship Id="rId23" Type="http://schemas.openxmlformats.org/officeDocument/2006/relationships/slide" Target="slides/slide18.xml"/><Relationship Id="rId45" Type="http://schemas.openxmlformats.org/officeDocument/2006/relationships/font" Target="fonts/CenturySchoolbook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6" name="Google Shape;76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5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6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6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6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00" name="Google Shape;100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9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10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10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5" name="Google Shape;15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2minutemedicine.com/stochastic-resonance-stimulation-may-decrease-apnea-of-prematurity/" TargetMode="External"/><Relationship Id="rId4" Type="http://schemas.openxmlformats.org/officeDocument/2006/relationships/hyperlink" Target="https://www.2minutemedicine.com/author/jgray/" TargetMode="External"/><Relationship Id="rId5" Type="http://schemas.openxmlformats.org/officeDocument/2006/relationships/hyperlink" Target="https://www.2minutemedicine.com/author/cross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jwatch.org/na46890/2018/06/25/oxygen-saturation-limits-premature-babies-final-word-now" TargetMode="External"/><Relationship Id="rId4" Type="http://schemas.openxmlformats.org/officeDocument/2006/relationships/hyperlink" Target="https://www.jwatch.org/editors/AU3112?editor=Robin%20H.%20Steinhorn,%20MD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1691680" y="1772816"/>
            <a:ext cx="7344816" cy="180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Controversies in the Neonatal management of apnea</a:t>
            </a:r>
            <a:endParaRPr/>
          </a:p>
        </p:txBody>
      </p:sp>
      <p:sp>
        <p:nvSpPr>
          <p:cNvPr id="141" name="Google Shape;141;p13"/>
          <p:cNvSpPr txBox="1"/>
          <p:nvPr>
            <p:ph idx="1" type="subTitle"/>
          </p:nvPr>
        </p:nvSpPr>
        <p:spPr>
          <a:xfrm>
            <a:off x="2627784" y="4581128"/>
            <a:ext cx="619268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GB"/>
              <a:t>Dunia Nakhoul MD, MRCPCH, CCST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GB"/>
              <a:t>Consultant Neonatologist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GB"/>
              <a:t>Clemenceau Medical Center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GB"/>
              <a:t>Ass. Prof. at the LAU- School of Medicine</a:t>
            </a:r>
            <a:endParaRPr/>
          </a:p>
        </p:txBody>
      </p:sp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/>
          </a:blip>
          <a:srcRect b="16391" l="0" r="0" t="17653"/>
          <a:stretch/>
        </p:blipFill>
        <p:spPr>
          <a:xfrm>
            <a:off x="4644008" y="188640"/>
            <a:ext cx="4248472" cy="187220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Schoolbook"/>
              <a:buNone/>
            </a:pPr>
            <a:r>
              <a:rPr b="1" lang="en-GB" sz="2800">
                <a:solidFill>
                  <a:srgbClr val="C00000"/>
                </a:solidFill>
              </a:rPr>
              <a:t>Consequences of apnea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428625" y="1500188"/>
            <a:ext cx="8229600" cy="4525962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60"/>
              <a:buFont typeface="Arial"/>
              <a:buNone/>
            </a:pPr>
            <a:r>
              <a:rPr b="1" lang="en-GB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Gas exchange is compromised due to: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960"/>
              <a:buChar char="🞆"/>
            </a:pPr>
            <a:r>
              <a:rPr b="1" lang="en-GB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PA CO2,   PAO2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960"/>
              <a:buChar char="🞆"/>
            </a:pPr>
            <a:r>
              <a:rPr b="1" lang="en-GB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Extrapulmonary shunting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1960"/>
              <a:buChar char="🞆"/>
            </a:pPr>
            <a:r>
              <a:rPr b="1" lang="en-GB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Muscle relaxation</a:t>
            </a:r>
            <a:endParaRPr b="1" sz="2800"/>
          </a:p>
        </p:txBody>
      </p:sp>
      <p:sp>
        <p:nvSpPr>
          <p:cNvPr id="201" name="Google Shape;201;p22"/>
          <p:cNvSpPr/>
          <p:nvPr/>
        </p:nvSpPr>
        <p:spPr>
          <a:xfrm>
            <a:off x="928688" y="2046494"/>
            <a:ext cx="71437" cy="35718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2737476" y="2054705"/>
            <a:ext cx="48578" cy="3571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3 types of neonatal apnea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Central (diaghragmatic)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Peripheral (obstructive)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Mixed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Central apnea</a:t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 pause in alveolar ventilation due to a lack of diaphragmatic activity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There is no signal to breathe being transmitted from the CNS to the respiratory muscles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This is due to immaturity of brainstem control of central respiratory drive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The premature infant manifests also an immature response to peripheral vagal stimulation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cap="flat" cmpd="sng" w="9525">
            <a:solidFill>
              <a:srgbClr val="E65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Obstructive apnea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 pause in alveolar ventilation due to obstruction of the airflow within the upper airway, particularly at the level of the pharynx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Once collapsed, mucosal adhesive forces tend to prevent the reopening of the airway during expiration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Neck flexion will worsen this form of apnea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Excessive secretions in the nasopharynx and hypopharynx may also cause obstructive apnea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226" name="Google Shape;226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88640"/>
            <a:ext cx="7416824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Mixed apnea</a:t>
            </a:r>
            <a:endParaRPr/>
          </a:p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 combination of both types of apnea representing as much as 50% of all episodes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Mixed apnea consists of obstructed respiratory efforts usually following central pauses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Central apnea is either preceded or followed by airway obstruction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244" name="Google Shape;244;p2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/>
          <p:nvPr>
            <p:ph type="title"/>
          </p:nvPr>
        </p:nvSpPr>
        <p:spPr>
          <a:xfrm>
            <a:off x="457200" y="274638"/>
            <a:ext cx="74676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Schoolbook"/>
              <a:buAutoNum type="arabicPeriod"/>
            </a:pPr>
            <a:r>
              <a:rPr lang="en-GB" sz="2400"/>
              <a:t>Inibition of proinflammatory responses</a:t>
            </a:r>
            <a:endParaRPr sz="2400"/>
          </a:p>
        </p:txBody>
      </p:sp>
      <p:grpSp>
        <p:nvGrpSpPr>
          <p:cNvPr id="250" name="Google Shape;250;p30"/>
          <p:cNvGrpSpPr/>
          <p:nvPr/>
        </p:nvGrpSpPr>
        <p:grpSpPr>
          <a:xfrm>
            <a:off x="272772" y="1340774"/>
            <a:ext cx="4264533" cy="4771276"/>
            <a:chOff x="1656204" y="72014"/>
            <a:chExt cx="4264533" cy="4771276"/>
          </a:xfrm>
        </p:grpSpPr>
        <p:sp>
          <p:nvSpPr>
            <p:cNvPr id="251" name="Google Shape;251;p30"/>
            <p:cNvSpPr/>
            <p:nvPr/>
          </p:nvSpPr>
          <p:spPr>
            <a:xfrm>
              <a:off x="1762976" y="197996"/>
              <a:ext cx="3929462" cy="1364650"/>
            </a:xfrm>
            <a:prstGeom prst="ellipse">
              <a:avLst/>
            </a:prstGeom>
            <a:solidFill>
              <a:srgbClr val="FFCDBD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3353038" y="3539562"/>
              <a:ext cx="761523" cy="48737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EC2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1906142" y="3929462"/>
              <a:ext cx="3655314" cy="91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 txBox="1"/>
            <p:nvPr/>
          </p:nvSpPr>
          <p:spPr>
            <a:xfrm>
              <a:off x="1906142" y="3929462"/>
              <a:ext cx="3655314" cy="913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IL-1B binding to IL-1 receptors on vascular endothelial cells of the blood brain barrier</a:t>
              </a:r>
              <a:endPara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3191595" y="1668041"/>
              <a:ext cx="1370742" cy="1370742"/>
            </a:xfrm>
            <a:prstGeom prst="ellipse">
              <a:avLst/>
            </a:prstGeom>
            <a:solidFill>
              <a:srgbClr val="FD8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 txBox="1"/>
            <p:nvPr/>
          </p:nvSpPr>
          <p:spPr>
            <a:xfrm>
              <a:off x="3392336" y="1868782"/>
              <a:ext cx="969260" cy="96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9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Maternal chorioamnionitis</a:t>
              </a:r>
              <a:endParaRPr b="0" i="0" sz="9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2210752" y="639679"/>
              <a:ext cx="1370742" cy="1370742"/>
            </a:xfrm>
            <a:prstGeom prst="ellipse">
              <a:avLst/>
            </a:prstGeom>
            <a:solidFill>
              <a:srgbClr val="FD8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 txBox="1"/>
            <p:nvPr/>
          </p:nvSpPr>
          <p:spPr>
            <a:xfrm>
              <a:off x="2411493" y="840420"/>
              <a:ext cx="969260" cy="96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9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Systemic immune response</a:t>
              </a:r>
              <a:endParaRPr b="0" i="0" sz="9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11956" y="308264"/>
              <a:ext cx="1370742" cy="1370742"/>
            </a:xfrm>
            <a:prstGeom prst="ellipse">
              <a:avLst/>
            </a:prstGeom>
            <a:solidFill>
              <a:srgbClr val="FD85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 txBox="1"/>
            <p:nvPr/>
          </p:nvSpPr>
          <p:spPr>
            <a:xfrm>
              <a:off x="3812697" y="509005"/>
              <a:ext cx="969260" cy="96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9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Neonatal sepsis</a:t>
              </a:r>
              <a:endParaRPr b="0" i="0" sz="9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1656204" y="72014"/>
              <a:ext cx="4264533" cy="3411626"/>
            </a:xfrm>
            <a:custGeom>
              <a:rect b="b" l="l" r="r" t="t"/>
              <a:pathLst>
                <a:path extrusionOk="0" h="120000" w="12000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cap="flat" cmpd="sng" w="9525">
              <a:solidFill>
                <a:srgbClr val="FD853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2" name="Google Shape;262;p30"/>
          <p:cNvCxnSpPr/>
          <p:nvPr/>
        </p:nvCxnSpPr>
        <p:spPr>
          <a:xfrm flipH="1" rot="10800000">
            <a:off x="3923928" y="2475170"/>
            <a:ext cx="1656184" cy="289804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63" name="Google Shape;263;p30"/>
          <p:cNvSpPr/>
          <p:nvPr/>
        </p:nvSpPr>
        <p:spPr>
          <a:xfrm>
            <a:off x="5004048" y="1340767"/>
            <a:ext cx="3600400" cy="1161675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Synthesis of Prostaglandin B2</a:t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6654456" y="2608334"/>
            <a:ext cx="242316" cy="63322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5312596" y="3241554"/>
            <a:ext cx="3168352" cy="907526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Altered respiratory rythm</a:t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6654456" y="4293096"/>
            <a:ext cx="242316" cy="57606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5508104" y="4941168"/>
            <a:ext cx="2664296" cy="1080120"/>
          </a:xfrm>
          <a:prstGeom prst="ellipse">
            <a:avLst/>
          </a:prstGeom>
          <a:solidFill>
            <a:schemeClr val="accent1"/>
          </a:solidFill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Hypoxic respiratory depression</a:t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3419872" y="6453336"/>
            <a:ext cx="4752528" cy="404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Hofstetter el al., 2007 ; Balan el al. 2011</a:t>
            </a:r>
            <a:endParaRPr b="0" i="0" sz="1800" u="none" cap="none" strike="noStrik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274" name="Google Shape;274;p3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Apnea of prematurity</a:t>
            </a:r>
            <a:endParaRPr/>
          </a:p>
        </p:txBody>
      </p:sp>
      <p:sp>
        <p:nvSpPr>
          <p:cNvPr id="148" name="Google Shape;148;p1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AOP is a developmental disorder that usually resolves by term gestation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 most cases, AOP likely reflects a “physiological” rather than a “pathological” immature state of respiratory control.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AOP is related inversely to gestational age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7% of neonates with GA 34-35 weeks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15% of neonates with GA 32-33 weeks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54% of neonates with GA 30-31 weeks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Nearly 100% of neonates with GA&lt;29weeks or wt &lt; 1000g</a:t>
            </a:r>
            <a:endParaRPr/>
          </a:p>
          <a:p>
            <a:pPr indent="-35052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None/>
            </a:pPr>
            <a:r>
              <a:t/>
            </a:r>
            <a:endParaRPr/>
          </a:p>
          <a:p>
            <a:pPr indent="-35052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/>
          <p:nvPr>
            <p:ph type="title"/>
          </p:nvPr>
        </p:nvSpPr>
        <p:spPr>
          <a:xfrm>
            <a:off x="457200" y="274638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entury Schoolbook"/>
              <a:buNone/>
            </a:pPr>
            <a:r>
              <a:rPr lang="en-GB" sz="2520"/>
              <a:t> 2. Optimization of mechanosensory input</a:t>
            </a:r>
            <a:endParaRPr sz="2520"/>
          </a:p>
        </p:txBody>
      </p:sp>
      <p:sp>
        <p:nvSpPr>
          <p:cNvPr id="281" name="Google Shape;281;p3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Optimal thermosensory environment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Maximal opportunity for parental interaction and physical contact (Kangaroo care) with their baby.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GB"/>
              <a:t>Enhance respiratory control -----No evidence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Bloch-Salisbury et al. 2009—Novel technique of stochastic mechanosensory stimulation J Appl Physiol (1985). 2009 Oct; 107(4): 1017–1027. 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 txBox="1"/>
          <p:nvPr/>
        </p:nvSpPr>
        <p:spPr>
          <a:xfrm>
            <a:off x="467544" y="260648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Schoolbook"/>
              <a:buNone/>
            </a:pPr>
            <a:r>
              <a:t/>
            </a:r>
            <a:endParaRPr b="0" i="0" sz="2400" u="none" cap="small" strike="noStrik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type="title"/>
          </p:nvPr>
        </p:nvSpPr>
        <p:spPr>
          <a:xfrm>
            <a:off x="457200" y="274638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Century Schoolbook"/>
              <a:buNone/>
            </a:pPr>
            <a:r>
              <a:rPr lang="en-GB" sz="2160"/>
              <a:t>2. </a:t>
            </a:r>
            <a:r>
              <a:rPr lang="en-GB" sz="2520"/>
              <a:t>Optimization</a:t>
            </a:r>
            <a:r>
              <a:rPr lang="en-GB" sz="2160"/>
              <a:t> of </a:t>
            </a:r>
            <a:r>
              <a:rPr lang="en-GB" sz="2520"/>
              <a:t>mechanosensory</a:t>
            </a:r>
            <a:r>
              <a:rPr lang="en-GB" sz="2160"/>
              <a:t> </a:t>
            </a:r>
            <a:r>
              <a:rPr lang="en-GB" sz="2520"/>
              <a:t>input (cont)</a:t>
            </a:r>
            <a:endParaRPr sz="2520"/>
          </a:p>
        </p:txBody>
      </p:sp>
      <p:sp>
        <p:nvSpPr>
          <p:cNvPr id="288" name="Google Shape;288;p33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54"/>
              <a:buChar char="🞆"/>
            </a:pPr>
            <a:r>
              <a:rPr lang="en-GB" sz="2220"/>
              <a:t>Stochastic resonnance stimulation (SR) is a novel, non invasive, non pharmacologic method of delivering subarousal vibration to infant via specialised mattresses (imbedded with actuators)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GB" sz="2220"/>
              <a:t>The use of SR stimulation decreased the rate of AOP (50%), oxygen desaturation(18%) and some aspects of bradycardias in preterm infants (35%)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Char char="🞆"/>
            </a:pPr>
            <a:r>
              <a:rPr lang="en-GB" sz="2220"/>
              <a:t>Apr 2012-July2014, 36 premature enrolled, Massachussets</a:t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6"/>
              <a:buNone/>
            </a:pPr>
            <a:r>
              <a:rPr b="1" lang="en-GB" sz="1295"/>
              <a:t>Stochastic resonance stimulation may decrease apnea of prematurity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6"/>
              <a:buNone/>
            </a:pPr>
            <a:r>
              <a:rPr lang="en-GB" sz="1295" u="sng">
                <a:solidFill>
                  <a:schemeClr val="hlink"/>
                </a:solidFill>
                <a:hlinkClick r:id="rId3"/>
              </a:rPr>
              <a:t>November 23, 2015</a:t>
            </a:r>
            <a:r>
              <a:rPr lang="en-GB" sz="1295"/>
              <a:t> | </a:t>
            </a:r>
            <a:r>
              <a:rPr lang="en-GB" sz="1295" u="sng">
                <a:solidFill>
                  <a:schemeClr val="hlink"/>
                </a:solidFill>
                <a:hlinkClick r:id="rId4"/>
              </a:rPr>
              <a:t>James Gray, MD</a:t>
            </a:r>
            <a:r>
              <a:rPr lang="en-GB" sz="1295"/>
              <a:t> and </a:t>
            </a:r>
            <a:r>
              <a:rPr lang="en-GB" sz="1295" u="sng">
                <a:solidFill>
                  <a:schemeClr val="hlink"/>
                </a:solidFill>
                <a:hlinkClick r:id="rId5"/>
              </a:rPr>
              <a:t>Cordelia Ross, MD, MS</a:t>
            </a:r>
            <a:endParaRPr sz="129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3. Optimization of gas exchange and blood gas status</a:t>
            </a:r>
            <a:endParaRPr/>
          </a:p>
        </p:txBody>
      </p:sp>
      <p:sp>
        <p:nvSpPr>
          <p:cNvPr id="300" name="Google Shape;300;p3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Optimal saturation: 85-89% versus 90-95% in preterm &lt;28 weeks gestation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Lower target range: 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less ROP, higher mortality </a:t>
            </a:r>
            <a:r>
              <a:rPr lang="en-GB" sz="1600"/>
              <a:t>(stenson et al. 2011; SUPPORT study group of the Eunice Kennedy Shriver NICHD Neonatal research network 2010)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higher incidence of intermittent hypoxic episodes </a:t>
            </a:r>
            <a:r>
              <a:rPr lang="en-GB" sz="1600"/>
              <a:t>(Di Fiore et al., 2012) </a:t>
            </a:r>
            <a:r>
              <a:rPr lang="en-GB"/>
              <a:t>resulting in apnea and ineffective ventilation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3. Optimization of gas exchange and blood gas status (cont)</a:t>
            </a:r>
            <a:endParaRPr sz="2800"/>
          </a:p>
        </p:txBody>
      </p:sp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lang="en-GB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Oxygen Saturation Limits for Premature Babies: The Final Word for Now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i="1" lang="en-GB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Robin H. Steinhorn, MD </a:t>
            </a:r>
            <a:r>
              <a:rPr i="1" lang="en-GB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reviewing Askie LM et al. JAMA 2018 Jun 5 Bizzarro MJ. JAMA 2018 Jun 5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oxygen saturation target of 91%–95% reduces early and late mortality for extremely preterm infants.</a:t>
            </a:r>
            <a:endParaRPr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3.Optimization of gas exchange and blood gas status (cont)</a:t>
            </a:r>
            <a:endParaRPr/>
          </a:p>
        </p:txBody>
      </p:sp>
      <p:sp>
        <p:nvSpPr>
          <p:cNvPr id="312" name="Google Shape;312;p3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GB"/>
              <a:t>Novelties: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Automated control of inspired oxygen (Claure et al., 2011) to maintain intended range between 87-93% to reduce times in the hyperoxic range.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Supplementation of inspired air with very low concentration of supplemental CO2 to increase respiratory drive (Alvaro et al., 2012)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GB" sz="2000"/>
              <a:t>Interesting from physiological perspective, might decrease apnea BUT  preterm babies have residual lung disease and are prone to baseline hypercapnia, ? Clinical acceptance.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457200" y="274638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entury Schoolbook"/>
              <a:buNone/>
            </a:pPr>
            <a:r>
              <a:rPr lang="en-GB" sz="2520"/>
              <a:t>4. Continuous Positive airway pressure (CPAP)</a:t>
            </a:r>
            <a:endParaRPr sz="2520"/>
          </a:p>
        </p:txBody>
      </p:sp>
      <p:sp>
        <p:nvSpPr>
          <p:cNvPr id="324" name="Google Shape;324;p3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PEEP ranging between 4-6cm H2O has proven safe and effective therapy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It has dual function: 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Stabilise lung volume, optimize FRC</a:t>
            </a:r>
            <a:endParaRPr/>
          </a:p>
          <a:p>
            <a:pPr indent="-457200" lvl="0" marL="457200" rtl="0" algn="l">
              <a:spcBef>
                <a:spcPts val="600"/>
              </a:spcBef>
              <a:spcAft>
                <a:spcPts val="0"/>
              </a:spcAft>
              <a:buSzPts val="1680"/>
              <a:buFont typeface="Century Schoolbook"/>
              <a:buAutoNum type="arabicPeriod"/>
            </a:pPr>
            <a:r>
              <a:rPr lang="en-GB"/>
              <a:t>Improve airway patency by limiting upper airway closure.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GB"/>
              <a:t>Longer episodes of apnea --- obstructive component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High flow NC is an option: it allows CPAP modality while enhancing mobility of the infant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457200" y="274638"/>
            <a:ext cx="7467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Century Schoolbook"/>
              <a:buNone/>
            </a:pPr>
            <a:r>
              <a:rPr lang="en-GB" sz="2520"/>
              <a:t>5. Prevention of gastroesophageal reflux</a:t>
            </a:r>
            <a:endParaRPr sz="2520"/>
          </a:p>
        </p:txBody>
      </p:sp>
      <p:sp>
        <p:nvSpPr>
          <p:cNvPr id="336" name="Google Shape;336;p4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3% of apnea related events are preceded by GERD </a:t>
            </a:r>
            <a:r>
              <a:rPr lang="en-GB" sz="2000"/>
              <a:t>(Di Fiore et al., 2010)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Non acid, rather than acid, reflux is more likely to elicit a respiratory pause </a:t>
            </a:r>
            <a:r>
              <a:rPr lang="en-GB" sz="2000"/>
              <a:t>(Corvaglia et al., 2009)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? Need for anti reflux medications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Apneic spells</a:t>
            </a:r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Cessation of airflow for at least 15-20 seconds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Bradycardia and cyanosis are usually present after 20 sec. of apnea 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After 30 to 45 sec., pallor and hypotonia are seen, and infant may be unresponsive to tactile stimulation.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entury Schoolbook"/>
              <a:buNone/>
            </a:pPr>
            <a:r>
              <a:rPr lang="en-GB" sz="2800"/>
              <a:t>Biological basis of therapeutic interventions</a:t>
            </a:r>
            <a:endParaRPr sz="2800"/>
          </a:p>
        </p:txBody>
      </p:sp>
      <p:sp>
        <p:nvSpPr>
          <p:cNvPr id="342" name="Google Shape;342;p42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Inhibition of pro inflammatory responses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mechano-sensory input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Optimization of gas exchange and blood gas status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Continuous positive airway pressure (CPAP)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Prevention of gastroesophageal reflux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>
                <a:solidFill>
                  <a:srgbClr val="E65C01"/>
                </a:solidFill>
              </a:rPr>
              <a:t>Methylxanthine therapy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type="title"/>
          </p:nvPr>
        </p:nvSpPr>
        <p:spPr>
          <a:xfrm>
            <a:off x="467544" y="332656"/>
            <a:ext cx="7467600" cy="8103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6. Methylxanthine therapy</a:t>
            </a:r>
            <a:endParaRPr/>
          </a:p>
        </p:txBody>
      </p:sp>
      <p:sp>
        <p:nvSpPr>
          <p:cNvPr id="348" name="Google Shape;348;p43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Competitively blocks adenosine receptors🡪 stimulation of respiratory neural output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Two treatment options: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GB"/>
              <a:t>    - Theophylline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GB"/>
              <a:t>    - Caffeine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GB" sz="1800"/>
              <a:t>             *preferred due to longer                                                   half life (65-100 hrs) and safety profile*</a:t>
            </a:r>
            <a:endParaRPr/>
          </a:p>
          <a:p>
            <a:pPr indent="-167640" lvl="0" marL="27432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id="349" name="Google Shape;349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988841"/>
            <a:ext cx="4104456" cy="36724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6. Methylxanthine therapy</a:t>
            </a:r>
            <a:endParaRPr/>
          </a:p>
        </p:txBody>
      </p:sp>
      <p:pic>
        <p:nvPicPr>
          <p:cNvPr id="355" name="Google Shape;355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361" name="Google Shape;361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2717" r="27789" t="0"/>
          <a:stretch/>
        </p:blipFill>
        <p:spPr>
          <a:xfrm>
            <a:off x="827584" y="332656"/>
            <a:ext cx="6894709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5"/>
          <p:cNvSpPr/>
          <p:nvPr/>
        </p:nvSpPr>
        <p:spPr>
          <a:xfrm>
            <a:off x="2975212" y="1363455"/>
            <a:ext cx="1078367" cy="738300"/>
          </a:xfrm>
          <a:custGeom>
            <a:rect b="b" l="l" r="r" t="t"/>
            <a:pathLst>
              <a:path extrusionOk="0" h="738300" w="1078367">
                <a:moveTo>
                  <a:pt x="545910" y="1321"/>
                </a:moveTo>
                <a:lnTo>
                  <a:pt x="545910" y="1321"/>
                </a:lnTo>
                <a:cubicBezTo>
                  <a:pt x="391236" y="5870"/>
                  <a:pt x="234403" y="-11177"/>
                  <a:pt x="81887" y="14969"/>
                </a:cubicBezTo>
                <a:cubicBezTo>
                  <a:pt x="59024" y="18888"/>
                  <a:pt x="73271" y="60564"/>
                  <a:pt x="68239" y="83208"/>
                </a:cubicBezTo>
                <a:cubicBezTo>
                  <a:pt x="64170" y="101518"/>
                  <a:pt x="57946" y="119345"/>
                  <a:pt x="54591" y="137799"/>
                </a:cubicBezTo>
                <a:cubicBezTo>
                  <a:pt x="48819" y="169546"/>
                  <a:pt x="36090" y="280040"/>
                  <a:pt x="27295" y="315220"/>
                </a:cubicBezTo>
                <a:cubicBezTo>
                  <a:pt x="20317" y="343133"/>
                  <a:pt x="0" y="397106"/>
                  <a:pt x="0" y="397106"/>
                </a:cubicBezTo>
                <a:cubicBezTo>
                  <a:pt x="4549" y="474443"/>
                  <a:pt x="3628" y="552298"/>
                  <a:pt x="13648" y="629118"/>
                </a:cubicBezTo>
                <a:cubicBezTo>
                  <a:pt x="17369" y="657648"/>
                  <a:pt x="17003" y="695046"/>
                  <a:pt x="40943" y="711005"/>
                </a:cubicBezTo>
                <a:lnTo>
                  <a:pt x="81887" y="738300"/>
                </a:lnTo>
                <a:cubicBezTo>
                  <a:pt x="100084" y="733751"/>
                  <a:pt x="118168" y="728721"/>
                  <a:pt x="136478" y="724652"/>
                </a:cubicBezTo>
                <a:cubicBezTo>
                  <a:pt x="159122" y="719620"/>
                  <a:pt x="182212" y="716631"/>
                  <a:pt x="204716" y="711005"/>
                </a:cubicBezTo>
                <a:cubicBezTo>
                  <a:pt x="218673" y="707516"/>
                  <a:pt x="231285" y="697921"/>
                  <a:pt x="245660" y="697357"/>
                </a:cubicBezTo>
                <a:cubicBezTo>
                  <a:pt x="463904" y="688798"/>
                  <a:pt x="682388" y="688258"/>
                  <a:pt x="900752" y="683709"/>
                </a:cubicBezTo>
                <a:cubicBezTo>
                  <a:pt x="914400" y="679160"/>
                  <a:pt x="927505" y="672426"/>
                  <a:pt x="941695" y="670061"/>
                </a:cubicBezTo>
                <a:cubicBezTo>
                  <a:pt x="982330" y="663289"/>
                  <a:pt x="1055346" y="696574"/>
                  <a:pt x="1064525" y="656414"/>
                </a:cubicBezTo>
                <a:cubicBezTo>
                  <a:pt x="1099006" y="505563"/>
                  <a:pt x="1059230" y="346906"/>
                  <a:pt x="1050878" y="192390"/>
                </a:cubicBezTo>
                <a:cubicBezTo>
                  <a:pt x="1050102" y="178025"/>
                  <a:pt x="1040351" y="165490"/>
                  <a:pt x="1037230" y="151446"/>
                </a:cubicBezTo>
                <a:cubicBezTo>
                  <a:pt x="1031227" y="124433"/>
                  <a:pt x="1029009" y="96694"/>
                  <a:pt x="1023582" y="69560"/>
                </a:cubicBezTo>
                <a:cubicBezTo>
                  <a:pt x="1019903" y="51167"/>
                  <a:pt x="1021651" y="29616"/>
                  <a:pt x="1009934" y="14969"/>
                </a:cubicBezTo>
                <a:cubicBezTo>
                  <a:pt x="1000947" y="3735"/>
                  <a:pt x="982639" y="5870"/>
                  <a:pt x="968991" y="1321"/>
                </a:cubicBezTo>
                <a:cubicBezTo>
                  <a:pt x="923498" y="5870"/>
                  <a:pt x="877062" y="4689"/>
                  <a:pt x="832513" y="14969"/>
                </a:cubicBezTo>
                <a:cubicBezTo>
                  <a:pt x="816531" y="18657"/>
                  <a:pt x="806241" y="34929"/>
                  <a:pt x="791570" y="42264"/>
                </a:cubicBezTo>
                <a:cubicBezTo>
                  <a:pt x="778703" y="48698"/>
                  <a:pt x="764275" y="51363"/>
                  <a:pt x="750627" y="55912"/>
                </a:cubicBezTo>
                <a:cubicBezTo>
                  <a:pt x="691487" y="51363"/>
                  <a:pt x="632474" y="39893"/>
                  <a:pt x="573206" y="42264"/>
                </a:cubicBezTo>
                <a:cubicBezTo>
                  <a:pt x="517906" y="44476"/>
                  <a:pt x="409433" y="69560"/>
                  <a:pt x="409433" y="69560"/>
                </a:cubicBezTo>
                <a:lnTo>
                  <a:pt x="395785" y="28617"/>
                </a:lnTo>
                <a:lnTo>
                  <a:pt x="395785" y="28617"/>
                </a:lnTo>
                <a:lnTo>
                  <a:pt x="395785" y="28617"/>
                </a:lnTo>
              </a:path>
            </a:pathLst>
          </a:custGeom>
          <a:noFill/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2972200" y="2511188"/>
            <a:ext cx="854631" cy="300251"/>
          </a:xfrm>
          <a:custGeom>
            <a:rect b="b" l="l" r="r" t="t"/>
            <a:pathLst>
              <a:path extrusionOk="0" h="300251" w="854631">
                <a:moveTo>
                  <a:pt x="57603" y="0"/>
                </a:moveTo>
                <a:lnTo>
                  <a:pt x="57603" y="0"/>
                </a:lnTo>
                <a:cubicBezTo>
                  <a:pt x="43955" y="36394"/>
                  <a:pt x="29943" y="72653"/>
                  <a:pt x="16660" y="109182"/>
                </a:cubicBezTo>
                <a:cubicBezTo>
                  <a:pt x="93" y="154742"/>
                  <a:pt x="-10570" y="177551"/>
                  <a:pt x="16660" y="232012"/>
                </a:cubicBezTo>
                <a:cubicBezTo>
                  <a:pt x="23995" y="246683"/>
                  <a:pt x="42527" y="252847"/>
                  <a:pt x="57603" y="259308"/>
                </a:cubicBezTo>
                <a:cubicBezTo>
                  <a:pt x="74843" y="266697"/>
                  <a:pt x="94159" y="267802"/>
                  <a:pt x="112194" y="272955"/>
                </a:cubicBezTo>
                <a:cubicBezTo>
                  <a:pt x="249289" y="312124"/>
                  <a:pt x="37015" y="257572"/>
                  <a:pt x="207728" y="300251"/>
                </a:cubicBezTo>
                <a:cubicBezTo>
                  <a:pt x="287726" y="288823"/>
                  <a:pt x="333483" y="285629"/>
                  <a:pt x="412445" y="259308"/>
                </a:cubicBezTo>
                <a:cubicBezTo>
                  <a:pt x="426093" y="254759"/>
                  <a:pt x="439056" y="246906"/>
                  <a:pt x="453388" y="245660"/>
                </a:cubicBezTo>
                <a:cubicBezTo>
                  <a:pt x="544144" y="237768"/>
                  <a:pt x="635358" y="236561"/>
                  <a:pt x="726343" y="232012"/>
                </a:cubicBezTo>
                <a:cubicBezTo>
                  <a:pt x="739991" y="227463"/>
                  <a:pt x="753330" y="221853"/>
                  <a:pt x="767287" y="218364"/>
                </a:cubicBezTo>
                <a:cubicBezTo>
                  <a:pt x="789791" y="212738"/>
                  <a:pt x="828190" y="226722"/>
                  <a:pt x="835525" y="204716"/>
                </a:cubicBezTo>
                <a:cubicBezTo>
                  <a:pt x="878172" y="76774"/>
                  <a:pt x="844826" y="69889"/>
                  <a:pt x="780934" y="27296"/>
                </a:cubicBezTo>
                <a:lnTo>
                  <a:pt x="16660" y="40943"/>
                </a:lnTo>
                <a:cubicBezTo>
                  <a:pt x="1573" y="42002"/>
                  <a:pt x="3012" y="81477"/>
                  <a:pt x="3012" y="95534"/>
                </a:cubicBezTo>
                <a:lnTo>
                  <a:pt x="3012" y="95534"/>
                </a:lnTo>
                <a:lnTo>
                  <a:pt x="3012" y="109182"/>
                </a:lnTo>
                <a:lnTo>
                  <a:pt x="3012" y="122830"/>
                </a:lnTo>
              </a:path>
            </a:pathLst>
          </a:custGeom>
          <a:noFill/>
          <a:ln cap="flat" cmpd="sng" w="10775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type="title"/>
          </p:nvPr>
        </p:nvSpPr>
        <p:spPr>
          <a:xfrm>
            <a:off x="457200" y="274638"/>
            <a:ext cx="7467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Caffeine administartion</a:t>
            </a:r>
            <a:endParaRPr/>
          </a:p>
        </p:txBody>
      </p:sp>
      <p:pic>
        <p:nvPicPr>
          <p:cNvPr id="369" name="Google Shape;369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824" y="1916832"/>
            <a:ext cx="3110111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Start with a loading dose of 20mg/kg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Transition to maintenance dose of 5-10mg/kg after 24 hrs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Discontinuation at 34 weeks CGA and no apneic episodes requiring intervention for &gt;5days.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Caffeine treatment</a:t>
            </a:r>
            <a:endParaRPr/>
          </a:p>
        </p:txBody>
      </p:sp>
      <p:sp>
        <p:nvSpPr>
          <p:cNvPr id="376" name="Google Shape;376;p47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Effective in decreasing the rate of BPD (</a:t>
            </a:r>
            <a:r>
              <a:rPr lang="en-GB" sz="1800"/>
              <a:t>Davies et al., 2010)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Improve neurodevelopmental outcome at 18-21 months (</a:t>
            </a:r>
            <a:r>
              <a:rPr lang="en-GB" sz="1800"/>
              <a:t>Schimdt et al., 2007) </a:t>
            </a:r>
            <a:r>
              <a:rPr lang="en-GB"/>
              <a:t>possibly related to decrease in apnea and resultant intermittent hypoxic episodes.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Improve pulmonary outcome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type="title"/>
          </p:nvPr>
        </p:nvSpPr>
        <p:spPr>
          <a:xfrm>
            <a:off x="457200" y="346646"/>
            <a:ext cx="74676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In Summary</a:t>
            </a:r>
            <a:endParaRPr/>
          </a:p>
        </p:txBody>
      </p:sp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Management of apnea of prematurity typically include supportive care, CPAP and caffeine therapy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Caffeine therapy is usually continued until 32-34 weeks CGA, no benefit seen after 36 weeks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Home monitoring is usually not necessary during discharge if infant has no apneic spells for more than 5-7 days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No further monitoring is necessary after 44 weeks since respiratory control is established during that time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solidFill>
            <a:srgbClr val="FEBBA3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Schoolbook"/>
              <a:buNone/>
            </a:pPr>
            <a:r>
              <a:rPr lang="en-GB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 YOU</a:t>
            </a:r>
            <a:endParaRPr/>
          </a:p>
        </p:txBody>
      </p:sp>
      <p:pic>
        <p:nvPicPr>
          <p:cNvPr id="388" name="Google Shape;388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654" y="249289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2053" y="2620516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4941168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984" y="4841155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02307" y="3573016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59493" y="1646584"/>
            <a:ext cx="2143125" cy="194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Born &lt; 28weeks, apnea can often persist past term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Apneic pauses can be problematic if associated with intermittent hypoxemia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Chronic intermittent hypoxia (CIH) compromise oxygenation and perfusion to vital organs</a:t>
            </a:r>
            <a:endParaRPr/>
          </a:p>
          <a:p>
            <a:pPr indent="-274320" lvl="0" marL="274320" rtl="0" algn="l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GB"/>
              <a:t>Clinical challenge: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GB"/>
              <a:t>**Optimal level of arterial oxygen that prevents CIH without increasing the risk of ROP**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GB"/>
              <a:t>Apnea of prematurity</a:t>
            </a:r>
            <a:endParaRPr/>
          </a:p>
        </p:txBody>
      </p:sp>
      <p:pic>
        <p:nvPicPr>
          <p:cNvPr id="166" name="Google Shape;166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438" l="17516" r="17332" t="30016"/>
          <a:stretch/>
        </p:blipFill>
        <p:spPr>
          <a:xfrm>
            <a:off x="971600" y="1628800"/>
            <a:ext cx="7128792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172" name="Google Shape;17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476672"/>
            <a:ext cx="6696744" cy="577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179" name="Google Shape;17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91719"/>
            <a:ext cx="7467600" cy="469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pic>
        <p:nvPicPr>
          <p:cNvPr id="185" name="Google Shape;18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692696"/>
            <a:ext cx="8208912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7640" lvl="0" marL="27432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pic>
        <p:nvPicPr>
          <p:cNvPr descr="F:\apnea2.jpg" id="193" name="Google Shape;1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620688"/>
            <a:ext cx="6336703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