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84" r:id="rId3"/>
    <p:sldMasterId id="2147483785" r:id="rId4"/>
    <p:sldMasterId id="2147483786" r:id="rId5"/>
    <p:sldMasterId id="2147483787" r:id="rId6"/>
    <p:sldMasterId id="2147483788" r:id="rId7"/>
    <p:sldMasterId id="2147483789" r:id="rId8"/>
    <p:sldMasterId id="2147483790" r:id="rId9"/>
    <p:sldMasterId id="2147483791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</p:sldIdLst>
  <p:sldSz cy="6858000" cx="12192000"/>
  <p:notesSz cx="6858000" cy="9144000"/>
  <p:embeddedFontLst>
    <p:embeddedFont>
      <p:font typeface="Arial Narrow"/>
      <p:bold r:id="rId73"/>
      <p:boldItalic r:id="rId74"/>
    </p:embeddedFont>
    <p:embeddedFont>
      <p:font typeface="Century Schoolbook"/>
      <p:regular r:id="rId75"/>
      <p:bold r:id="rId76"/>
      <p:italic r:id="rId77"/>
      <p:boldItalic r:id="rId78"/>
    </p:embeddedFon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9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44" Type="http://schemas.openxmlformats.org/officeDocument/2006/relationships/slide" Target="slides/slide33.xml"/><Relationship Id="rId43" Type="http://schemas.openxmlformats.org/officeDocument/2006/relationships/slide" Target="slides/slide32.xml"/><Relationship Id="rId46" Type="http://schemas.openxmlformats.org/officeDocument/2006/relationships/slide" Target="slides/slide35.xml"/><Relationship Id="rId45" Type="http://schemas.openxmlformats.org/officeDocument/2006/relationships/slide" Target="slides/slide34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9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48" Type="http://schemas.openxmlformats.org/officeDocument/2006/relationships/slide" Target="slides/slide37.xml"/><Relationship Id="rId47" Type="http://schemas.openxmlformats.org/officeDocument/2006/relationships/slide" Target="slides/slide36.xml"/><Relationship Id="rId49" Type="http://schemas.openxmlformats.org/officeDocument/2006/relationships/slide" Target="slides/slide38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73" Type="http://schemas.openxmlformats.org/officeDocument/2006/relationships/font" Target="fonts/ArialNarrow-bold.fntdata"/><Relationship Id="rId72" Type="http://schemas.openxmlformats.org/officeDocument/2006/relationships/slide" Target="slides/slide61.xml"/><Relationship Id="rId31" Type="http://schemas.openxmlformats.org/officeDocument/2006/relationships/slide" Target="slides/slide20.xml"/><Relationship Id="rId75" Type="http://schemas.openxmlformats.org/officeDocument/2006/relationships/font" Target="fonts/CenturySchoolbook-regular.fntdata"/><Relationship Id="rId30" Type="http://schemas.openxmlformats.org/officeDocument/2006/relationships/slide" Target="slides/slide19.xml"/><Relationship Id="rId74" Type="http://schemas.openxmlformats.org/officeDocument/2006/relationships/font" Target="fonts/ArialNarrow-boldItalic.fntdata"/><Relationship Id="rId33" Type="http://schemas.openxmlformats.org/officeDocument/2006/relationships/slide" Target="slides/slide22.xml"/><Relationship Id="rId77" Type="http://schemas.openxmlformats.org/officeDocument/2006/relationships/font" Target="fonts/CenturySchoolbook-italic.fntdata"/><Relationship Id="rId32" Type="http://schemas.openxmlformats.org/officeDocument/2006/relationships/slide" Target="slides/slide21.xml"/><Relationship Id="rId76" Type="http://schemas.openxmlformats.org/officeDocument/2006/relationships/font" Target="fonts/CenturySchoolbook-bold.fntdata"/><Relationship Id="rId35" Type="http://schemas.openxmlformats.org/officeDocument/2006/relationships/slide" Target="slides/slide24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3.xml"/><Relationship Id="rId78" Type="http://schemas.openxmlformats.org/officeDocument/2006/relationships/font" Target="fonts/CenturySchoolbook-boldItalic.fntdata"/><Relationship Id="rId71" Type="http://schemas.openxmlformats.org/officeDocument/2006/relationships/slide" Target="slides/slide60.xml"/><Relationship Id="rId70" Type="http://schemas.openxmlformats.org/officeDocument/2006/relationships/slide" Target="slides/slide59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62" Type="http://schemas.openxmlformats.org/officeDocument/2006/relationships/slide" Target="slides/slide51.xml"/><Relationship Id="rId61" Type="http://schemas.openxmlformats.org/officeDocument/2006/relationships/slide" Target="slides/slide50.xml"/><Relationship Id="rId20" Type="http://schemas.openxmlformats.org/officeDocument/2006/relationships/slide" Target="slides/slide9.xml"/><Relationship Id="rId64" Type="http://schemas.openxmlformats.org/officeDocument/2006/relationships/slide" Target="slides/slide53.xml"/><Relationship Id="rId63" Type="http://schemas.openxmlformats.org/officeDocument/2006/relationships/slide" Target="slides/slide52.xml"/><Relationship Id="rId22" Type="http://schemas.openxmlformats.org/officeDocument/2006/relationships/slide" Target="slides/slide11.xml"/><Relationship Id="rId66" Type="http://schemas.openxmlformats.org/officeDocument/2006/relationships/slide" Target="slides/slide55.xml"/><Relationship Id="rId21" Type="http://schemas.openxmlformats.org/officeDocument/2006/relationships/slide" Target="slides/slide10.xml"/><Relationship Id="rId65" Type="http://schemas.openxmlformats.org/officeDocument/2006/relationships/slide" Target="slides/slide54.xml"/><Relationship Id="rId24" Type="http://schemas.openxmlformats.org/officeDocument/2006/relationships/slide" Target="slides/slide13.xml"/><Relationship Id="rId68" Type="http://schemas.openxmlformats.org/officeDocument/2006/relationships/slide" Target="slides/slide57.xml"/><Relationship Id="rId23" Type="http://schemas.openxmlformats.org/officeDocument/2006/relationships/slide" Target="slides/slide12.xml"/><Relationship Id="rId67" Type="http://schemas.openxmlformats.org/officeDocument/2006/relationships/slide" Target="slides/slide56.xml"/><Relationship Id="rId60" Type="http://schemas.openxmlformats.org/officeDocument/2006/relationships/slide" Target="slides/slide49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69" Type="http://schemas.openxmlformats.org/officeDocument/2006/relationships/slide" Target="slides/slide5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9" Type="http://schemas.openxmlformats.org/officeDocument/2006/relationships/slide" Target="slides/slide18.xml"/><Relationship Id="rId51" Type="http://schemas.openxmlformats.org/officeDocument/2006/relationships/slide" Target="slides/slide40.xml"/><Relationship Id="rId50" Type="http://schemas.openxmlformats.org/officeDocument/2006/relationships/slide" Target="slides/slide39.xml"/><Relationship Id="rId53" Type="http://schemas.openxmlformats.org/officeDocument/2006/relationships/slide" Target="slides/slide42.xml"/><Relationship Id="rId52" Type="http://schemas.openxmlformats.org/officeDocument/2006/relationships/slide" Target="slides/slide41.xml"/><Relationship Id="rId11" Type="http://schemas.openxmlformats.org/officeDocument/2006/relationships/notesMaster" Target="notesMasters/notesMaster1.xml"/><Relationship Id="rId55" Type="http://schemas.openxmlformats.org/officeDocument/2006/relationships/slide" Target="slides/slide44.xml"/><Relationship Id="rId10" Type="http://schemas.openxmlformats.org/officeDocument/2006/relationships/slideMaster" Target="slideMasters/slideMaster8.xml"/><Relationship Id="rId54" Type="http://schemas.openxmlformats.org/officeDocument/2006/relationships/slide" Target="slides/slide43.xml"/><Relationship Id="rId13" Type="http://schemas.openxmlformats.org/officeDocument/2006/relationships/slide" Target="slides/slide2.xml"/><Relationship Id="rId57" Type="http://schemas.openxmlformats.org/officeDocument/2006/relationships/slide" Target="slides/slide46.xml"/><Relationship Id="rId12" Type="http://schemas.openxmlformats.org/officeDocument/2006/relationships/slide" Target="slides/slide1.xml"/><Relationship Id="rId56" Type="http://schemas.openxmlformats.org/officeDocument/2006/relationships/slide" Target="slides/slide45.xml"/><Relationship Id="rId15" Type="http://schemas.openxmlformats.org/officeDocument/2006/relationships/slide" Target="slides/slide4.xml"/><Relationship Id="rId59" Type="http://schemas.openxmlformats.org/officeDocument/2006/relationships/slide" Target="slides/slide48.xml"/><Relationship Id="rId14" Type="http://schemas.openxmlformats.org/officeDocument/2006/relationships/slide" Target="slides/slide3.xml"/><Relationship Id="rId58" Type="http://schemas.openxmlformats.org/officeDocument/2006/relationships/slide" Target="slides/slide4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2" name="Google Shape;123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During splenic sequestration,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reticulocyte count and circulating nucleated red blood cells are usually elevated, and the platelet count 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generally decreased because both red cells and platelets are trapped in the spleen. Sequestration usually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develops without warning or known cause.</a:t>
            </a:r>
            <a:endParaRPr/>
          </a:p>
        </p:txBody>
      </p:sp>
      <p:sp>
        <p:nvSpPr>
          <p:cNvPr id="1233" name="Google Shape;123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5" name="Google Shape;1455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8" name="Google Shape;1498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4" name="Google Shape;1504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9" name="Google Shape;1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Clinically similar disorders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 and compound heterozygous disorders, such as HbSC, </a:t>
            </a:r>
            <a:endParaRPr/>
          </a:p>
        </p:txBody>
      </p:sp>
      <p:sp>
        <p:nvSpPr>
          <p:cNvPr id="1160" name="Google Shape;116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6" name="Google Shape;116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caused by polymerization of HbS molecules.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Polymerization usually occurs during hypoxia, acidosis or in the setting of pyrexia or dehydration.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1" name="Google Shape;811;p10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12" name="Google Shape;812;p10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3" name="Google Shape;813;p10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14" name="Google Shape;814;p10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15" name="Google Shape;815;p10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6" name="Google Shape;816;p10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17" name="Google Shape;817;p10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18" name="Google Shape;818;p10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9" name="Google Shape;819;p10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820" name="Google Shape;820;p10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1" name="Google Shape;821;p10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2" name="Google Shape;822;p10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3" name="Google Shape;823;p10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4" name="Google Shape;824;p10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7" name="Google Shape;827;p10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28" name="Google Shape;828;p10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9" name="Google Shape;829;p10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0" name="Google Shape;830;p10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3" name="Google Shape;833;p108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4" name="Google Shape;834;p10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5" name="Google Shape;835;p10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6" name="Google Shape;836;p10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1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1" name="Google Shape;851;p11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52" name="Google Shape;852;p1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3" name="Google Shape;853;p1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4" name="Google Shape;854;p1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1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7" name="Google Shape;857;p111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58" name="Google Shape;858;p111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59" name="Google Shape;859;p111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60" name="Google Shape;860;p111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61" name="Google Shape;861;p111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62" name="Google Shape;862;p111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863" name="Google Shape;863;p11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4" name="Google Shape;864;p11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5" name="Google Shape;865;p1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7" name="Google Shape;867;p1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1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0" name="Google Shape;870;p11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1" name="Google Shape;871;p1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2" name="Google Shape;872;p1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3" name="Google Shape;873;p1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13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6" name="Google Shape;876;p113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7" name="Google Shape;877;p1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8" name="Google Shape;878;p1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9" name="Google Shape;879;p1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1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2" name="Google Shape;882;p114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883" name="Google Shape;883;p114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884" name="Google Shape;884;p1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5" name="Google Shape;885;p1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6" name="Google Shape;886;p1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9" name="Google Shape;889;p115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90" name="Google Shape;890;p115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891" name="Google Shape;891;p115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92" name="Google Shape;892;p115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893" name="Google Shape;893;p1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4" name="Google Shape;894;p1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1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8" name="Google Shape;898;p1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9" name="Google Shape;899;p1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0" name="Google Shape;900;p1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3" name="Google Shape;903;p1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4" name="Google Shape;904;p1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18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7" name="Google Shape;907;p118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908" name="Google Shape;908;p118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9" name="Google Shape;909;p1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0" name="Google Shape;910;p1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1" name="Google Shape;911;p1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9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4" name="Google Shape;914;p119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5" name="Google Shape;915;p119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6" name="Google Shape;916;p1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8" name="Google Shape;918;p1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20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1" name="Google Shape;921;p120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2" name="Google Shape;922;p120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23" name="Google Shape;923;p1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1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21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8" name="Google Shape;928;p121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29" name="Google Shape;929;p1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0" name="Google Shape;930;p1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1" name="Google Shape;931;p1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22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4" name="Google Shape;934;p122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35" name="Google Shape;935;p122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36" name="Google Shape;936;p1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7" name="Google Shape;937;p1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8" name="Google Shape;938;p1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9" name="Google Shape;939;p122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40" name="Google Shape;940;p12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23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3" name="Google Shape;943;p123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4" name="Google Shape;944;p1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5" name="Google Shape;945;p1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6" name="Google Shape;946;p1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9" name="Google Shape;949;p124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50" name="Google Shape;950;p124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1" name="Google Shape;951;p124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2" name="Google Shape;952;p124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53" name="Google Shape;953;p124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4" name="Google Shape;954;p124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5" name="Google Shape;955;p124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56" name="Google Shape;956;p124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7" name="Google Shape;957;p124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958" name="Google Shape;958;p12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9" name="Google Shape;959;p12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0" name="Google Shape;960;p1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1" name="Google Shape;961;p1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2" name="Google Shape;962;p1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5" name="Google Shape;965;p125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66" name="Google Shape;966;p1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7" name="Google Shape;967;p1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8" name="Google Shape;968;p1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26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1" name="Google Shape;971;p126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72" name="Google Shape;972;p1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3" name="Google Shape;973;p1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4" name="Google Shape;974;p1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2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9" name="Google Shape;989;p12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0" name="Google Shape;990;p12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1" name="Google Shape;991;p12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2" name="Google Shape;992;p1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2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5" name="Google Shape;995;p129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96" name="Google Shape;996;p129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997" name="Google Shape;997;p129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98" name="Google Shape;998;p129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999" name="Google Shape;999;p12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0" name="Google Shape;1000;p12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1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3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4" name="Google Shape;1004;p130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005" name="Google Shape;1005;p130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006" name="Google Shape;1006;p13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7" name="Google Shape;1007;p1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8" name="Google Shape;1008;p1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3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1" name="Google Shape;1011;p13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2" name="Google Shape;1012;p13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3" name="Google Shape;1013;p1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4" name="Google Shape;1014;p1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32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7" name="Google Shape;1017;p132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8" name="Google Shape;1018;p13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9" name="Google Shape;1019;p13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0" name="Google Shape;1020;p1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3" name="Google Shape;1023;p13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4" name="Google Shape;1024;p13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5" name="Google Shape;1025;p1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3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8" name="Google Shape;1028;p13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9" name="Google Shape;1029;p1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5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2" name="Google Shape;1032;p135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1033" name="Google Shape;1033;p135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34" name="Google Shape;1034;p13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5" name="Google Shape;1035;p13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6" name="Google Shape;1036;p1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36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9" name="Google Shape;1039;p136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40" name="Google Shape;1040;p136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41" name="Google Shape;1041;p13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2" name="Google Shape;1042;p13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37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6" name="Google Shape;1046;p137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47" name="Google Shape;1047;p137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48" name="Google Shape;1048;p13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9" name="Google Shape;1049;p13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13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14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1" name="Google Shape;101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38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3" name="Google Shape;1053;p138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54" name="Google Shape;1054;p13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5" name="Google Shape;1055;p13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6" name="Google Shape;1056;p13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39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9" name="Google Shape;1059;p139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0" name="Google Shape;1060;p139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1" name="Google Shape;1061;p13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3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13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4" name="Google Shape;1064;p139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65" name="Google Shape;1065;p139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40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8" name="Google Shape;1068;p140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9" name="Google Shape;1069;p14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0" name="Google Shape;1070;p14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4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14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4" name="Google Shape;1074;p141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5" name="Google Shape;1075;p141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76" name="Google Shape;1076;p141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7" name="Google Shape;1077;p141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78" name="Google Shape;1078;p141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9" name="Google Shape;1079;p141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080" name="Google Shape;1080;p14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1" name="Google Shape;1081;p14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2" name="Google Shape;1082;p14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3" name="Google Shape;1083;p14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4" name="Google Shape;1084;p14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4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7" name="Google Shape;1087;p142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88" name="Google Shape;1088;p142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9" name="Google Shape;1089;p142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90" name="Google Shape;1090;p142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1" name="Google Shape;1091;p142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2" name="Google Shape;1092;p142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93" name="Google Shape;1093;p142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4" name="Google Shape;1094;p142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5" name="Google Shape;1095;p142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096" name="Google Shape;1096;p142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7" name="Google Shape;1097;p142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8" name="Google Shape;1098;p14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9" name="Google Shape;1099;p14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0" name="Google Shape;1100;p14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3" name="Google Shape;1103;p143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04" name="Google Shape;1104;p14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5" name="Google Shape;1105;p14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6" name="Google Shape;1106;p14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44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9" name="Google Shape;1109;p144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10" name="Google Shape;1110;p14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1" name="Google Shape;1111;p14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2" name="Google Shape;1112;p14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62" name="Google Shape;162;p20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63" name="Google Shape;163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69" name="Google Shape;169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5" name="Google Shape;175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1" name="Google Shape;181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87" name="Google Shape;187;p24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88" name="Google Shape;188;p24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89" name="Google Shape;189;p24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90" name="Google Shape;190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205" name="Google Shape;205;p27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06" name="Google Shape;206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8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3" name="Google Shape;213;p2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9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20" name="Google Shape;220;p2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26" name="Google Shape;226;p3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1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32" name="Google Shape;232;p31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33" name="Google Shape;233;p3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3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37" name="Google Shape;237;p31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6" name="Google Shape;36;p4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2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1" name="Google Shape;241;p3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3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47" name="Google Shape;247;p33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48" name="Google Shape;248;p33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49" name="Google Shape;249;p33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50" name="Google Shape;250;p33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51" name="Google Shape;251;p33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52" name="Google Shape;252;p33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33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3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3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34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60" name="Google Shape;260;p34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1" name="Google Shape;261;p34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62" name="Google Shape;262;p34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63" name="Google Shape;263;p34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4" name="Google Shape;264;p34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65" name="Google Shape;265;p34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66" name="Google Shape;266;p34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7" name="Google Shape;267;p34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68" name="Google Shape;268;p3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9" name="Google Shape;269;p3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" name="Google Shape;270;p3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3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35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76" name="Google Shape;276;p3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3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36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82" name="Google Shape;282;p3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3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3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0" name="Google Shape;300;p3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9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6" name="Google Shape;306;p3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3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40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2" name="Google Shape;312;p4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4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4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41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18" name="Google Shape;318;p41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19" name="Google Shape;319;p4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4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4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42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25" name="Google Shape;325;p42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26" name="Google Shape;326;p42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27" name="Google Shape;327;p42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28" name="Google Shape;328;p4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4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4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4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4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4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4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4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45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343" name="Google Shape;343;p45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44" name="Google Shape;344;p4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4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4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46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0" name="Google Shape;350;p46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51" name="Google Shape;351;p4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4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4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7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47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7" name="Google Shape;357;p47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58" name="Google Shape;358;p4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4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4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8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48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64" name="Google Shape;364;p4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4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4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9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49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70" name="Google Shape;370;p49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71" name="Google Shape;371;p4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4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4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4" name="Google Shape;374;p49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75" name="Google Shape;375;p49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0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50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9" name="Google Shape;379;p5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5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5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51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85" name="Google Shape;385;p51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86" name="Google Shape;386;p51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87" name="Google Shape;387;p51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88" name="Google Shape;388;p51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89" name="Google Shape;389;p51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390" name="Google Shape;390;p5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5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2" name="Google Shape;392;p5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5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5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52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98" name="Google Shape;398;p52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9" name="Google Shape;399;p52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400" name="Google Shape;400;p52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01" name="Google Shape;401;p52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2" name="Google Shape;402;p52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403" name="Google Shape;403;p52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04" name="Google Shape;404;p52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5" name="Google Shape;405;p52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406" name="Google Shape;406;p52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52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p5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5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5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53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14" name="Google Shape;414;p5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5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5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54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0" name="Google Shape;420;p5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5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5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5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38" name="Google Shape;438;p5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5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5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7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57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4" name="Google Shape;444;p5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5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5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8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58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0" name="Google Shape;450;p5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5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5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59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56" name="Google Shape;456;p59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57" name="Google Shape;457;p5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5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5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60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63" name="Google Shape;463;p60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4" name="Google Shape;464;p60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65" name="Google Shape;465;p60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6" name="Google Shape;466;p6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6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6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6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p6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6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6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6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3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63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481" name="Google Shape;481;p63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482" name="Google Shape;482;p6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6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6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6" name="Google Shape;56;p7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7" name="Google Shape;57;p7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4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64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8" name="Google Shape;488;p64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489" name="Google Shape;489;p6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6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p6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5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65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5" name="Google Shape;495;p65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496" name="Google Shape;496;p6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6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6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6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66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02" name="Google Shape;502;p6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3" name="Google Shape;503;p6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4" name="Google Shape;504;p6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7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" name="Google Shape;507;p67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08" name="Google Shape;508;p67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09" name="Google Shape;509;p6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6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6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2" name="Google Shape;512;p67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513" name="Google Shape;513;p67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8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6" name="Google Shape;516;p68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7" name="Google Shape;517;p6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6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6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69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23" name="Google Shape;523;p69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24" name="Google Shape;524;p69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25" name="Google Shape;525;p69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26" name="Google Shape;526;p69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27" name="Google Shape;527;p69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528" name="Google Shape;528;p69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9" name="Google Shape;529;p69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0" name="Google Shape;530;p6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1" name="Google Shape;531;p6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6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" name="Google Shape;535;p70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36" name="Google Shape;536;p70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7" name="Google Shape;537;p70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38" name="Google Shape;538;p70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39" name="Google Shape;539;p70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0" name="Google Shape;540;p70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41" name="Google Shape;541;p70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42" name="Google Shape;542;p70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3" name="Google Shape;543;p70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544" name="Google Shape;544;p7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5" name="Google Shape;545;p70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6" name="Google Shape;546;p7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7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7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71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2" name="Google Shape;552;p7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7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4" name="Google Shape;554;p7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2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72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8" name="Google Shape;558;p7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7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7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7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76" name="Google Shape;576;p7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7" name="Google Shape;577;p7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7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7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82" name="Google Shape;582;p7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83" name="Google Shape;583;p7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7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7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6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76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9" name="Google Shape;589;p7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7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7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7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77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5" name="Google Shape;595;p7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7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7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78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01" name="Google Shape;601;p78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02" name="Google Shape;602;p78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03" name="Google Shape;603;p78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04" name="Google Shape;604;p7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7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6" name="Google Shape;606;p7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7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7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7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8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8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81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81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19" name="Google Shape;619;p81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20" name="Google Shape;620;p8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1" name="Google Shape;621;p8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8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2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5" name="Google Shape;625;p82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6" name="Google Shape;626;p82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27" name="Google Shape;627;p8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8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8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3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83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3" name="Google Shape;633;p83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34" name="Google Shape;634;p8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8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8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4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84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0" name="Google Shape;640;p8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8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8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85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85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6" name="Google Shape;646;p85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7" name="Google Shape;647;p8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8" name="Google Shape;648;p8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8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0" name="Google Shape;650;p85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651" name="Google Shape;651;p85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6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p86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5" name="Google Shape;655;p8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8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8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87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61" name="Google Shape;661;p87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62" name="Google Shape;662;p87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63" name="Google Shape;663;p87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64" name="Google Shape;664;p87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65" name="Google Shape;665;p87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666" name="Google Shape;666;p8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7" name="Google Shape;667;p8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8" name="Google Shape;668;p8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8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8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3" name="Google Shape;673;p88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4" name="Google Shape;674;p88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5" name="Google Shape;675;p88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76" name="Google Shape;676;p88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7" name="Google Shape;677;p88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8" name="Google Shape;678;p88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79" name="Google Shape;679;p88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80" name="Google Shape;680;p88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1" name="Google Shape;681;p88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682" name="Google Shape;682;p88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3" name="Google Shape;683;p88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4" name="Google Shape;684;p8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5" name="Google Shape;685;p8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6" name="Google Shape;686;p8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89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90" name="Google Shape;690;p8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1" name="Google Shape;691;p8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8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0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90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96" name="Google Shape;696;p9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9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8" name="Google Shape;698;p9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3" name="Google Shape;713;p9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14" name="Google Shape;714;p9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5" name="Google Shape;715;p9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6" name="Google Shape;716;p9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9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9" name="Google Shape;719;p93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720" name="Google Shape;720;p93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721" name="Google Shape;721;p9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" name="Google Shape;722;p9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3" name="Google Shape;723;p9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4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6" name="Google Shape;726;p94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7" name="Google Shape;727;p9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8" name="Google Shape;728;p9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9" name="Google Shape;729;p9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5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2" name="Google Shape;732;p95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3" name="Google Shape;733;p9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4" name="Google Shape;734;p9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5" name="Google Shape;735;p9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73" name="Google Shape;73;p10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8" name="Google Shape;738;p9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39" name="Google Shape;739;p9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740" name="Google Shape;740;p9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1" name="Google Shape;741;p9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742" name="Google Shape;742;p9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3" name="Google Shape;743;p9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4" name="Google Shape;744;p9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7" name="Google Shape;747;p9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8" name="Google Shape;748;p9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9" name="Google Shape;749;p9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2" name="Google Shape;752;p9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3" name="Google Shape;753;p9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9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p9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757" name="Google Shape;757;p99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8" name="Google Shape;758;p9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9" name="Google Shape;759;p9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0" name="Google Shape;760;p9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3" name="Google Shape;763;p10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4" name="Google Shape;764;p10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65" name="Google Shape;765;p10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0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10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0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0" name="Google Shape;770;p10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1" name="Google Shape;771;p10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72" name="Google Shape;772;p10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3" name="Google Shape;773;p10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4" name="Google Shape;774;p10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0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7" name="Google Shape;777;p10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78" name="Google Shape;778;p10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10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0" name="Google Shape;780;p10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0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3" name="Google Shape;783;p10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4" name="Google Shape;784;p10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5" name="Google Shape;785;p10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6" name="Google Shape;786;p10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p10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8" name="Google Shape;788;p10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789" name="Google Shape;789;p10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0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2" name="Google Shape;792;p10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3" name="Google Shape;793;p10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4" name="Google Shape;794;p10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0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0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8" name="Google Shape;798;p10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99" name="Google Shape;799;p10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00" name="Google Shape;800;p10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01" name="Google Shape;801;p10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02" name="Google Shape;802;p10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03" name="Google Shape;803;p10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804" name="Google Shape;804;p10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5" name="Google Shape;805;p10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6" name="Google Shape;806;p10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7" name="Google Shape;807;p10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8" name="Google Shape;808;p10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9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23" Type="http://schemas.openxmlformats.org/officeDocument/2006/relationships/theme" Target="../theme/theme8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23" Type="http://schemas.openxmlformats.org/officeDocument/2006/relationships/theme" Target="../theme/theme2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48.xml"/><Relationship Id="rId6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23" Type="http://schemas.openxmlformats.org/officeDocument/2006/relationships/theme" Target="../theme/theme6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2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65.xml"/><Relationship Id="rId6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79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82.xml"/><Relationship Id="rId6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81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2.xml"/><Relationship Id="rId23" Type="http://schemas.openxmlformats.org/officeDocument/2006/relationships/theme" Target="../theme/theme4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96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99.xml"/><Relationship Id="rId6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09.xml"/><Relationship Id="rId23" Type="http://schemas.openxmlformats.org/officeDocument/2006/relationships/theme" Target="../theme/theme7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13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26.xml"/><Relationship Id="rId23" Type="http://schemas.openxmlformats.org/officeDocument/2006/relationships/theme" Target="../theme/theme5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30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9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7" name="Google Shape;157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8" name="Google Shape;158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7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7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37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7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93" name="Google Shape;293;p3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4" name="Google Shape;294;p3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5" name="Google Shape;295;p3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6" name="Google Shape;296;p3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55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5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7" name="Google Shape;427;p55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5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1" name="Google Shape;431;p5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2" name="Google Shape;432;p5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3" name="Google Shape;433;p5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4" name="Google Shape;434;p5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73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3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3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5" name="Google Shape;565;p73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3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7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7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69" name="Google Shape;569;p7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0" name="Google Shape;570;p7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1" name="Google Shape;571;p7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2" name="Google Shape;572;p7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9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9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9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3" name="Google Shape;703;p9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9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9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9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07" name="Google Shape;707;p9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8" name="Google Shape;708;p9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9" name="Google Shape;709;p9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0" name="Google Shape;710;p9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109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109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1" name="Google Shape;841;p109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109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0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10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45" name="Google Shape;845;p10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6" name="Google Shape;846;p10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7" name="Google Shape;847;p10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8" name="Google Shape;848;p10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" name="Google Shape;976;p127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127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127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9" name="Google Shape;979;p127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127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12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12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83" name="Google Shape;983;p12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4" name="Google Shape;984;p1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5" name="Google Shape;985;p1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6" name="Google Shape;986;p1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45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Updates In The Management of Sickle Cell Disease In Pediatrics  and Future Directions </a:t>
            </a:r>
            <a:br>
              <a:rPr lang="en-US"/>
            </a:br>
            <a:endParaRPr/>
          </a:p>
        </p:txBody>
      </p:sp>
      <p:sp>
        <p:nvSpPr>
          <p:cNvPr id="1118" name="Google Shape;1118;p145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>
                <a:solidFill>
                  <a:schemeClr val="lt1"/>
                </a:solidFill>
              </a:rPr>
              <a:t>Introduced By : Fatima Srour, MD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5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/>
              <a:t>Manifestations and Sequelae of Sickle</a:t>
            </a:r>
            <a:br>
              <a:rPr lang="en-US" sz="3600"/>
            </a:br>
            <a:r>
              <a:rPr lang="en-US" sz="3600"/>
              <a:t>Cell Disease (SCD) in Infants and Children</a:t>
            </a:r>
            <a:endParaRPr/>
          </a:p>
        </p:txBody>
      </p:sp>
      <p:sp>
        <p:nvSpPr>
          <p:cNvPr id="1177" name="Google Shape;1177;p154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b="1" lang="en-US" sz="1700"/>
              <a:t>Splenic sequestration: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24"/>
              <a:buNone/>
            </a:pPr>
            <a:r>
              <a:rPr lang="en-US" sz="1530"/>
              <a:t>30% of SCD patients</a:t>
            </a:r>
            <a:endParaRPr b="1" sz="153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rPr lang="en-US" sz="1700"/>
              <a:t> less than 6 years of age 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rPr lang="en-US" sz="1700"/>
              <a:t>-&gt;circulatory collapse requiring transfusion.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24"/>
              <a:buChar char="►"/>
            </a:pPr>
            <a:r>
              <a:rPr b="1" lang="en-US" sz="1530"/>
              <a:t>S</a:t>
            </a:r>
            <a:r>
              <a:rPr b="1" lang="en-US" sz="1700"/>
              <a:t>plenic pathology-</a:t>
            </a:r>
            <a:r>
              <a:rPr lang="en-US" sz="1700"/>
              <a:t>&gt; functional asplenia -&gt;higher risk for infection with encapsulated organisms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b="1" sz="1700"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b="1" lang="en-US" sz="1700"/>
              <a:t>Acute vaso-occlusive crisis</a:t>
            </a:r>
            <a:r>
              <a:rPr lang="en-US" sz="1700"/>
              <a:t>  </a:t>
            </a:r>
            <a:r>
              <a:rPr b="1" lang="en-US" sz="1700"/>
              <a:t>: the hallmark of SCD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Font typeface="Times"/>
              <a:buChar char="-"/>
            </a:pPr>
            <a:r>
              <a:rPr lang="en-US" sz="1700">
                <a:latin typeface="Times"/>
                <a:ea typeface="Times"/>
                <a:cs typeface="Times"/>
                <a:sym typeface="Times"/>
              </a:rPr>
              <a:t>50</a:t>
            </a:r>
            <a:r>
              <a:rPr lang="en-US" sz="1700">
                <a:latin typeface="Noto Sans Symbols"/>
                <a:ea typeface="Noto Sans Symbols"/>
                <a:cs typeface="Noto Sans Symbols"/>
                <a:sym typeface="Noto Sans Symbols"/>
              </a:rPr>
              <a:t>% </a:t>
            </a:r>
            <a:r>
              <a:rPr lang="en-US" sz="1700">
                <a:latin typeface="Times"/>
                <a:ea typeface="Times"/>
                <a:cs typeface="Times"/>
                <a:sym typeface="Times"/>
              </a:rPr>
              <a:t>of all emergency room visits by SCD patients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Font typeface="Times"/>
              <a:buChar char="-"/>
            </a:pPr>
            <a:r>
              <a:rPr lang="en-US" sz="1700">
                <a:latin typeface="Times"/>
                <a:ea typeface="Times"/>
                <a:cs typeface="Times"/>
                <a:sym typeface="Times"/>
              </a:rPr>
              <a:t>60</a:t>
            </a:r>
            <a:r>
              <a:rPr lang="en-US" sz="1700">
                <a:latin typeface="Noto Sans Symbols"/>
                <a:ea typeface="Noto Sans Symbols"/>
                <a:cs typeface="Noto Sans Symbols"/>
                <a:sym typeface="Noto Sans Symbols"/>
              </a:rPr>
              <a:t>% </a:t>
            </a:r>
            <a:r>
              <a:rPr lang="en-US" sz="1700">
                <a:latin typeface="Times"/>
                <a:ea typeface="Times"/>
                <a:cs typeface="Times"/>
                <a:sym typeface="Times"/>
              </a:rPr>
              <a:t>of hospitalizations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1700">
              <a:solidFill>
                <a:srgbClr val="131413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78" name="Google Shape;1178;p15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1637" y="1583140"/>
            <a:ext cx="5230596" cy="527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5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Century Gothic"/>
              <a:buNone/>
            </a:pPr>
            <a:r>
              <a:rPr lang="en-US" sz="3600">
                <a:solidFill>
                  <a:srgbClr val="EBEBEB"/>
                </a:solidFill>
              </a:rPr>
              <a:t>Manifestation and Sequelae of Sickle</a:t>
            </a:r>
            <a:br>
              <a:rPr lang="en-US" sz="3600">
                <a:solidFill>
                  <a:srgbClr val="EBEBEB"/>
                </a:solidFill>
              </a:rPr>
            </a:br>
            <a:r>
              <a:rPr lang="en-US" sz="3600">
                <a:solidFill>
                  <a:srgbClr val="EBEBEB"/>
                </a:solidFill>
              </a:rPr>
              <a:t>Cell Disease (SCD) in Infants and Children</a:t>
            </a:r>
            <a:endParaRPr/>
          </a:p>
        </p:txBody>
      </p:sp>
      <p:sp>
        <p:nvSpPr>
          <p:cNvPr id="1184" name="Google Shape;1184;p15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1" lang="en-US"/>
              <a:t>Acute chest syndrome (ACS) 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- 30% of SCD patients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-fever, cough, wheezing, tachypnea or chest pain.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en-US"/>
              <a:t> Microvascular organ damage</a:t>
            </a:r>
            <a:r>
              <a:rPr lang="en-US"/>
              <a:t> :spleen, liver, bone marrow, kidney, brain, lung, gallstone, priapism, leg ulcers.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185" name="Google Shape;1185;p15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4467" y="1853248"/>
            <a:ext cx="5285187" cy="500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5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COMPLICATIONS </a:t>
            </a:r>
            <a:br>
              <a:rPr lang="en-US"/>
            </a:br>
            <a:endParaRPr/>
          </a:p>
        </p:txBody>
      </p:sp>
      <p:sp>
        <p:nvSpPr>
          <p:cNvPr id="1191" name="Google Shape;1191;p15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Acute Chest Syndrome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Septicemia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Stroke or CVA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Acute splenic sequestration crisis (ASSC)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Aplastic Crisis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VasoOcclusive pain: Sickle cell crisis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Osteomyelitis 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5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197" name="Google Shape;1197;p15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b="1" lang="en-US" sz="4400"/>
              <a:t>Health Maintenance Recommendations  for</a:t>
            </a:r>
            <a:br>
              <a:rPr b="1" lang="en-US" sz="4400"/>
            </a:br>
            <a:r>
              <a:rPr b="1" lang="en-US" sz="4400"/>
              <a:t>People With Sickle Cell Disease</a:t>
            </a: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5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lang="en-US" sz="3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Managing Acute Complications of Sickle Cell Disease</a:t>
            </a:r>
            <a:br>
              <a:rPr b="1" lang="en-US" sz="3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3600">
              <a:solidFill>
                <a:schemeClr val="lt1"/>
              </a:solidFill>
            </a:endParaRPr>
          </a:p>
        </p:txBody>
      </p:sp>
      <p:sp>
        <p:nvSpPr>
          <p:cNvPr id="1203" name="Google Shape;1203;p158"/>
          <p:cNvSpPr txBox="1"/>
          <p:nvPr>
            <p:ph idx="1" type="body"/>
          </p:nvPr>
        </p:nvSpPr>
        <p:spPr>
          <a:xfrm>
            <a:off x="1985749" y="11430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 sz="1800">
              <a:solidFill>
                <a:srgbClr val="A8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 sz="1800">
              <a:solidFill>
                <a:srgbClr val="A8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acute vaso-occlusive crisis (VOC).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Infection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acute kidney injury (AKI)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 hepatobiliary complications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acute anemia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 splenic sequestration</a:t>
            </a:r>
            <a:endParaRPr sz="1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acute chest syndrome (ACS)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 acute stroke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Priapism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 central retinal artery occlusion (CRAO)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5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t/>
            </a:r>
            <a:endParaRPr b="1" sz="1800"/>
          </a:p>
        </p:txBody>
      </p:sp>
      <p:sp>
        <p:nvSpPr>
          <p:cNvPr id="1209" name="Google Shape;1209;p15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Diagnostic evaluation of causes of pain other than a VOC </a:t>
            </a:r>
            <a:endParaRPr sz="18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Start therapy within 30 minutes of triage or within 60 minutes of registration.</a:t>
            </a:r>
            <a:endParaRPr/>
          </a:p>
        </p:txBody>
      </p:sp>
      <p:sp>
        <p:nvSpPr>
          <p:cNvPr id="1210" name="Google Shape;1210;p159"/>
          <p:cNvSpPr/>
          <p:nvPr/>
        </p:nvSpPr>
        <p:spPr>
          <a:xfrm>
            <a:off x="682388" y="477672"/>
            <a:ext cx="9367465" cy="996286"/>
          </a:xfrm>
          <a:prstGeom prst="rect">
            <a:avLst/>
          </a:prstGeom>
          <a:solidFill>
            <a:srgbClr val="FCE3D1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KQ1. For adults and children with SCD-related acute pain, what are the most effective acute pain management strategies?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n-US"/>
              <a:t>Fever</a:t>
            </a:r>
            <a:endParaRPr b="1"/>
          </a:p>
        </p:txBody>
      </p:sp>
      <p:sp>
        <p:nvSpPr>
          <p:cNvPr id="1216" name="Google Shape;1216;p16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septicemia and meningitis, primarily due to Streptococcus pneumoniae.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ACS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Osteomyelitis(Staphylococcus aureus, salmonella, or other enteric pathogens)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gram-negative enteric infections involving the urinary tract, hepatobiliary system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6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Fever</a:t>
            </a:r>
            <a:endParaRPr/>
          </a:p>
        </p:txBody>
      </p:sp>
      <p:sp>
        <p:nvSpPr>
          <p:cNvPr id="1222" name="Google Shape;1222;p16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/>
              <a:t>In children with SCD and a temperature ≥ 38.5 °c 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Obtain CBCD and pancultures</a:t>
            </a:r>
            <a:endParaRPr sz="1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Empiric parenteral antibiotics against Streptococcus pneumoniae and gram-negative enteric organisms.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Hospitalize people with SCD and a temperature ≥ 39.5 °C) and who appear ill for close observation and intravenous antibiotic therapy.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6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 sz="3600"/>
              <a:t>CHOLELITHIASIS</a:t>
            </a:r>
            <a:endParaRPr b="1" sz="3600"/>
          </a:p>
        </p:txBody>
      </p:sp>
      <p:sp>
        <p:nvSpPr>
          <p:cNvPr id="1228" name="Google Shape;1228;p162"/>
          <p:cNvSpPr txBox="1"/>
          <p:nvPr>
            <p:ph idx="1" type="body"/>
          </p:nvPr>
        </p:nvSpPr>
        <p:spPr>
          <a:xfrm>
            <a:off x="394334" y="3990899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Treat acute cholecystitis  with antibiotics and surgical consultation.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Treat asymptomatic gallstones with watchful waiting </a:t>
            </a:r>
            <a:endParaRPr sz="1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In children with signs and symptoms of AHS or AIC, provide hydration, rest, close observation,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confirmed AHS or severe AIC, perform simple or exchange transfusion.</a:t>
            </a:r>
            <a:endParaRPr/>
          </a:p>
        </p:txBody>
      </p:sp>
      <p:sp>
        <p:nvSpPr>
          <p:cNvPr id="1229" name="Google Shape;1229;p162"/>
          <p:cNvSpPr/>
          <p:nvPr/>
        </p:nvSpPr>
        <p:spPr>
          <a:xfrm>
            <a:off x="298800" y="1853248"/>
            <a:ext cx="9908275" cy="1337480"/>
          </a:xfrm>
          <a:prstGeom prst="rect">
            <a:avLst/>
          </a:prstGeom>
          <a:solidFill>
            <a:srgbClr val="FCE3D1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E55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KQ2. In people with SCD, what is the appropriate management of cholelithiasis and related cholecystitis 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63"/>
          <p:cNvSpPr txBox="1"/>
          <p:nvPr>
            <p:ph type="title"/>
          </p:nvPr>
        </p:nvSpPr>
        <p:spPr>
          <a:xfrm>
            <a:off x="223030" y="357183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Acute Anemia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36" name="Google Shape;1236;p163"/>
          <p:cNvSpPr txBox="1"/>
          <p:nvPr>
            <p:ph idx="1" type="body"/>
          </p:nvPr>
        </p:nvSpPr>
        <p:spPr>
          <a:xfrm>
            <a:off x="452120" y="2011974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 A decline by 2.0 g/dL or more in hemoglobin concentration below the patient’s baseline value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Acute splenic sequestration, an aplastic episode, a delayed hemolytic transfusion reaction, ACS, and infection.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/>
              <a:t> Aplastic events : immediate red blood cell transfusion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4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n-US"/>
              <a:t>Case</a:t>
            </a:r>
            <a:endParaRPr/>
          </a:p>
        </p:txBody>
      </p:sp>
      <p:sp>
        <p:nvSpPr>
          <p:cNvPr id="1124" name="Google Shape;1124;p14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520"/>
              <a:buChar char="►"/>
            </a:pPr>
            <a:r>
              <a:rPr lang="en-US" sz="1900"/>
              <a:t>A 16 years old male reported to the ER for severe joint pain, severe weakness, cough and defective vision.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/>
              <a:t>Past history reveals episodes of jaundice, severe body aches, and gall stones. </a:t>
            </a:r>
            <a:endParaRPr sz="1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/>
              <a:t> In childhood : swelling of hands and feet , chest pain , nosebleeds and frequent URTIs.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/>
              <a:t>Family history: similar problem in one of his cousins who died at the age of 30, used to receive blood transfusions </a:t>
            </a:r>
            <a:endParaRPr/>
          </a:p>
          <a:p>
            <a:pPr indent="-246380" lvl="0" marL="342900" rtl="0" algn="l">
              <a:spcBef>
                <a:spcPts val="1000"/>
              </a:spcBef>
              <a:spcAft>
                <a:spcPts val="0"/>
              </a:spcAft>
              <a:buSzPts val="1520"/>
              <a:buNone/>
            </a:pPr>
            <a:r>
              <a:t/>
            </a:r>
            <a:endParaRPr sz="1900"/>
          </a:p>
          <a:p>
            <a:pPr indent="-246380" lvl="0" marL="342900" rtl="0" algn="l">
              <a:spcBef>
                <a:spcPts val="1000"/>
              </a:spcBef>
              <a:spcAft>
                <a:spcPts val="0"/>
              </a:spcAft>
              <a:buSzPts val="152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6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242" name="Google Shape;1242;p16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Pathophysiology of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Manifestations and sequelae of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Health maintenance recommendations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n-US" sz="2400">
                <a:solidFill>
                  <a:srgbClr val="FF0000"/>
                </a:solidFill>
              </a:rPr>
              <a:t>Current treatments for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b="1" lang="en-US" sz="2400">
                <a:solidFill>
                  <a:srgbClr val="FF0000"/>
                </a:solidFill>
              </a:rPr>
              <a:t>Hydroxyurea</a:t>
            </a:r>
            <a:endParaRPr b="1" sz="2400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 Chronic transfusion therapy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 Hematopoietic stem cell transplantation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 Future directions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6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/>
              <a:t>Hydroxyurea – Mechanisms of Action</a:t>
            </a:r>
            <a:endParaRPr/>
          </a:p>
        </p:txBody>
      </p:sp>
      <p:sp>
        <p:nvSpPr>
          <p:cNvPr id="1248" name="Google Shape;1248;p16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1. ↑ HbF through altered erythroid kinetics and cGMP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2. ↓ Neutrophils and reticulocytes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3. ↓ Adhesiveness to vascular endothelium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4. ↓ Hemolysis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5. ↑ Nitric oxide release</a:t>
            </a:r>
            <a:endParaRPr/>
          </a:p>
        </p:txBody>
      </p:sp>
      <p:pic>
        <p:nvPicPr>
          <p:cNvPr id="1249" name="Google Shape;1249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433" y="1592782"/>
            <a:ext cx="4988441" cy="4789895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16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6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Timeline for Clinical Trials of Hydroxyurea</a:t>
            </a:r>
            <a:endParaRPr/>
          </a:p>
        </p:txBody>
      </p:sp>
      <p:pic>
        <p:nvPicPr>
          <p:cNvPr id="1256" name="Google Shape;1256;p1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218" y="2265528"/>
            <a:ext cx="7710985" cy="403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6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BABY HUG Trial</a:t>
            </a:r>
            <a:endParaRPr/>
          </a:p>
        </p:txBody>
      </p:sp>
      <p:sp>
        <p:nvSpPr>
          <p:cNvPr id="1262" name="Google Shape;1262;p16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80"/>
              <a:buChar char="►"/>
            </a:pPr>
            <a:r>
              <a:rPr lang="en-US" sz="1850"/>
              <a:t>Objectives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lang="en-US" sz="1850"/>
              <a:t>Primary: To determine whether hydroxyurea can prevent or reduce chronic organ damage to the spleen and kidneys in very young children with sickle cell anemia (SCA)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lang="en-US" sz="1850"/>
              <a:t>Secondary: To investigate safety, determine hematologic effects  and effects on other measures of organ function.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US" sz="1850"/>
              <a:t> HbSS or HbSβ0thal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US" sz="1850"/>
              <a:t> Ages 9 – 18 months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US" sz="1850"/>
              <a:t> No requirement for clinical severity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US" sz="1850"/>
              <a:t> 193 subjects randomized to HU vs. placebo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US" sz="1850"/>
              <a:t> HU dose = 20 mg/kg/d x 2 years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6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BABY HUG Trial</a:t>
            </a:r>
            <a:endParaRPr/>
          </a:p>
        </p:txBody>
      </p:sp>
      <p:pic>
        <p:nvPicPr>
          <p:cNvPr id="1268" name="Google Shape;1268;p1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080" y="1379210"/>
            <a:ext cx="4831308" cy="5021589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p168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Conclusions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 HU decreases incidence of pain, dactylitis, acute chest syndrome, transfusions and hospitalizations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 Hydroxyurea does not prevent splenic or renal dysfunction (based on primary endpoints), although differences favoring HU were seen for several secondary endpoints.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 HU does not have significant toxicity other than moderate, transient neutropenia.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69"/>
          <p:cNvSpPr txBox="1"/>
          <p:nvPr>
            <p:ph type="title"/>
          </p:nvPr>
        </p:nvSpPr>
        <p:spPr>
          <a:xfrm>
            <a:off x="618816" y="248001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Complications of Sickle Cell Disease</a:t>
            </a:r>
            <a:endParaRPr/>
          </a:p>
        </p:txBody>
      </p:sp>
      <p:pic>
        <p:nvPicPr>
          <p:cNvPr id="1275" name="Google Shape;1275;p1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1254" y="2115404"/>
            <a:ext cx="8666328" cy="4742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" name="Google Shape;1280;p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88123" cy="11686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17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 </a:t>
            </a:r>
            <a:br>
              <a:rPr lang="en-US"/>
            </a:br>
            <a:r>
              <a:rPr b="1" lang="en-US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SWiTCH Trial</a:t>
            </a:r>
            <a:endParaRPr/>
          </a:p>
        </p:txBody>
      </p:sp>
      <p:sp>
        <p:nvSpPr>
          <p:cNvPr id="1282" name="Google Shape;1282;p17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Multi-center Phase III randomized trial in children with SCA and previous overt stroke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Subjects transfused for ≥1.5 years and iron overloaded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133 subjects randomized to Standard treatment: continued chronic transfusion+ iron chelation, or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Alternative treatment: hydroxyurea (phase in) +phlebotomy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Composite 1° endpoint: stroke risk + iron status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7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SWiTCH Trial Results</a:t>
            </a:r>
            <a:endParaRPr/>
          </a:p>
        </p:txBody>
      </p:sp>
      <p:sp>
        <p:nvSpPr>
          <p:cNvPr id="1288" name="Google Shape;1288;p17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Liver iron concentration (LIC) was not lower with phlebotomy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Median LIC was 15.7 in the alternative arm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Median LIC was 16.6 in the standard arm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Recurrent stroke rate was unbalanced 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     7 subjects in the alternative arm = 10% (12% predicted)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     0 subjects in the standard arm = 0% (6% predicted)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With no iron advantage, no stroke margin was justified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Therefore</a:t>
            </a:r>
            <a:r>
              <a:rPr b="1" lang="en-US" sz="2400">
                <a:solidFill>
                  <a:srgbClr val="FF0000"/>
                </a:solidFill>
              </a:rPr>
              <a:t>, management for secondary stroke prevention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b="1" lang="en-US" sz="2400">
                <a:solidFill>
                  <a:srgbClr val="FF0000"/>
                </a:solidFill>
              </a:rPr>
              <a:t>remains chronic transfusion + iron chelation</a:t>
            </a:r>
            <a:endParaRPr/>
          </a:p>
        </p:txBody>
      </p:sp>
      <p:pic>
        <p:nvPicPr>
          <p:cNvPr id="1289" name="Google Shape;1289;p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705"/>
            <a:ext cx="2388123" cy="116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7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TWiTCH Trial</a:t>
            </a:r>
            <a:endParaRPr/>
          </a:p>
        </p:txBody>
      </p:sp>
      <p:sp>
        <p:nvSpPr>
          <p:cNvPr id="1295" name="Google Shape;1295;p17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lang="en-US" sz="1700"/>
              <a:t>Phase III multi-center trial in patients who were transfused for primary stroke prophylaxis (because of abnormal Transcranial Doppler (TCD) velocity) for ≥1 year.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 sz="1700"/>
              <a:t> 121 subjects, ages 4-16 years, without severe vasculopathy</a:t>
            </a:r>
            <a:endParaRPr sz="1700"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 sz="1700"/>
              <a:t>Randomized to continued chronic transfusion vs. switching to HU treatment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 sz="1700"/>
              <a:t> Primary endpoint was TCD velocity after 24 months.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 sz="1700"/>
              <a:t> Final TCD velocities = 143 cm/sec on chronic transfusion and 138 cm/sec on HU; no patients in either arm had stroke.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 sz="1700"/>
              <a:t> Therefore</a:t>
            </a:r>
            <a:r>
              <a:rPr b="1" lang="en-US" sz="2210">
                <a:solidFill>
                  <a:srgbClr val="FF0000"/>
                </a:solidFill>
              </a:rPr>
              <a:t>, HU treatment was not inferior to transfusion treatment.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68"/>
              <a:buChar char="►"/>
            </a:pPr>
            <a:r>
              <a:rPr b="1" lang="en-US" sz="2210"/>
              <a:t> Implications: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n-US" sz="1700"/>
              <a:t>– </a:t>
            </a:r>
            <a:r>
              <a:rPr b="1" lang="en-US" sz="1700">
                <a:solidFill>
                  <a:srgbClr val="FFFF00"/>
                </a:solidFill>
              </a:rPr>
              <a:t>Fewer patients will need to be on long term transfusion for primary stroke prophylaxis.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b="1" lang="en-US" sz="1700">
                <a:solidFill>
                  <a:srgbClr val="FFFF00"/>
                </a:solidFill>
              </a:rPr>
              <a:t>– Fewer patients will require primary stroke prophylaxis if “all” SCA patients are placed on HU.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7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Complications of Sickle Cell Disease</a:t>
            </a:r>
            <a:endParaRPr/>
          </a:p>
        </p:txBody>
      </p:sp>
      <p:pic>
        <p:nvPicPr>
          <p:cNvPr id="1301" name="Google Shape;1301;p1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8925" y="2047164"/>
            <a:ext cx="7014950" cy="4810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4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Physical exam</a:t>
            </a:r>
            <a:endParaRPr/>
          </a:p>
        </p:txBody>
      </p:sp>
      <p:sp>
        <p:nvSpPr>
          <p:cNvPr id="1130" name="Google Shape;1130;p14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pale , mildly jaundiced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VS : T 39.1°C, ,HR of 90,  BP 116/84,RR 26 , O2 Sat 89%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ulcers on right leg, inflamed gums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Enlarged spleen. 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74"/>
          <p:cNvSpPr txBox="1"/>
          <p:nvPr>
            <p:ph type="title"/>
          </p:nvPr>
        </p:nvSpPr>
        <p:spPr>
          <a:xfrm>
            <a:off x="645130" y="220706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Hydroxyurea and Retinopathy</a:t>
            </a:r>
            <a:endParaRPr/>
          </a:p>
        </p:txBody>
      </p:sp>
      <p:sp>
        <p:nvSpPr>
          <p:cNvPr id="1307" name="Google Shape;1307;p174"/>
          <p:cNvSpPr txBox="1"/>
          <p:nvPr>
            <p:ph idx="1" type="body"/>
          </p:nvPr>
        </p:nvSpPr>
        <p:spPr>
          <a:xfrm>
            <a:off x="127380" y="1863488"/>
            <a:ext cx="6100549" cy="450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123 children with HbSS at SJCRH; routine eye exams beginning at age 10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10.6% developed retinopathy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HbF&lt;15% → 7x more likely to develop retinopathy than HbF&gt;15%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Among children treated with HU, those with retinopathy had ↓ HbF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n-US" sz="2400">
                <a:solidFill>
                  <a:srgbClr val="FF0000"/>
                </a:solidFill>
              </a:rPr>
              <a:t> Induction of HbF with HU may prevent retinopathy</a:t>
            </a:r>
            <a:endParaRPr/>
          </a:p>
        </p:txBody>
      </p:sp>
      <p:pic>
        <p:nvPicPr>
          <p:cNvPr id="1308" name="Google Shape;1308;p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768" y="1863488"/>
            <a:ext cx="5286232" cy="443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7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Complications of Sickle Cell Disease</a:t>
            </a:r>
            <a:endParaRPr/>
          </a:p>
        </p:txBody>
      </p:sp>
      <p:pic>
        <p:nvPicPr>
          <p:cNvPr id="1314" name="Google Shape;1314;p1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9678" y="2080651"/>
            <a:ext cx="5909480" cy="477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17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Hydroxyurea and Cardiopulmonary Function</a:t>
            </a:r>
            <a:endParaRPr/>
          </a:p>
        </p:txBody>
      </p:sp>
      <p:sp>
        <p:nvSpPr>
          <p:cNvPr id="1320" name="Google Shape;1320;p17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↑ Exercise tolerance on treadmill in boys on HU (Wali, PHO, 2011)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↑ SaO2 (95 → 98%) in 5-21 year old HbSS patients on HU(Pashankar, JPHO, 2015)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Patients on HU had higher SaO2 - both when awake and asleep – compared with those not on HU (98.5% vs. 96.1%), but no difference in obstructive sleep apnea (Narang, Annals ATS, 2015)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en-US" sz="2400"/>
              <a:t> No change in tricuspid regurgitant (TR) jet velocity – marker of pulmonary hypertension </a:t>
            </a:r>
            <a:r>
              <a:rPr lang="en-US"/>
              <a:t>- in 152 children with SCD(Gordeuk, Blood, 2009)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7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Complications of Sickle Cell Disease</a:t>
            </a:r>
            <a:endParaRPr/>
          </a:p>
        </p:txBody>
      </p:sp>
      <p:pic>
        <p:nvPicPr>
          <p:cNvPr id="1326" name="Google Shape;1326;p17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2257" y="1991894"/>
            <a:ext cx="5936776" cy="4866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7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b="1" lang="en-US" sz="3200"/>
              <a:t>Spleen Function(in BABY HUG Trial)</a:t>
            </a:r>
            <a:br>
              <a:rPr b="1" lang="en-US" sz="3200"/>
            </a:br>
            <a:r>
              <a:rPr lang="en-US" sz="2800"/>
              <a:t>(Rogers Blood, 2010</a:t>
            </a:r>
            <a:r>
              <a:rPr lang="en-US" sz="3200"/>
              <a:t>)</a:t>
            </a:r>
            <a:endParaRPr/>
          </a:p>
        </p:txBody>
      </p:sp>
      <p:sp>
        <p:nvSpPr>
          <p:cNvPr id="1332" name="Google Shape;1332;p178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b="1" lang="en-US"/>
              <a:t>Liver spleen scan</a:t>
            </a:r>
            <a:endParaRPr/>
          </a:p>
        </p:txBody>
      </p:sp>
      <p:sp>
        <p:nvSpPr>
          <p:cNvPr id="1333" name="Google Shape;1333;p178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sp>
        <p:nvSpPr>
          <p:cNvPr id="1334" name="Google Shape;1334;p178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  <p:sp>
        <p:nvSpPr>
          <p:cNvPr id="1335" name="Google Shape;1335;p178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 sz="1600"/>
              <a:t>Qualitative interpretation of spleen uptake (relative to liver)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/>
              <a:t>• Categorized as normal present, but decreased, or absent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/>
              <a:t>• No significant difference between HU and placebo in BABY HUG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/>
              <a:t>• However, Howell-Jolly Bodies (HJB)and pitted cells were significantly less in HU patients (p&lt;0.04)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/>
          </a:p>
        </p:txBody>
      </p:sp>
      <p:sp>
        <p:nvSpPr>
          <p:cNvPr id="1336" name="Google Shape;1336;p178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  <p:sp>
        <p:nvSpPr>
          <p:cNvPr id="1337" name="Google Shape;1337;p178"/>
          <p:cNvSpPr txBox="1"/>
          <p:nvPr>
            <p:ph idx="6" type="body"/>
          </p:nvPr>
        </p:nvSpPr>
        <p:spPr>
          <a:xfrm>
            <a:off x="10128954" y="474662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  <p:pic>
        <p:nvPicPr>
          <p:cNvPr id="1338" name="Google Shape;1338;p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5073" y="1981200"/>
            <a:ext cx="3030337" cy="227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p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4700" y="4669530"/>
            <a:ext cx="2926133" cy="181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343" y="3001103"/>
            <a:ext cx="3083590" cy="181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17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Hydroxyurea and Spleen Function</a:t>
            </a:r>
            <a:endParaRPr/>
          </a:p>
        </p:txBody>
      </p:sp>
      <p:sp>
        <p:nvSpPr>
          <p:cNvPr id="1346" name="Google Shape;1346;p17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Splenic function normally lost by age 2 years in 90% of HbSS patients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HUSTLE Study: Liver-spleen (L-S) scans performed at initiation of HU treatment and every 3 years afterwards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In 40 children with sickle cell anemia (SCA), mean age 9.1 years, </a:t>
            </a:r>
            <a:r>
              <a:rPr b="1" lang="en-US" sz="2400">
                <a:solidFill>
                  <a:srgbClr val="FFFF00"/>
                </a:solidFill>
              </a:rPr>
              <a:t>33% had some uptake on L-S scans after 3 years of HU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Younger age, higher HbF, and baseline splenic function were associated with preservation or re-induction of spleen function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8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Complications of Sickle Cell Disease</a:t>
            </a:r>
            <a:endParaRPr/>
          </a:p>
        </p:txBody>
      </p:sp>
      <p:pic>
        <p:nvPicPr>
          <p:cNvPr id="1352" name="Google Shape;1352;p18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0314" y="2089318"/>
            <a:ext cx="6816315" cy="4768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8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Hydroxyurea and Renal Function</a:t>
            </a:r>
            <a:endParaRPr/>
          </a:p>
        </p:txBody>
      </p:sp>
      <p:sp>
        <p:nvSpPr>
          <p:cNvPr id="1358" name="Google Shape;1358;p18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b="1" lang="en-US">
                <a:solidFill>
                  <a:srgbClr val="FFFF00"/>
                </a:solidFill>
              </a:rPr>
              <a:t>GFR (by DTPA clearance): No difference between HU and placebo in BABY HUG Trial (Wang, Lancet, 2011)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Urine concentrating ability: HU &gt; placebo in BABY HUG(Alvarez, PBC 2012)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Albuminuria: ↓frequency of albuminuria on HU in adults (OR 0.28)(Laurin, Nephrol Dial Transplant, 2014)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↓ albumin:creatinine ratio (3.0→1.7) after 6 months on HU in adults (Bartolucci, J Am Soc Nephrol, 2015)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8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Complications of Sickle Cell Disease</a:t>
            </a:r>
            <a:endParaRPr/>
          </a:p>
        </p:txBody>
      </p:sp>
      <p:pic>
        <p:nvPicPr>
          <p:cNvPr id="1364" name="Google Shape;1364;p1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460" y="1992572"/>
            <a:ext cx="7055892" cy="486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18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Hydroxyurea and Priapism</a:t>
            </a:r>
            <a:endParaRPr/>
          </a:p>
        </p:txBody>
      </p:sp>
      <p:sp>
        <p:nvSpPr>
          <p:cNvPr id="1370" name="Google Shape;1370;p18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Case report #1 (Ali Hassan, 1998)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 – 25 year old Saudi man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 – Stuttering priapism relieved by HU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Case report #2 (Anele, 2014)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  – 16 year old African-American man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  – 72 hr. episode of priapism -&gt; erectile dysfunction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  – HU x 18 mo. -&gt; recovery of erectile function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4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CBCD</a:t>
            </a:r>
            <a:endParaRPr/>
          </a:p>
        </p:txBody>
      </p:sp>
      <p:sp>
        <p:nvSpPr>
          <p:cNvPr id="1136" name="Google Shape;1136;p14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 WBC  </a:t>
            </a:r>
            <a:r>
              <a:rPr b="1" lang="en-US" sz="2400">
                <a:solidFill>
                  <a:srgbClr val="FF0000"/>
                </a:solidFill>
              </a:rPr>
              <a:t>17 500</a:t>
            </a:r>
            <a:r>
              <a:rPr lang="en-US"/>
              <a:t>/μL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 62% neutrophils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 25% lymphocytes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 9% monocytes</a:t>
            </a:r>
            <a:br>
              <a:rPr lang="en-US"/>
            </a:br>
            <a:r>
              <a:rPr lang="en-US"/>
              <a:t>2% eosinophils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 1% basophils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 Hb </a:t>
            </a:r>
            <a:r>
              <a:rPr b="1" lang="en-US">
                <a:solidFill>
                  <a:srgbClr val="FF0000"/>
                </a:solidFill>
              </a:rPr>
              <a:t>8</a:t>
            </a:r>
            <a:r>
              <a:rPr b="1" lang="en-US" sz="2400">
                <a:solidFill>
                  <a:srgbClr val="FF0000"/>
                </a:solidFill>
              </a:rPr>
              <a:t> </a:t>
            </a:r>
            <a:r>
              <a:rPr lang="en-US"/>
              <a:t>g/dL</a:t>
            </a:r>
            <a:br>
              <a:rPr lang="en-US"/>
            </a:br>
            <a:r>
              <a:rPr lang="en-US"/>
              <a:t> Reticulocyte </a:t>
            </a:r>
            <a:r>
              <a:rPr b="1" lang="en-US" sz="2400">
                <a:solidFill>
                  <a:srgbClr val="FF0000"/>
                </a:solidFill>
              </a:rPr>
              <a:t>25%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 Platelet 206 000/μL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8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Complications of Sickle Cell Disease</a:t>
            </a:r>
            <a:endParaRPr/>
          </a:p>
        </p:txBody>
      </p:sp>
      <p:pic>
        <p:nvPicPr>
          <p:cNvPr id="1376" name="Google Shape;1376;p1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8484" y="2379287"/>
            <a:ext cx="6005015" cy="447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8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Hydroxyurea and Parvovirus Infection</a:t>
            </a:r>
            <a:endParaRPr/>
          </a:p>
        </p:txBody>
      </p:sp>
      <p:sp>
        <p:nvSpPr>
          <p:cNvPr id="1382" name="Google Shape;1382;p18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Retrospective review of 330 children with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120 known cases of </a:t>
            </a:r>
            <a:r>
              <a:rPr b="1" lang="en-US">
                <a:solidFill>
                  <a:srgbClr val="FF0000"/>
                </a:solidFill>
              </a:rPr>
              <a:t>aplastic crisis </a:t>
            </a:r>
            <a:r>
              <a:rPr lang="en-US"/>
              <a:t>due to </a:t>
            </a:r>
            <a:r>
              <a:rPr b="1" lang="en-US">
                <a:solidFill>
                  <a:srgbClr val="FF0000"/>
                </a:solidFill>
              </a:rPr>
              <a:t>parvovirus B19 </a:t>
            </a:r>
            <a:r>
              <a:rPr lang="en-US"/>
              <a:t>infection; 12% (n=14) on HU at time of infection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Children with HbSS/Sβ0 on HU had </a:t>
            </a:r>
            <a:r>
              <a:rPr b="1" lang="en-US">
                <a:solidFill>
                  <a:srgbClr val="FF0000"/>
                </a:solidFill>
              </a:rPr>
              <a:t>fewer transfusions </a:t>
            </a:r>
            <a:r>
              <a:rPr lang="en-US"/>
              <a:t>(71% vs. 94%, p=0.03) and </a:t>
            </a:r>
            <a:r>
              <a:rPr b="1" lang="en-US">
                <a:solidFill>
                  <a:srgbClr val="FF0000"/>
                </a:solidFill>
              </a:rPr>
              <a:t>higher Hb concentration nadirs</a:t>
            </a:r>
            <a:r>
              <a:rPr lang="en-US"/>
              <a:t> (6.5 vs. 5.2 g/dL, p=0.01) than untreated children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 </a:t>
            </a:r>
            <a:r>
              <a:rPr b="1" lang="en-US" sz="2400"/>
              <a:t>Conclusion</a:t>
            </a:r>
            <a:r>
              <a:rPr b="1" lang="en-US"/>
              <a:t>: </a:t>
            </a:r>
            <a:r>
              <a:rPr b="1" lang="en-US">
                <a:solidFill>
                  <a:srgbClr val="FF0000"/>
                </a:solidFill>
              </a:rPr>
              <a:t>HU may reduce need for transfusion and may attenuate symptoms during aplastic crises due to parvovirus.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18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3200"/>
              <a:t>Consensus Treatment Protocol of Hydroxyurea Therapy</a:t>
            </a:r>
            <a:endParaRPr/>
          </a:p>
        </p:txBody>
      </p:sp>
      <p:sp>
        <p:nvSpPr>
          <p:cNvPr id="1388" name="Google Shape;1388;p18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Baseline elevation of HbF should not affect the decision to initiate hydroxyurea therapy.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Starting dosage for infants and children: </a:t>
            </a:r>
            <a:r>
              <a:rPr b="1" lang="en-US">
                <a:solidFill>
                  <a:srgbClr val="FF0000"/>
                </a:solidFill>
              </a:rPr>
              <a:t>20 mg/kg/day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Monitor CBC with WBC differential and reticulocyte count at least every 4 weeks when adjusting dosage.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Aim for a target absolute neutrophil count </a:t>
            </a:r>
            <a:r>
              <a:rPr b="1" lang="en-US">
                <a:solidFill>
                  <a:srgbClr val="FF0000"/>
                </a:solidFill>
              </a:rPr>
              <a:t>≥2,000/Ul</a:t>
            </a:r>
            <a:endParaRPr b="1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Maintain platelet count </a:t>
            </a:r>
            <a:r>
              <a:rPr b="1" lang="en-US">
                <a:solidFill>
                  <a:srgbClr val="FF0000"/>
                </a:solidFill>
              </a:rPr>
              <a:t>≥80,000/uL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8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Hydroxyurea: Optimal Dose?</a:t>
            </a:r>
            <a:endParaRPr/>
          </a:p>
        </p:txBody>
      </p:sp>
      <p:sp>
        <p:nvSpPr>
          <p:cNvPr id="1394" name="Google Shape;1394;p18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Benefits of hydroxyurea are primarily due to fetal hemoglobin.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Laboratory benefits are dose-dependent.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Escalation &gt;25 mg/kg/d → HbF ~20%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Non-escalated ~20 mg/kg/d → HbF ~15%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liquid formulations are bioequivalent.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8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400" name="Google Shape;1400;p18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Pathophysiology of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Manifestations and sequelae of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Health maintenance recommendations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Current treatments for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Hydroxyurea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 </a:t>
            </a:r>
            <a:r>
              <a:rPr b="1" lang="en-US" sz="2400">
                <a:solidFill>
                  <a:srgbClr val="FF0000"/>
                </a:solidFill>
              </a:rPr>
              <a:t>Chronic transfusion therapy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 Hematopoietic stem cell transplantation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 Future directions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8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Benefits of erythrocyte transfusion in SCD :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1406" name="Google Shape;1406;p18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Increase oxygen carrying capacity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Increase hemoglobin/hematocrit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Decrease reticulocyte count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Reduce </a:t>
            </a:r>
            <a:r>
              <a:rPr b="1" lang="en-US"/>
              <a:t>Hb S level &lt;30%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Reduce circulating sickle cell forms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19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Pre and post chronic transfusion therapy</a:t>
            </a:r>
            <a:endParaRPr/>
          </a:p>
        </p:txBody>
      </p:sp>
      <p:sp>
        <p:nvSpPr>
          <p:cNvPr id="1412" name="Google Shape;1412;p190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untreated</a:t>
            </a:r>
            <a:endParaRPr/>
          </a:p>
        </p:txBody>
      </p:sp>
      <p:pic>
        <p:nvPicPr>
          <p:cNvPr id="1413" name="Google Shape;1413;p19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900" y="2947916"/>
            <a:ext cx="3807724" cy="2893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Google Shape;1414;p190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transfused</a:t>
            </a:r>
            <a:endParaRPr/>
          </a:p>
        </p:txBody>
      </p:sp>
      <p:pic>
        <p:nvPicPr>
          <p:cNvPr id="1415" name="Google Shape;1415;p190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7743" y="2947916"/>
            <a:ext cx="3501099" cy="289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9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Indications </a:t>
            </a:r>
            <a:endParaRPr/>
          </a:p>
        </p:txBody>
      </p:sp>
      <p:sp>
        <p:nvSpPr>
          <p:cNvPr id="1421" name="Google Shape;1421;p19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Prevention of secondary stroke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Prevention of primary stroke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Recurrent acute chest syndrome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Symptomatic anemia due to chronic renal failure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9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Prevention of secondary stroke </a:t>
            </a:r>
            <a:endParaRPr/>
          </a:p>
        </p:txBody>
      </p:sp>
      <p:sp>
        <p:nvSpPr>
          <p:cNvPr id="1427" name="Google Shape;1427;p192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Without transfusion :70% recur within 3 years of initial stroke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Chronic transfusion therapy Recurrence only 10%</a:t>
            </a:r>
            <a:endParaRPr sz="2400"/>
          </a:p>
        </p:txBody>
      </p:sp>
      <p:pic>
        <p:nvPicPr>
          <p:cNvPr id="1428" name="Google Shape;1428;p19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4889" y="1853248"/>
            <a:ext cx="4558352" cy="3537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19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Transcranial Doppler ultrasound</a:t>
            </a:r>
            <a:endParaRPr/>
          </a:p>
        </p:txBody>
      </p:sp>
      <p:pic>
        <p:nvPicPr>
          <p:cNvPr id="1434" name="Google Shape;1434;p19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1188" y="1583140"/>
            <a:ext cx="5349922" cy="4708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4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142" name="Google Shape;1142;p149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is most probable cause of patients problem?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complications the patient may have?</a:t>
            </a:r>
            <a:br>
              <a:rPr lang="en-US"/>
            </a:br>
            <a:endParaRPr/>
          </a:p>
        </p:txBody>
      </p:sp>
      <p:pic>
        <p:nvPicPr>
          <p:cNvPr id="1143" name="Google Shape;1143;p14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4926" y="1853248"/>
            <a:ext cx="4395788" cy="3888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19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Primary stroke prevention </a:t>
            </a:r>
            <a:endParaRPr/>
          </a:p>
        </p:txBody>
      </p:sp>
      <p:sp>
        <p:nvSpPr>
          <p:cNvPr id="1440" name="Google Shape;1440;p19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Most clinical strokes occur in children with increased TCD flow velocities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&lt; 170 cm/sec “Normal”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&gt; 170 cm/sec “Conditional”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&gt; 200 cm/sec “Abnormal”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9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Complications of chronic transfusion</a:t>
            </a:r>
            <a:endParaRPr/>
          </a:p>
        </p:txBody>
      </p:sp>
      <p:sp>
        <p:nvSpPr>
          <p:cNvPr id="1446" name="Google Shape;1446;p19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Immunologic</a:t>
            </a:r>
            <a:endParaRPr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 Infections</a:t>
            </a:r>
            <a:endParaRPr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 Iron overload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19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452" name="Google Shape;1452;p19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Pathophysiology of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Manifestations and sequelae of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Health maintenance recommendations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Current treatments for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Hydroxyurea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 Chronic transfusion therapy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b="1" lang="en-US" sz="2400">
                <a:solidFill>
                  <a:srgbClr val="FF0000"/>
                </a:solidFill>
              </a:rPr>
              <a:t> Hematopoietic stem cell transplantation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 Future directions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9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Stem cell transplantation for SCD</a:t>
            </a:r>
            <a:endParaRPr/>
          </a:p>
        </p:txBody>
      </p:sp>
      <p:sp>
        <p:nvSpPr>
          <p:cNvPr id="1458" name="Google Shape;1458;p19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The goal is to cure the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Only 15% of patients have an HLA-matched sibling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Requires the use of highdose chemotherapy and radiation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Sterility likely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Currently reserved for patients with significant complications ( stroke, or recurrent episodes of ACS and pain)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1464" name="Google Shape;1464;p19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Hydroxyurea not effectively used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Chronic transfusion therapy does not prevent all CNS complications and leads to iron overload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Not enough donors for SCT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99"/>
          <p:cNvSpPr txBox="1"/>
          <p:nvPr>
            <p:ph type="title"/>
          </p:nvPr>
        </p:nvSpPr>
        <p:spPr>
          <a:xfrm>
            <a:off x="141144" y="166115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Future directions</a:t>
            </a:r>
            <a:endParaRPr/>
          </a:p>
        </p:txBody>
      </p:sp>
      <p:pic>
        <p:nvPicPr>
          <p:cNvPr id="1470" name="Google Shape;1470;p1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52433"/>
            <a:ext cx="8693624" cy="5405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20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Nitric Oxide</a:t>
            </a:r>
            <a:br>
              <a:rPr lang="en-US"/>
            </a:br>
            <a:endParaRPr/>
          </a:p>
        </p:txBody>
      </p:sp>
      <p:sp>
        <p:nvSpPr>
          <p:cNvPr id="1476" name="Google Shape;1476;p200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keeps blood vessels dilated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Inhaled gas versus oral preparations</a:t>
            </a:r>
            <a:endParaRPr sz="2400"/>
          </a:p>
        </p:txBody>
      </p:sp>
      <p:pic>
        <p:nvPicPr>
          <p:cNvPr id="1477" name="Google Shape;1477;p20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9230" y="1665027"/>
            <a:ext cx="5991367" cy="4591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20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Gene therapy for SCD</a:t>
            </a:r>
            <a:endParaRPr/>
          </a:p>
        </p:txBody>
      </p:sp>
      <p:sp>
        <p:nvSpPr>
          <p:cNvPr id="1483" name="Google Shape;1483;p20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Potential cure or significant amelioration of SCD symptoms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Not tested in humans with SCD yet Vector inserted (lentivirus) in stem cells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“Convinces” the body to produce more HbF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More HbF ► less HbS ► less problems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20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Gene therapy trials for hemoglobinopathies</a:t>
            </a:r>
            <a:endParaRPr/>
          </a:p>
        </p:txBody>
      </p:sp>
      <p:sp>
        <p:nvSpPr>
          <p:cNvPr id="1489" name="Google Shape;1489;p20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Trial using vector containing β-globin (Cavazzano-Calvo, Nature, 2010) –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one pt. with HbE-β- thalassemia now transfusion independent after ~30 mo.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Three trials (Memorial Sloan-Kettering, Cincinnati Children’s, St. Jude) beginning enrollment soon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20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Induced pluripotent stemcells (Ips)</a:t>
            </a:r>
            <a:endParaRPr/>
          </a:p>
        </p:txBody>
      </p:sp>
      <p:sp>
        <p:nvSpPr>
          <p:cNvPr id="1495" name="Google Shape;1495;p20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Reprogramming adult somatic cells into induced pluripotent stem cells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iPS can be manipulated to correct a genetic error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5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149" name="Google Shape;1149;p15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b="1" lang="en-US" sz="2400">
                <a:solidFill>
                  <a:srgbClr val="FF0000"/>
                </a:solidFill>
              </a:rPr>
              <a:t>Pathophysiology of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Manifestations and sequelae of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Health maintenance recommendations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Current treatments for SCD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Hydroxyurea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 Chronic transfusion therapy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 Hematopoietic stem cell transplantation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/>
              <a:t> Future directions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Conclusions </a:t>
            </a:r>
            <a:endParaRPr/>
          </a:p>
        </p:txBody>
      </p:sp>
      <p:sp>
        <p:nvSpPr>
          <p:cNvPr id="1501" name="Google Shape;1501;p20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Treatment options much better than 20 years ago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Chronic transfusion useful for specific problems –especially involving the CNS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Curative therapy with HSCT expanding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genetherapy not yet ready for large-scale trials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 Hydroxyurea has best potential for treatment of most patients with SCD, particularly for decreasing vasoocclusive complications and mortality—and it should be considered for all HbSS patients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507" name="Google Shape;1507;p20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                         </a:t>
            </a:r>
            <a:r>
              <a:rPr lang="en-US" sz="6000"/>
              <a:t>Thank you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5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                  Sickle cell Disease</a:t>
            </a:r>
            <a:endParaRPr/>
          </a:p>
        </p:txBody>
      </p:sp>
      <p:sp>
        <p:nvSpPr>
          <p:cNvPr id="1155" name="Google Shape;1155;p15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156" name="Google Shape;1156;p151"/>
          <p:cNvSpPr/>
          <p:nvPr/>
        </p:nvSpPr>
        <p:spPr>
          <a:xfrm>
            <a:off x="749490" y="2211666"/>
            <a:ext cx="89154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 autosomal recessive genetic disease of Hb synthesis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Results from </a:t>
            </a:r>
            <a:r>
              <a:rPr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substitution of the amino acid valine for glutamic acid at the sixth position of the beta globin chain, causing formation of hemoglobin S.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100,000 individuals (36,000 children) in US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5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SCD Clinical disorders</a:t>
            </a:r>
            <a:endParaRPr/>
          </a:p>
        </p:txBody>
      </p:sp>
      <p:sp>
        <p:nvSpPr>
          <p:cNvPr id="1163" name="Google Shape;1163;p15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Sickle cell anemia (SCA) : HbSS or HbSβ0-thalassemia.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Sickle cell disease (SCD) :all disease genotypes: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-SCA and compound heterozygous disorders(HbSC, HbSD).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- Sickle cell trait is not a form of SCD 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5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lang="en-US" sz="4800"/>
              <a:t>Pathophysiology</a:t>
            </a:r>
            <a:endParaRPr sz="4800"/>
          </a:p>
        </p:txBody>
      </p:sp>
      <p:sp>
        <p:nvSpPr>
          <p:cNvPr id="1170" name="Google Shape;1170;p153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HbS polymerizes into rod-like structures upon deoxygenation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A hallmark of SCD is chronic haemolysis with vaso-occlusion. </a:t>
            </a:r>
            <a:endParaRPr sz="2400"/>
          </a:p>
        </p:txBody>
      </p:sp>
      <p:pic>
        <p:nvPicPr>
          <p:cNvPr id="1171" name="Google Shape;1171;p15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2561" y="2060575"/>
            <a:ext cx="5036024" cy="178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5_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4_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6_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