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9" r:id="rId2"/>
  </p:sldMasterIdLst>
  <p:notesMasterIdLst>
    <p:notesMasterId r:id="rId29"/>
  </p:notesMasterIdLst>
  <p:sldIdLst>
    <p:sldId id="837" r:id="rId3"/>
    <p:sldId id="842" r:id="rId4"/>
    <p:sldId id="642" r:id="rId5"/>
    <p:sldId id="711" r:id="rId6"/>
    <p:sldId id="804" r:id="rId7"/>
    <p:sldId id="834" r:id="rId8"/>
    <p:sldId id="811" r:id="rId9"/>
    <p:sldId id="812" r:id="rId10"/>
    <p:sldId id="809" r:id="rId11"/>
    <p:sldId id="816" r:id="rId12"/>
    <p:sldId id="814" r:id="rId13"/>
    <p:sldId id="818" r:id="rId14"/>
    <p:sldId id="822" r:id="rId15"/>
    <p:sldId id="823" r:id="rId16"/>
    <p:sldId id="839" r:id="rId17"/>
    <p:sldId id="840" r:id="rId18"/>
    <p:sldId id="841" r:id="rId19"/>
    <p:sldId id="825" r:id="rId20"/>
    <p:sldId id="838" r:id="rId21"/>
    <p:sldId id="826" r:id="rId22"/>
    <p:sldId id="827" r:id="rId23"/>
    <p:sldId id="768" r:id="rId24"/>
    <p:sldId id="832" r:id="rId25"/>
    <p:sldId id="766" r:id="rId26"/>
    <p:sldId id="775" r:id="rId27"/>
    <p:sldId id="743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41F3"/>
    <a:srgbClr val="EAE853"/>
    <a:srgbClr val="C87C82"/>
    <a:srgbClr val="D2AAA3"/>
    <a:srgbClr val="F6EFFB"/>
    <a:srgbClr val="EFE4F8"/>
    <a:srgbClr val="E8D8F4"/>
    <a:srgbClr val="DFC9EF"/>
    <a:srgbClr val="E7F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 autoAdjust="0"/>
    <p:restoredTop sz="94524" autoAdjust="0"/>
  </p:normalViewPr>
  <p:slideViewPr>
    <p:cSldViewPr snapToGrid="0">
      <p:cViewPr varScale="1">
        <p:scale>
          <a:sx n="69" d="100"/>
          <a:sy n="69" d="100"/>
        </p:scale>
        <p:origin x="681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3" d="100"/>
        <a:sy n="53" d="100"/>
      </p:scale>
      <p:origin x="0" y="-171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0FAC3DF-6F7A-487E-8DA8-6E95DF9C4052}" type="datetimeFigureOut">
              <a:rPr lang="it-IT"/>
              <a:pPr>
                <a:defRPr/>
              </a:pPr>
              <a:t>14/06/2019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49B351D-712D-40F2-825B-504DEB36CA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935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9B351D-712D-40F2-825B-504DEB36CA0E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64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9B351D-712D-40F2-825B-504DEB36CA0E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61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Classification by HtTKV0 and age at HtTKV0 predicts renal survival in class 1</a:t>
            </a:r>
          </a:p>
          <a:p>
            <a:r>
              <a:rPr lang="en-US" dirty="0" smtClean="0"/>
              <a:t>patients. Kaplan-Meier survival plots of time to ESRD by subclasses in the class 1 MTPC</a:t>
            </a:r>
          </a:p>
          <a:p>
            <a:r>
              <a:rPr lang="en-US" dirty="0" smtClean="0"/>
              <a:t>(A) and CRISP (B) patients and for the class 2 MTPC (C) patients.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9B351D-712D-40F2-825B-504DEB36CA0E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944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9B351D-712D-40F2-825B-504DEB36CA0E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82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9B351D-712D-40F2-825B-504DEB36CA0E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899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2EB31-BFB2-4D86-B14E-749B04C6E78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6E716-3EB3-4E47-AD5A-B796E2BA999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32163-ECA1-4E8A-96C1-0104970F59A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D94A8-92CB-496C-82A1-776DF05081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FADFB-6A7F-427F-A5DD-B41F48D771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8FAF1-9A0F-41B6-9B71-34D0453057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ED96B-1F43-4759-B050-35A397E74D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C5C00-17ED-4CF6-A1DE-37082487BB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9D095-6570-433B-A3F3-C7F7FC2B79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06C5F-9709-4287-ACE3-13EB8F83ED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CB5B4-F7E3-4172-90EB-26E7779012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29F64-C8F8-4E6B-ACF0-2E4F3129C55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B64C6-E722-41DF-BECE-BDFD1102C1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B0E0-7577-444F-ADBC-26777952CD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C3ACB-0F14-47E3-8106-A853C7FBA7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66970-22A6-4720-863C-613FBB7602A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05785-A78A-4270-AB7D-16BD0C3F3DF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B2CCE-9917-4AED-AD9C-3D32173117A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2D3F9-90BD-4657-A264-100B69C1B90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A8F78-1032-4FC2-95B4-8CFEAB3A3D0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10AEC-61D0-4274-81A0-13E7A5B59B8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F1348-0697-4AC8-883A-6C43678D303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EC2F6FE-69E4-432B-AD3B-AACC5408819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C82DA68-64B4-4243-81C4-6995533137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32" r="13674" b="16182"/>
          <a:stretch>
            <a:fillRect/>
          </a:stretch>
        </p:blipFill>
        <p:spPr bwMode="auto">
          <a:xfrm>
            <a:off x="0" y="-109538"/>
            <a:ext cx="12192000" cy="6981826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6563" name="CasellaDiTesto 8"/>
          <p:cNvSpPr txBox="1">
            <a:spLocks noChangeArrowheads="1"/>
          </p:cNvSpPr>
          <p:nvPr/>
        </p:nvSpPr>
        <p:spPr bwMode="auto">
          <a:xfrm>
            <a:off x="2476500" y="2984500"/>
            <a:ext cx="75612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it-IT" sz="2400" b="1" dirty="0" smtClean="0"/>
              <a:t>Clinical aspects of polycystic kidney diseases</a:t>
            </a:r>
            <a:endParaRPr lang="en-US" altLang="it-IT" sz="2400" b="1" dirty="0"/>
          </a:p>
          <a:p>
            <a:pPr algn="ctr"/>
            <a:endParaRPr lang="it-IT" altLang="it-IT" sz="2400" b="1" dirty="0">
              <a:solidFill>
                <a:srgbClr val="993300"/>
              </a:solidFill>
            </a:endParaRPr>
          </a:p>
          <a:p>
            <a:pPr algn="ctr"/>
            <a:r>
              <a:rPr lang="it-IT" altLang="it-IT" sz="2400" b="1" dirty="0">
                <a:solidFill>
                  <a:srgbClr val="FF0000"/>
                </a:solidFill>
              </a:rPr>
              <a:t>Francesco Emma</a:t>
            </a:r>
          </a:p>
          <a:p>
            <a:pPr algn="ctr"/>
            <a:endParaRPr lang="it-IT" altLang="it-IT" sz="2400" b="1" dirty="0">
              <a:solidFill>
                <a:srgbClr val="993300"/>
              </a:solidFill>
            </a:endParaRPr>
          </a:p>
          <a:p>
            <a:pPr algn="ctr"/>
            <a:r>
              <a:rPr lang="it-IT" altLang="it-IT" sz="2400" b="1" i="1" dirty="0" err="1">
                <a:solidFill>
                  <a:srgbClr val="0070C0"/>
                </a:solidFill>
              </a:rPr>
              <a:t>Division</a:t>
            </a:r>
            <a:r>
              <a:rPr lang="it-IT" altLang="it-IT" sz="2400" b="1" i="1" dirty="0">
                <a:solidFill>
                  <a:srgbClr val="0070C0"/>
                </a:solidFill>
              </a:rPr>
              <a:t> of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Nephrology</a:t>
            </a:r>
            <a:r>
              <a:rPr lang="it-IT" altLang="it-IT" sz="2400" b="1" i="1" dirty="0">
                <a:solidFill>
                  <a:srgbClr val="0070C0"/>
                </a:solidFill>
              </a:rPr>
              <a:t> and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Dialysis</a:t>
            </a:r>
            <a:endParaRPr lang="it-IT" altLang="it-IT" sz="2400" b="1" i="1" dirty="0">
              <a:solidFill>
                <a:srgbClr val="0070C0"/>
              </a:solidFill>
            </a:endParaRPr>
          </a:p>
          <a:p>
            <a:pPr algn="ctr"/>
            <a:r>
              <a:rPr lang="it-IT" altLang="it-IT" sz="2400" b="1" i="1" dirty="0">
                <a:solidFill>
                  <a:srgbClr val="0070C0"/>
                </a:solidFill>
              </a:rPr>
              <a:t>Bambino Gesù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Children’s</a:t>
            </a:r>
            <a:r>
              <a:rPr lang="it-IT" altLang="it-IT" sz="2400" b="1" i="1" dirty="0">
                <a:solidFill>
                  <a:srgbClr val="0070C0"/>
                </a:solidFill>
              </a:rPr>
              <a:t> Hospital - IRCCS, Rome, </a:t>
            </a:r>
            <a:r>
              <a:rPr lang="it-IT" altLang="it-IT" sz="2400" b="1" i="1" dirty="0" err="1">
                <a:solidFill>
                  <a:srgbClr val="0070C0"/>
                </a:solidFill>
              </a:rPr>
              <a:t>Italy</a:t>
            </a:r>
            <a:endParaRPr lang="it-IT" altLang="it-IT" sz="2400" b="1" i="1" dirty="0">
              <a:solidFill>
                <a:srgbClr val="0070C0"/>
              </a:solidFill>
            </a:endParaRPr>
          </a:p>
        </p:txBody>
      </p:sp>
      <p:sp>
        <p:nvSpPr>
          <p:cNvPr id="66564" name="Rettangolo 1"/>
          <p:cNvSpPr>
            <a:spLocks noChangeArrowheads="1"/>
          </p:cNvSpPr>
          <p:nvPr/>
        </p:nvSpPr>
        <p:spPr bwMode="auto">
          <a:xfrm>
            <a:off x="384175" y="6318250"/>
            <a:ext cx="277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it-IT" b="1">
                <a:solidFill>
                  <a:schemeClr val="bg1"/>
                </a:solidFill>
              </a:rPr>
              <a:t>Beirut, June 13-14-15, 2019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lum bright="-6000" contrast="10000"/>
          </a:blip>
          <a:srcRect l="-679" t="1375" r="-1" b="-3404"/>
          <a:stretch/>
        </p:blipFill>
        <p:spPr>
          <a:xfrm>
            <a:off x="4105275" y="447675"/>
            <a:ext cx="4305300" cy="1981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944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://radiographics.rsna.org/content/20/3/837/F4.large.jpg"/>
          <p:cNvPicPr>
            <a:picLocks noChangeAspect="1" noChangeArrowheads="1"/>
          </p:cNvPicPr>
          <p:nvPr/>
        </p:nvPicPr>
        <p:blipFill rotWithShape="1">
          <a:blip r:embed="rId2" cstate="screen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67" r="7401"/>
          <a:stretch/>
        </p:blipFill>
        <p:spPr bwMode="auto">
          <a:xfrm>
            <a:off x="7445950" y="1072447"/>
            <a:ext cx="1908106" cy="252142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55652" name="Picture 4" descr="http://radiographics.rsna.org/content/20/3/837/F5.larg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33" r="16197"/>
          <a:stretch/>
        </p:blipFill>
        <p:spPr bwMode="auto">
          <a:xfrm>
            <a:off x="9480376" y="1076067"/>
            <a:ext cx="1954546" cy="251780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55654" name="Picture 6" descr="http://radiographics.rsna.org/content/20/3/837/F6.larg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950" y="3701320"/>
            <a:ext cx="4024005" cy="266429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3" name="Rettangolo 12"/>
          <p:cNvSpPr/>
          <p:nvPr/>
        </p:nvSpPr>
        <p:spPr>
          <a:xfrm>
            <a:off x="7979320" y="6397438"/>
            <a:ext cx="2749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it-IT" sz="1200" dirty="0" err="1">
                <a:solidFill>
                  <a:srgbClr val="0000CC"/>
                </a:solidFill>
                <a:latin typeface="Arial" charset="0"/>
              </a:rPr>
              <a:t>Lonergan</a:t>
            </a:r>
            <a:r>
              <a:rPr lang="it-IT" sz="12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it-IT" sz="1200" dirty="0" err="1">
                <a:solidFill>
                  <a:srgbClr val="0000CC"/>
                </a:solidFill>
                <a:latin typeface="Arial" charset="0"/>
              </a:rPr>
              <a:t>et</a:t>
            </a:r>
            <a:r>
              <a:rPr lang="it-IT" sz="1200" dirty="0">
                <a:solidFill>
                  <a:srgbClr val="0000CC"/>
                </a:solidFill>
                <a:latin typeface="Arial" charset="0"/>
              </a:rPr>
              <a:t> al ,</a:t>
            </a:r>
            <a:r>
              <a:rPr lang="it-IT" sz="1200" dirty="0" err="1">
                <a:solidFill>
                  <a:srgbClr val="0000CC"/>
                </a:solidFill>
                <a:latin typeface="Arial" charset="0"/>
              </a:rPr>
              <a:t>RadioGraphics</a:t>
            </a:r>
            <a:r>
              <a:rPr lang="it-IT" sz="1200" dirty="0">
                <a:solidFill>
                  <a:srgbClr val="0000CC"/>
                </a:solidFill>
                <a:latin typeface="Arial" charset="0"/>
              </a:rPr>
              <a:t> (2000)</a:t>
            </a:r>
          </a:p>
        </p:txBody>
      </p:sp>
      <p:sp>
        <p:nvSpPr>
          <p:cNvPr id="7" name="Text Box 2052"/>
          <p:cNvSpPr txBox="1">
            <a:spLocks noChangeArrowheads="1"/>
          </p:cNvSpPr>
          <p:nvPr/>
        </p:nvSpPr>
        <p:spPr bwMode="auto">
          <a:xfrm>
            <a:off x="1" y="0"/>
            <a:ext cx="12192000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Autosomal Recessive Polycystic Kidney Disease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library.med.utah.edu/WebPath/jpeg1/RENAL0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324" y="1328870"/>
            <a:ext cx="2504705" cy="3808743"/>
          </a:xfrm>
          <a:prstGeom prst="rect">
            <a:avLst/>
          </a:prstGeom>
          <a:noFill/>
          <a:ln w="19050">
            <a:solidFill>
              <a:srgbClr val="1A171B"/>
            </a:solidFill>
          </a:ln>
        </p:spPr>
      </p:pic>
      <p:sp>
        <p:nvSpPr>
          <p:cNvPr id="10" name="Rettangolo 9"/>
          <p:cNvSpPr/>
          <p:nvPr/>
        </p:nvSpPr>
        <p:spPr>
          <a:xfrm>
            <a:off x="881821" y="5251601"/>
            <a:ext cx="19377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it-IT" sz="1200" dirty="0">
                <a:solidFill>
                  <a:srgbClr val="0000CC"/>
                </a:solidFill>
                <a:latin typeface="Arial" charset="0"/>
              </a:rPr>
              <a:t>www.library.med.utah.edu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9" t="19556" r="53661" b="20159"/>
          <a:stretch/>
        </p:blipFill>
        <p:spPr bwMode="auto">
          <a:xfrm>
            <a:off x="3969220" y="3424869"/>
            <a:ext cx="2496875" cy="1720119"/>
          </a:xfrm>
          <a:prstGeom prst="rect">
            <a:avLst/>
          </a:prstGeom>
          <a:noFill/>
          <a:ln w="19050">
            <a:solidFill>
              <a:srgbClr val="1A171B"/>
            </a:solidFill>
            <a:miter lim="800000"/>
            <a:headEnd/>
            <a:tailEnd/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740530" y="6397438"/>
            <a:ext cx="27236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Hoyer P, </a:t>
            </a:r>
            <a:r>
              <a:rPr lang="en-US" sz="1400" dirty="0" err="1">
                <a:solidFill>
                  <a:srgbClr val="0000CC"/>
                </a:solidFill>
                <a:latin typeface="Calibri" pitchFamily="34" charset="0"/>
              </a:rPr>
              <a:t>Curr</a:t>
            </a: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 Opinion </a:t>
            </a:r>
            <a:r>
              <a:rPr lang="en-US" sz="1400" dirty="0" err="1">
                <a:solidFill>
                  <a:srgbClr val="0000CC"/>
                </a:solidFill>
                <a:latin typeface="Calibri" pitchFamily="34" charset="0"/>
              </a:rPr>
              <a:t>Pediatr</a:t>
            </a: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 2015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013240" y="5105087"/>
            <a:ext cx="24116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 smtClean="0">
                <a:solidFill>
                  <a:srgbClr val="1A171B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Mainly medullary distribution</a:t>
            </a:r>
            <a:endParaRPr lang="en-US" sz="1400" b="1" dirty="0">
              <a:solidFill>
                <a:srgbClr val="1A171B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969220" y="1328871"/>
            <a:ext cx="2499663" cy="1720119"/>
            <a:chOff x="4033615" y="1328871"/>
            <a:chExt cx="2730381" cy="194844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964" t="9630" r="3164" b="13541"/>
            <a:stretch/>
          </p:blipFill>
          <p:spPr bwMode="auto">
            <a:xfrm>
              <a:off x="4033615" y="1328871"/>
              <a:ext cx="2730381" cy="1948442"/>
            </a:xfrm>
            <a:prstGeom prst="rect">
              <a:avLst/>
            </a:prstGeom>
            <a:noFill/>
            <a:ln w="19050">
              <a:solidFill>
                <a:srgbClr val="1A171B"/>
              </a:solidFill>
              <a:miter lim="800000"/>
              <a:headEnd/>
              <a:tailEnd/>
            </a:ln>
          </p:spPr>
        </p:pic>
        <p:sp>
          <p:nvSpPr>
            <p:cNvPr id="2" name="Rettangolo 1"/>
            <p:cNvSpPr/>
            <p:nvPr/>
          </p:nvSpPr>
          <p:spPr bwMode="auto">
            <a:xfrm>
              <a:off x="6180746" y="1328871"/>
              <a:ext cx="136733" cy="98277"/>
            </a:xfrm>
            <a:prstGeom prst="rect">
              <a:avLst/>
            </a:prstGeom>
            <a:solidFill>
              <a:srgbClr val="1A171B"/>
            </a:solidFill>
            <a:ln w="19050" cap="flat" cmpd="sng" algn="ctr">
              <a:solidFill>
                <a:srgbClr val="1A171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5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Rettangolo 16"/>
            <p:cNvSpPr/>
            <p:nvPr/>
          </p:nvSpPr>
          <p:spPr bwMode="auto">
            <a:xfrm>
              <a:off x="4036660" y="1329193"/>
              <a:ext cx="136733" cy="98277"/>
            </a:xfrm>
            <a:prstGeom prst="rect">
              <a:avLst/>
            </a:prstGeom>
            <a:solidFill>
              <a:srgbClr val="1A171B"/>
            </a:solidFill>
            <a:ln w="19050" cap="flat" cmpd="sng" algn="ctr">
              <a:solidFill>
                <a:srgbClr val="1A171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5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972008" y="3017852"/>
            <a:ext cx="2388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 err="1" smtClean="0">
                <a:solidFill>
                  <a:srgbClr val="1A171B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Corticomedullary</a:t>
            </a:r>
            <a:r>
              <a:rPr lang="en-US" sz="1400" b="1" dirty="0" smtClean="0">
                <a:solidFill>
                  <a:srgbClr val="1A171B"/>
                </a:solidFill>
                <a:effectLst>
                  <a:outerShdw blurRad="38100" dist="127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distribution</a:t>
            </a:r>
            <a:endParaRPr lang="en-US" sz="1400" b="1" dirty="0">
              <a:solidFill>
                <a:srgbClr val="1A171B"/>
              </a:solidFill>
              <a:effectLst>
                <a:outerShdw blurRad="38100" dist="127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421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252598" y="1791262"/>
            <a:ext cx="8640960" cy="4170372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5560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b="1" dirty="0">
                <a:solidFill>
                  <a:srgbClr val="0000CC"/>
                </a:solidFill>
                <a:latin typeface="Calibri" pitchFamily="34" charset="0"/>
              </a:rPr>
              <a:t>&gt; than 300 mutations in the PKHD1 gene have been described</a:t>
            </a:r>
            <a:br>
              <a:rPr lang="en-US" sz="2200" b="1" dirty="0">
                <a:solidFill>
                  <a:srgbClr val="0000CC"/>
                </a:solidFill>
                <a:latin typeface="Calibri" pitchFamily="34" charset="0"/>
              </a:rPr>
            </a:br>
            <a:r>
              <a:rPr lang="en-US" sz="2200" dirty="0">
                <a:solidFill>
                  <a:srgbClr val="0066FF"/>
                </a:solidFill>
                <a:latin typeface="Calibri" pitchFamily="34" charset="0"/>
              </a:rPr>
              <a:t>weak genotype–phenotype correlation </a:t>
            </a:r>
          </a:p>
          <a:p>
            <a:pPr marL="35560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b="1" dirty="0" err="1">
                <a:solidFill>
                  <a:srgbClr val="0000CC"/>
                </a:solidFill>
                <a:latin typeface="Calibri" pitchFamily="34" charset="0"/>
              </a:rPr>
              <a:t>Oligohydramnios</a:t>
            </a:r>
            <a:r>
              <a:rPr lang="en-US" sz="2200" b="1" dirty="0">
                <a:solidFill>
                  <a:srgbClr val="0000CC"/>
                </a:solidFill>
                <a:latin typeface="Calibri" pitchFamily="34" charset="0"/>
              </a:rPr>
              <a:t> before 28 weeks of gestation is often lethal</a:t>
            </a:r>
          </a:p>
          <a:p>
            <a:pPr marL="35560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b="1" dirty="0">
                <a:solidFill>
                  <a:srgbClr val="0000CC"/>
                </a:solidFill>
                <a:latin typeface="Calibri" pitchFamily="34" charset="0"/>
              </a:rPr>
              <a:t>Neonatal forms</a:t>
            </a:r>
            <a:br>
              <a:rPr lang="en-US" sz="2200" b="1" dirty="0">
                <a:solidFill>
                  <a:srgbClr val="0000CC"/>
                </a:solidFill>
                <a:latin typeface="Calibri" pitchFamily="34" charset="0"/>
              </a:rPr>
            </a:br>
            <a:r>
              <a:rPr lang="en-US" sz="2200" dirty="0">
                <a:solidFill>
                  <a:srgbClr val="0066FF"/>
                </a:solidFill>
                <a:latin typeface="Calibri" pitchFamily="34" charset="0"/>
              </a:rPr>
              <a:t>&gt; 60% of neonates with pulmonary </a:t>
            </a:r>
            <a:r>
              <a:rPr lang="en-US" sz="2200" dirty="0" err="1">
                <a:solidFill>
                  <a:srgbClr val="0066FF"/>
                </a:solidFill>
                <a:latin typeface="Calibri" pitchFamily="34" charset="0"/>
              </a:rPr>
              <a:t>hypoplasia</a:t>
            </a:r>
            <a:r>
              <a:rPr lang="en-US" sz="2200" dirty="0">
                <a:solidFill>
                  <a:srgbClr val="0066FF"/>
                </a:solidFill>
                <a:latin typeface="Calibri" pitchFamily="34" charset="0"/>
              </a:rPr>
              <a:t> survive</a:t>
            </a:r>
            <a:br>
              <a:rPr lang="en-US" sz="2200" dirty="0">
                <a:solidFill>
                  <a:srgbClr val="0066FF"/>
                </a:solidFill>
                <a:latin typeface="Calibri" pitchFamily="34" charset="0"/>
              </a:rPr>
            </a:br>
            <a:r>
              <a:rPr lang="en-US" sz="2200" dirty="0">
                <a:solidFill>
                  <a:srgbClr val="0066FF"/>
                </a:solidFill>
                <a:latin typeface="Calibri" pitchFamily="34" charset="0"/>
                <a:sym typeface="Symbol"/>
              </a:rPr>
              <a:t> </a:t>
            </a:r>
            <a:r>
              <a:rPr lang="en-US" sz="2200" dirty="0">
                <a:solidFill>
                  <a:srgbClr val="0066FF"/>
                </a:solidFill>
                <a:latin typeface="Calibri" pitchFamily="34" charset="0"/>
              </a:rPr>
              <a:t>25% of neonates need postnatal dialysis</a:t>
            </a:r>
            <a:br>
              <a:rPr lang="en-US" sz="2200" dirty="0">
                <a:solidFill>
                  <a:srgbClr val="0066FF"/>
                </a:solidFill>
                <a:latin typeface="Calibri" pitchFamily="34" charset="0"/>
              </a:rPr>
            </a:br>
            <a:r>
              <a:rPr lang="en-US" sz="2200" dirty="0">
                <a:solidFill>
                  <a:srgbClr val="0066FF"/>
                </a:solidFill>
                <a:latin typeface="Calibri" pitchFamily="34" charset="0"/>
                <a:sym typeface="Symbol"/>
              </a:rPr>
              <a:t> </a:t>
            </a:r>
            <a:r>
              <a:rPr lang="en-US" sz="2200" dirty="0">
                <a:solidFill>
                  <a:srgbClr val="0066FF"/>
                </a:solidFill>
                <a:latin typeface="Calibri" pitchFamily="34" charset="0"/>
              </a:rPr>
              <a:t>60% require renal replacement therapy at 10 years</a:t>
            </a:r>
          </a:p>
          <a:p>
            <a:pPr marL="35560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b="1" dirty="0">
                <a:solidFill>
                  <a:srgbClr val="0000CC"/>
                </a:solidFill>
                <a:latin typeface="Calibri" pitchFamily="34" charset="0"/>
              </a:rPr>
              <a:t>Liver</a:t>
            </a:r>
            <a:br>
              <a:rPr lang="en-US" sz="2200" b="1" dirty="0">
                <a:solidFill>
                  <a:srgbClr val="0000CC"/>
                </a:solidFill>
                <a:latin typeface="Calibri" pitchFamily="34" charset="0"/>
              </a:rPr>
            </a:br>
            <a:r>
              <a:rPr lang="en-US" sz="2200" dirty="0">
                <a:solidFill>
                  <a:srgbClr val="0066FF"/>
                </a:solidFill>
                <a:latin typeface="Calibri" pitchFamily="34" charset="0"/>
              </a:rPr>
              <a:t>Congenital hepatic fibrosis is always found </a:t>
            </a:r>
            <a:br>
              <a:rPr lang="en-US" sz="2200" dirty="0">
                <a:solidFill>
                  <a:srgbClr val="0066FF"/>
                </a:solidFill>
                <a:latin typeface="Calibri" pitchFamily="34" charset="0"/>
              </a:rPr>
            </a:br>
            <a:endParaRPr lang="en-US" sz="2200" dirty="0">
              <a:solidFill>
                <a:srgbClr val="0066FF"/>
              </a:solidFill>
              <a:latin typeface="Calibri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087888" y="6497302"/>
            <a:ext cx="6934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dirty="0">
                <a:solidFill>
                  <a:srgbClr val="0000CC"/>
                </a:solidFill>
                <a:latin typeface="Calibri" pitchFamily="34" charset="0"/>
              </a:rPr>
              <a:t>Hoyer P, </a:t>
            </a:r>
            <a:r>
              <a:rPr lang="en-US" sz="1200" b="1" dirty="0" err="1">
                <a:solidFill>
                  <a:srgbClr val="0000CC"/>
                </a:solidFill>
                <a:latin typeface="Calibri" pitchFamily="34" charset="0"/>
              </a:rPr>
              <a:t>Curr</a:t>
            </a:r>
            <a:r>
              <a:rPr lang="en-US" sz="1200" b="1" dirty="0">
                <a:solidFill>
                  <a:srgbClr val="0000CC"/>
                </a:solidFill>
                <a:latin typeface="Calibri" pitchFamily="34" charset="0"/>
              </a:rPr>
              <a:t> Opinion </a:t>
            </a:r>
            <a:r>
              <a:rPr lang="en-US" sz="1200" b="1" dirty="0" err="1">
                <a:solidFill>
                  <a:srgbClr val="0000CC"/>
                </a:solidFill>
                <a:latin typeface="Calibri" pitchFamily="34" charset="0"/>
              </a:rPr>
              <a:t>Pediatr</a:t>
            </a:r>
            <a:r>
              <a:rPr lang="en-US" sz="1200" b="1" dirty="0">
                <a:solidFill>
                  <a:srgbClr val="0000CC"/>
                </a:solidFill>
                <a:latin typeface="Calibri" pitchFamily="34" charset="0"/>
              </a:rPr>
              <a:t> 2015</a:t>
            </a:r>
          </a:p>
        </p:txBody>
      </p:sp>
      <p:sp>
        <p:nvSpPr>
          <p:cNvPr id="5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Autosomal Recessive Polycystic Kidney Disease</a:t>
            </a:r>
            <a:endParaRPr lang="en-US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:\Cistinosi\Orio CK-7 20X bi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986586" y="4854388"/>
            <a:ext cx="2005825" cy="1496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699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Diagnosis of ARPKD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015880" y="6410808"/>
            <a:ext cx="6934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 err="1">
                <a:solidFill>
                  <a:srgbClr val="0000CC"/>
                </a:solidFill>
                <a:latin typeface="Calibri" pitchFamily="34" charset="0"/>
              </a:rPr>
              <a:t>Guay</a:t>
            </a: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-Woodford et al, J </a:t>
            </a:r>
            <a:r>
              <a:rPr lang="en-US" sz="1400" dirty="0" err="1">
                <a:solidFill>
                  <a:srgbClr val="0000CC"/>
                </a:solidFill>
                <a:latin typeface="Calibri" pitchFamily="34" charset="0"/>
              </a:rPr>
              <a:t>Pediatr</a:t>
            </a: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 2014</a:t>
            </a:r>
          </a:p>
        </p:txBody>
      </p:sp>
      <p:sp>
        <p:nvSpPr>
          <p:cNvPr id="5" name="Rettangolo 4"/>
          <p:cNvSpPr/>
          <p:nvPr/>
        </p:nvSpPr>
        <p:spPr>
          <a:xfrm>
            <a:off x="1929721" y="1860662"/>
            <a:ext cx="8568952" cy="315471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5560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b="1" dirty="0">
                <a:solidFill>
                  <a:srgbClr val="0000CC"/>
                </a:solidFill>
                <a:latin typeface="Calibri" pitchFamily="34" charset="0"/>
              </a:rPr>
              <a:t>Prenatal ultrasound is </a:t>
            </a:r>
            <a:r>
              <a:rPr lang="en-US" sz="2200" b="1" u="sng" dirty="0">
                <a:solidFill>
                  <a:srgbClr val="0000CC"/>
                </a:solidFill>
                <a:latin typeface="Calibri" pitchFamily="34" charset="0"/>
              </a:rPr>
              <a:t>not</a:t>
            </a:r>
            <a:r>
              <a:rPr lang="en-US" sz="22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sz="2200" b="1" dirty="0" smtClean="0">
                <a:solidFill>
                  <a:srgbClr val="0000CC"/>
                </a:solidFill>
                <a:latin typeface="Calibri" pitchFamily="34" charset="0"/>
              </a:rPr>
              <a:t>positive in the early weeks of gestation</a:t>
            </a:r>
            <a:endParaRPr lang="en-US" sz="2200" b="1" dirty="0">
              <a:solidFill>
                <a:srgbClr val="0000CC"/>
              </a:solidFill>
              <a:latin typeface="Calibri" pitchFamily="34" charset="0"/>
            </a:endParaRPr>
          </a:p>
          <a:p>
            <a:pPr marL="35560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0000CC"/>
                </a:solidFill>
                <a:latin typeface="Calibri" pitchFamily="34" charset="0"/>
              </a:rPr>
              <a:t>Prenatal </a:t>
            </a:r>
            <a:r>
              <a:rPr lang="en-US" sz="2200" b="1" dirty="0">
                <a:solidFill>
                  <a:srgbClr val="0000CC"/>
                </a:solidFill>
                <a:latin typeface="Calibri" pitchFamily="34" charset="0"/>
              </a:rPr>
              <a:t>diagnosis is </a:t>
            </a:r>
            <a:r>
              <a:rPr lang="en-US" sz="2200" b="1" u="sng" dirty="0">
                <a:solidFill>
                  <a:srgbClr val="0000CC"/>
                </a:solidFill>
                <a:latin typeface="Calibri" pitchFamily="34" charset="0"/>
              </a:rPr>
              <a:t>only</a:t>
            </a:r>
            <a:r>
              <a:rPr lang="en-US" sz="2200" b="1" dirty="0">
                <a:solidFill>
                  <a:srgbClr val="0000CC"/>
                </a:solidFill>
                <a:latin typeface="Calibri" pitchFamily="34" charset="0"/>
              </a:rPr>
              <a:t> feasible by molecular </a:t>
            </a:r>
            <a:r>
              <a:rPr lang="en-US" sz="2200" b="1" dirty="0" smtClean="0">
                <a:solidFill>
                  <a:srgbClr val="0000CC"/>
                </a:solidFill>
                <a:latin typeface="Calibri" pitchFamily="34" charset="0"/>
              </a:rPr>
              <a:t>genetics</a:t>
            </a:r>
          </a:p>
          <a:p>
            <a:pPr marL="35560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0000CC"/>
                </a:solidFill>
                <a:latin typeface="Calibri" pitchFamily="34" charset="0"/>
              </a:rPr>
              <a:t>Caution when </a:t>
            </a:r>
            <a:r>
              <a:rPr lang="en-US" sz="2200" b="1" dirty="0">
                <a:solidFill>
                  <a:srgbClr val="0000CC"/>
                </a:solidFill>
                <a:latin typeface="Calibri" pitchFamily="34" charset="0"/>
              </a:rPr>
              <a:t>predicting the </a:t>
            </a:r>
            <a:r>
              <a:rPr lang="en-US" sz="2200" b="1" dirty="0" smtClean="0">
                <a:solidFill>
                  <a:srgbClr val="0000CC"/>
                </a:solidFill>
                <a:latin typeface="Calibri" pitchFamily="34" charset="0"/>
              </a:rPr>
              <a:t>phenotype!</a:t>
            </a:r>
          </a:p>
          <a:p>
            <a:pPr marL="355600" indent="-355600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0000CC"/>
                </a:solidFill>
                <a:latin typeface="Calibri" pitchFamily="34" charset="0"/>
              </a:rPr>
              <a:t>Siblings</a:t>
            </a:r>
            <a:r>
              <a:rPr lang="en-US" sz="2200" b="1" dirty="0">
                <a:solidFill>
                  <a:srgbClr val="0000CC"/>
                </a:solidFill>
                <a:latin typeface="Calibri" pitchFamily="34" charset="0"/>
              </a:rPr>
              <a:t/>
            </a:r>
            <a:br>
              <a:rPr lang="en-US" sz="2200" b="1" dirty="0">
                <a:solidFill>
                  <a:srgbClr val="0000CC"/>
                </a:solidFill>
                <a:latin typeface="Calibri" pitchFamily="34" charset="0"/>
              </a:rPr>
            </a:br>
            <a:r>
              <a:rPr lang="en-US" sz="2200" dirty="0">
                <a:solidFill>
                  <a:srgbClr val="0066FF"/>
                </a:solidFill>
                <a:latin typeface="Calibri" pitchFamily="34" charset="0"/>
                <a:sym typeface="Symbol"/>
              </a:rPr>
              <a:t>ARPKD expression can be highly variable within </a:t>
            </a:r>
            <a:r>
              <a:rPr lang="en-US" sz="2200" dirty="0" smtClean="0">
                <a:solidFill>
                  <a:srgbClr val="0066FF"/>
                </a:solidFill>
                <a:latin typeface="Calibri" pitchFamily="34" charset="0"/>
                <a:sym typeface="Symbol"/>
              </a:rPr>
              <a:t>the same family</a:t>
            </a:r>
            <a:br>
              <a:rPr lang="en-US" sz="2200" dirty="0" smtClean="0">
                <a:solidFill>
                  <a:srgbClr val="0066FF"/>
                </a:solidFill>
                <a:latin typeface="Calibri" pitchFamily="34" charset="0"/>
                <a:sym typeface="Symbol"/>
              </a:rPr>
            </a:br>
            <a:r>
              <a:rPr lang="en-US" sz="2200" dirty="0" smtClean="0">
                <a:solidFill>
                  <a:srgbClr val="0066FF"/>
                </a:solidFill>
                <a:latin typeface="Calibri" pitchFamily="34" charset="0"/>
                <a:sym typeface="Symbol"/>
              </a:rPr>
              <a:t>Abdominal </a:t>
            </a:r>
            <a:r>
              <a:rPr lang="en-US" sz="2200" dirty="0">
                <a:solidFill>
                  <a:srgbClr val="0066FF"/>
                </a:solidFill>
                <a:latin typeface="Calibri" pitchFamily="34" charset="0"/>
                <a:sym typeface="Symbol"/>
              </a:rPr>
              <a:t>imaging of siblings into adulthood may be appropriate</a:t>
            </a:r>
            <a:br>
              <a:rPr lang="en-US" sz="2200" dirty="0">
                <a:solidFill>
                  <a:srgbClr val="0066FF"/>
                </a:solidFill>
                <a:latin typeface="Calibri" pitchFamily="34" charset="0"/>
                <a:sym typeface="Symbol"/>
              </a:rPr>
            </a:br>
            <a:r>
              <a:rPr lang="en-US" sz="2200" dirty="0">
                <a:solidFill>
                  <a:srgbClr val="0066FF"/>
                </a:solidFill>
                <a:latin typeface="Calibri" pitchFamily="34" charset="0"/>
                <a:sym typeface="Symbol"/>
              </a:rPr>
              <a:t>Genetic testing when possible</a:t>
            </a:r>
            <a:endParaRPr lang="it-IT" sz="2200" dirty="0">
              <a:solidFill>
                <a:srgbClr val="0066FF"/>
              </a:solidFill>
              <a:latin typeface="Calibri" pitchFamily="34" charset="0"/>
              <a:sym typeface="Symbo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201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Autosomal Dominant Polycystic Kidney Disease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9248" y="1117601"/>
            <a:ext cx="3771900" cy="282341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565257" y="665473"/>
            <a:ext cx="2823417" cy="372979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9248" y="4043681"/>
            <a:ext cx="3770684" cy="254549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3" name="Picture 3" descr="http://jasn.asnjournals.org/content/11/9/1767/F6.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067" y="4043682"/>
            <a:ext cx="3729799" cy="2545494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99248" y="1071301"/>
            <a:ext cx="681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Calibri" pitchFamily="34" charset="0"/>
              </a:rPr>
              <a:t>8 y/o</a:t>
            </a:r>
            <a:endParaRPr lang="en-US" sz="1800" dirty="0"/>
          </a:p>
        </p:txBody>
      </p:sp>
      <p:sp>
        <p:nvSpPr>
          <p:cNvPr id="9" name="Rettangolo 8"/>
          <p:cNvSpPr/>
          <p:nvPr/>
        </p:nvSpPr>
        <p:spPr>
          <a:xfrm>
            <a:off x="2199248" y="4000982"/>
            <a:ext cx="798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  <a:latin typeface="Calibri" pitchFamily="34" charset="0"/>
              </a:rPr>
              <a:t>35 y/o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26770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3349" y="959913"/>
            <a:ext cx="3816528" cy="519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664535" y="6450696"/>
            <a:ext cx="2185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Grantham et al, NEJM 2009</a:t>
            </a:r>
          </a:p>
        </p:txBody>
      </p:sp>
      <p:sp>
        <p:nvSpPr>
          <p:cNvPr id="7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Autosomal Dominant Polycystic Kidney Disease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79248" y="6550223"/>
            <a:ext cx="18173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 smtClean="0">
                <a:solidFill>
                  <a:srgbClr val="0000CC"/>
                </a:solidFill>
                <a:latin typeface="Calibri" pitchFamily="34" charset="0"/>
              </a:rPr>
              <a:t>Waltz et al NEJM 2010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9" y="2946728"/>
            <a:ext cx="3862288" cy="359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5" y="984793"/>
            <a:ext cx="3531450" cy="183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igura a mano libera 13"/>
          <p:cNvSpPr/>
          <p:nvPr/>
        </p:nvSpPr>
        <p:spPr>
          <a:xfrm>
            <a:off x="1114032" y="3161084"/>
            <a:ext cx="2749640" cy="2377441"/>
          </a:xfrm>
          <a:custGeom>
            <a:avLst/>
            <a:gdLst>
              <a:gd name="connsiteX0" fmla="*/ 0 w 2546253"/>
              <a:gd name="connsiteY0" fmla="*/ 0 h 2754923"/>
              <a:gd name="connsiteX1" fmla="*/ 450166 w 2546253"/>
              <a:gd name="connsiteY1" fmla="*/ 2335237 h 2754923"/>
              <a:gd name="connsiteX2" fmla="*/ 2546253 w 2546253"/>
              <a:gd name="connsiteY2" fmla="*/ 2518117 h 2754923"/>
              <a:gd name="connsiteX0" fmla="*/ 0 w 2546253"/>
              <a:gd name="connsiteY0" fmla="*/ 0 h 2636520"/>
              <a:gd name="connsiteX1" fmla="*/ 469484 w 2546253"/>
              <a:gd name="connsiteY1" fmla="*/ 2193569 h 2636520"/>
              <a:gd name="connsiteX2" fmla="*/ 2546253 w 2546253"/>
              <a:gd name="connsiteY2" fmla="*/ 2518117 h 2636520"/>
              <a:gd name="connsiteX0" fmla="*/ 0 w 2546253"/>
              <a:gd name="connsiteY0" fmla="*/ 0 h 2754923"/>
              <a:gd name="connsiteX1" fmla="*/ 469484 w 2546253"/>
              <a:gd name="connsiteY1" fmla="*/ 2193569 h 2754923"/>
              <a:gd name="connsiteX2" fmla="*/ 2546253 w 2546253"/>
              <a:gd name="connsiteY2" fmla="*/ 2636520 h 2754923"/>
              <a:gd name="connsiteX0" fmla="*/ 0 w 2546253"/>
              <a:gd name="connsiteY0" fmla="*/ 0 h 2647896"/>
              <a:gd name="connsiteX1" fmla="*/ 469484 w 2546253"/>
              <a:gd name="connsiteY1" fmla="*/ 2193569 h 2647896"/>
              <a:gd name="connsiteX2" fmla="*/ 2546253 w 2546253"/>
              <a:gd name="connsiteY2" fmla="*/ 2636520 h 2647896"/>
              <a:gd name="connsiteX0" fmla="*/ 0 w 2546253"/>
              <a:gd name="connsiteY0" fmla="*/ 0 h 2647896"/>
              <a:gd name="connsiteX1" fmla="*/ 598273 w 2546253"/>
              <a:gd name="connsiteY1" fmla="*/ 2090538 h 2647896"/>
              <a:gd name="connsiteX2" fmla="*/ 2546253 w 2546253"/>
              <a:gd name="connsiteY2" fmla="*/ 2636520 h 2647896"/>
              <a:gd name="connsiteX0" fmla="*/ 0 w 2546253"/>
              <a:gd name="connsiteY0" fmla="*/ 0 h 2647896"/>
              <a:gd name="connsiteX1" fmla="*/ 598273 w 2546253"/>
              <a:gd name="connsiteY1" fmla="*/ 2090538 h 2647896"/>
              <a:gd name="connsiteX2" fmla="*/ 2546253 w 2546253"/>
              <a:gd name="connsiteY2" fmla="*/ 2636520 h 2647896"/>
              <a:gd name="connsiteX0" fmla="*/ 0 w 2546253"/>
              <a:gd name="connsiteY0" fmla="*/ 0 h 2647896"/>
              <a:gd name="connsiteX1" fmla="*/ 598273 w 2546253"/>
              <a:gd name="connsiteY1" fmla="*/ 2090538 h 2647896"/>
              <a:gd name="connsiteX2" fmla="*/ 2546253 w 2546253"/>
              <a:gd name="connsiteY2" fmla="*/ 2636520 h 2647896"/>
              <a:gd name="connsiteX0" fmla="*/ 0 w 2546253"/>
              <a:gd name="connsiteY0" fmla="*/ 0 h 2647896"/>
              <a:gd name="connsiteX1" fmla="*/ 475924 w 2546253"/>
              <a:gd name="connsiteY1" fmla="*/ 2084099 h 2647896"/>
              <a:gd name="connsiteX2" fmla="*/ 2546253 w 2546253"/>
              <a:gd name="connsiteY2" fmla="*/ 2636520 h 2647896"/>
              <a:gd name="connsiteX0" fmla="*/ 0 w 2729925"/>
              <a:gd name="connsiteY0" fmla="*/ 0 h 2525547"/>
              <a:gd name="connsiteX1" fmla="*/ 475924 w 2729925"/>
              <a:gd name="connsiteY1" fmla="*/ 2084099 h 2525547"/>
              <a:gd name="connsiteX2" fmla="*/ 2729925 w 2729925"/>
              <a:gd name="connsiteY2" fmla="*/ 2514171 h 2525547"/>
              <a:gd name="connsiteX0" fmla="*/ 0 w 2729925"/>
              <a:gd name="connsiteY0" fmla="*/ 0 h 2525547"/>
              <a:gd name="connsiteX1" fmla="*/ 443727 w 2729925"/>
              <a:gd name="connsiteY1" fmla="*/ 1974629 h 2525547"/>
              <a:gd name="connsiteX2" fmla="*/ 2729925 w 2729925"/>
              <a:gd name="connsiteY2" fmla="*/ 2514171 h 2525547"/>
              <a:gd name="connsiteX0" fmla="*/ 0 w 2729925"/>
              <a:gd name="connsiteY0" fmla="*/ 0 h 2525547"/>
              <a:gd name="connsiteX1" fmla="*/ 443727 w 2729925"/>
              <a:gd name="connsiteY1" fmla="*/ 1974629 h 2525547"/>
              <a:gd name="connsiteX2" fmla="*/ 2729925 w 2729925"/>
              <a:gd name="connsiteY2" fmla="*/ 2514171 h 252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9925" h="2525547">
                <a:moveTo>
                  <a:pt x="0" y="0"/>
                </a:moveTo>
                <a:cubicBezTo>
                  <a:pt x="12895" y="957775"/>
                  <a:pt x="193217" y="1715513"/>
                  <a:pt x="443727" y="1974629"/>
                </a:cubicBezTo>
                <a:cubicBezTo>
                  <a:pt x="759350" y="2323896"/>
                  <a:pt x="1282323" y="2525547"/>
                  <a:pt x="2729925" y="2514171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008467"/>
              </p:ext>
            </p:extLst>
          </p:nvPr>
        </p:nvGraphicFramePr>
        <p:xfrm>
          <a:off x="5567872" y="972791"/>
          <a:ext cx="2022289" cy="2355565"/>
        </p:xfrm>
        <a:graphic>
          <a:graphicData uri="http://schemas.openxmlformats.org/drawingml/2006/table">
            <a:tbl>
              <a:tblPr/>
              <a:tblGrid>
                <a:gridCol w="995883"/>
                <a:gridCol w="1026406"/>
              </a:tblGrid>
              <a:tr h="609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noProof="0" dirty="0" smtClean="0">
                          <a:solidFill>
                            <a:schemeClr val="bg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Gene</a:t>
                      </a:r>
                      <a:endParaRPr lang="en-US" sz="1400" b="1" i="0" noProof="0" dirty="0">
                        <a:solidFill>
                          <a:schemeClr val="bg1"/>
                        </a:solidFill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noProof="0" dirty="0" smtClean="0">
                          <a:solidFill>
                            <a:schemeClr val="bg1"/>
                          </a:solidFill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Pathogenic variants</a:t>
                      </a:r>
                      <a:endParaRPr lang="en-US" sz="1400" b="1" noProof="0" dirty="0">
                        <a:solidFill>
                          <a:schemeClr val="bg1"/>
                        </a:solidFill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  <a:tr h="349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PKD1*</a:t>
                      </a:r>
                      <a:endParaRPr lang="en-US" sz="1400" b="1" i="1" noProof="0" dirty="0"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en-US" sz="1400" b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78%</a:t>
                      </a:r>
                      <a:endParaRPr lang="en-US" sz="1400" b="1" noProof="0" dirty="0"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9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PKD2*</a:t>
                      </a:r>
                      <a:endParaRPr lang="en-US" sz="1400" b="1" i="1" noProof="0" dirty="0"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en-US" sz="1400" b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15%</a:t>
                      </a:r>
                      <a:endParaRPr lang="en-US" sz="1400" b="1" noProof="0" dirty="0"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9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GANAB</a:t>
                      </a:r>
                      <a:endParaRPr lang="en-US" sz="1400" b="1" i="1" noProof="0" dirty="0"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en-US" sz="1400" b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0.3%</a:t>
                      </a:r>
                      <a:endParaRPr lang="en-US" sz="1400" b="1" noProof="0" dirty="0"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9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DNAJB11</a:t>
                      </a:r>
                      <a:endParaRPr lang="en-US" sz="1400" b="1" i="1" noProof="0" dirty="0"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en-US" sz="1400" b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0.1%</a:t>
                      </a:r>
                      <a:endParaRPr lang="en-US" sz="1400" b="1" noProof="0" dirty="0"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916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1400" b="1" i="0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Unknown</a:t>
                      </a:r>
                      <a:endParaRPr lang="en-US" sz="1400" b="1" i="0" noProof="0" dirty="0"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en-US" sz="1400" b="1" noProof="0" dirty="0" smtClean="0">
                          <a:effectLst>
                            <a:outerShdw blurRad="38100" dist="12700" dir="2700000" algn="tl">
                              <a:srgbClr val="000000">
                                <a:alpha val="20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  <a:endParaRPr lang="en-US" sz="1400" b="1" noProof="0" dirty="0">
                        <a:effectLst>
                          <a:outerShdw blurRad="38100" dist="12700" dir="2700000" algn="tl">
                            <a:srgbClr val="000000">
                              <a:alpha val="20000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918" marR="82918" marT="41459" marB="414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1" name="Rettangolo 10"/>
          <p:cNvSpPr/>
          <p:nvPr/>
        </p:nvSpPr>
        <p:spPr>
          <a:xfrm>
            <a:off x="5567872" y="3374770"/>
            <a:ext cx="2846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Symbol" panose="05050102010706020507" pitchFamily="18" charset="2"/>
              </a:rPr>
              <a:t>* 1</a:t>
            </a:r>
            <a:r>
              <a:rPr lang="en-US" sz="1400" b="1" dirty="0" smtClean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0</a:t>
            </a:r>
            <a:r>
              <a:rPr lang="en-US" sz="1400" b="1" dirty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% </a:t>
            </a:r>
            <a:r>
              <a:rPr lang="en-US" sz="1400" b="1" i="1" dirty="0" smtClean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de novo</a:t>
            </a:r>
            <a:r>
              <a:rPr lang="en-US" sz="1400" b="1" dirty="0" smtClean="0"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mutations</a:t>
            </a:r>
            <a:endParaRPr lang="en-US" sz="1400" b="1" dirty="0"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74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Patient classification: classes 1A to 1E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lum bright="-7000" contrast="14000"/>
          </a:blip>
          <a:srcRect b="50176"/>
          <a:stretch/>
        </p:blipFill>
        <p:spPr>
          <a:xfrm>
            <a:off x="300035" y="2680671"/>
            <a:ext cx="3501244" cy="2382569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918657" y="6474922"/>
            <a:ext cx="41678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sz="1200" dirty="0" err="1" smtClean="0">
                <a:solidFill>
                  <a:srgbClr val="0000CC"/>
                </a:solidFill>
                <a:latin typeface="Calibri" pitchFamily="34" charset="0"/>
              </a:rPr>
              <a:t>Irazabal</a:t>
            </a:r>
            <a:r>
              <a:rPr lang="de-DE" sz="1200" dirty="0" smtClean="0">
                <a:solidFill>
                  <a:srgbClr val="0000CC"/>
                </a:solidFill>
                <a:latin typeface="Calibri" pitchFamily="34" charset="0"/>
              </a:rPr>
              <a:t> et al, </a:t>
            </a:r>
            <a:r>
              <a:rPr lang="de-DE" sz="1200" dirty="0" err="1" smtClean="0">
                <a:solidFill>
                  <a:srgbClr val="0000CC"/>
                </a:solidFill>
                <a:latin typeface="Calibri" pitchFamily="34" charset="0"/>
              </a:rPr>
              <a:t>Clin</a:t>
            </a:r>
            <a:r>
              <a:rPr lang="de-DE" sz="1200" dirty="0" smtClean="0">
                <a:solidFill>
                  <a:srgbClr val="0000CC"/>
                </a:solidFill>
                <a:latin typeface="Calibri" pitchFamily="34" charset="0"/>
              </a:rPr>
              <a:t> JASN 2015, </a:t>
            </a:r>
            <a:r>
              <a:rPr lang="en-US" sz="1200" dirty="0" err="1">
                <a:solidFill>
                  <a:srgbClr val="0000CC"/>
                </a:solidFill>
                <a:latin typeface="Calibri" pitchFamily="34" charset="0"/>
              </a:rPr>
              <a:t>Chebib</a:t>
            </a:r>
            <a:r>
              <a:rPr lang="en-US" sz="1200" dirty="0">
                <a:solidFill>
                  <a:srgbClr val="0000CC"/>
                </a:solidFill>
                <a:latin typeface="Calibri" pitchFamily="34" charset="0"/>
              </a:rPr>
              <a:t> and Torres, </a:t>
            </a:r>
            <a:r>
              <a:rPr lang="en-US" sz="1200" dirty="0" err="1">
                <a:solidFill>
                  <a:srgbClr val="0000CC"/>
                </a:solidFill>
                <a:latin typeface="Calibri" pitchFamily="34" charset="0"/>
              </a:rPr>
              <a:t>Clin</a:t>
            </a:r>
            <a:r>
              <a:rPr lang="en-US" sz="1200" dirty="0">
                <a:solidFill>
                  <a:srgbClr val="0000CC"/>
                </a:solidFill>
                <a:latin typeface="Calibri" pitchFamily="34" charset="0"/>
              </a:rPr>
              <a:t> JASN </a:t>
            </a:r>
            <a:r>
              <a:rPr lang="en-US" sz="1200" dirty="0" smtClean="0">
                <a:solidFill>
                  <a:srgbClr val="0000CC"/>
                </a:solidFill>
                <a:latin typeface="Calibri" pitchFamily="34" charset="0"/>
              </a:rPr>
              <a:t>2018</a:t>
            </a:r>
            <a:endParaRPr lang="en-US" sz="1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499" y="1224991"/>
            <a:ext cx="5160029" cy="5100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907059" y="2928602"/>
            <a:ext cx="9080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latin typeface="Calibri" pitchFamily="34" charset="0"/>
              </a:rPr>
              <a:t>Mayo </a:t>
            </a:r>
            <a:r>
              <a:rPr lang="de-DE" sz="1200" b="1" dirty="0" err="1" smtClean="0">
                <a:latin typeface="Calibri" pitchFamily="34" charset="0"/>
              </a:rPr>
              <a:t>clinic</a:t>
            </a:r>
            <a:endParaRPr lang="en-US" sz="1200" b="1" dirty="0">
              <a:latin typeface="Calibri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907059" y="5422248"/>
            <a:ext cx="1004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latin typeface="Calibri" pitchFamily="34" charset="0"/>
              </a:rPr>
              <a:t>CRISP </a:t>
            </a:r>
            <a:r>
              <a:rPr lang="de-DE" sz="1200" b="1" dirty="0" err="1" smtClean="0">
                <a:latin typeface="Calibri" pitchFamily="34" charset="0"/>
              </a:rPr>
              <a:t>cohort</a:t>
            </a:r>
            <a:endParaRPr lang="en-US" sz="1200" b="1" dirty="0">
              <a:latin typeface="Calibri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00035" y="4913429"/>
            <a:ext cx="317319" cy="299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1727163" y="6484769"/>
            <a:ext cx="317319" cy="299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7072743" y="6031505"/>
            <a:ext cx="317319" cy="299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072743" y="3437552"/>
            <a:ext cx="317319" cy="299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6"/>
          <a:srcRect l="61617" r="6295" b="3724"/>
          <a:stretch/>
        </p:blipFill>
        <p:spPr>
          <a:xfrm>
            <a:off x="4063778" y="2475396"/>
            <a:ext cx="2137604" cy="30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94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Prognostic factors in ADPKD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e 1"/>
          <p:cNvSpPr/>
          <p:nvPr/>
        </p:nvSpPr>
        <p:spPr>
          <a:xfrm>
            <a:off x="5531546" y="3171161"/>
            <a:ext cx="1006679" cy="956344"/>
          </a:xfrm>
          <a:prstGeom prst="ellipse">
            <a:avLst/>
          </a:prstGeom>
          <a:solidFill>
            <a:srgbClr val="FF0000"/>
          </a:solidFill>
          <a:ln>
            <a:solidFill>
              <a:srgbClr val="FF2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TKV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2620651" y="1547300"/>
            <a:ext cx="1225485" cy="420956"/>
          </a:xfrm>
          <a:prstGeom prst="roundRect">
            <a:avLst/>
          </a:prstGeom>
          <a:solidFill>
            <a:srgbClr val="0057DE"/>
          </a:solidFill>
          <a:ln>
            <a:solidFill>
              <a:srgbClr val="005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Mutation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5422143" y="1547300"/>
            <a:ext cx="1225485" cy="420956"/>
          </a:xfrm>
          <a:prstGeom prst="roundRect">
            <a:avLst/>
          </a:prstGeom>
          <a:solidFill>
            <a:srgbClr val="0057DE"/>
          </a:solidFill>
          <a:ln>
            <a:solidFill>
              <a:srgbClr val="005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Gender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8167073" y="1547300"/>
            <a:ext cx="1646230" cy="42095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Hypertension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2164236" y="3456549"/>
            <a:ext cx="1681900" cy="42095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36000" rIns="72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Complications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531546" y="5142934"/>
            <a:ext cx="1006679" cy="956344"/>
          </a:xfrm>
          <a:prstGeom prst="ellipse">
            <a:avLst/>
          </a:prstGeom>
          <a:solidFill>
            <a:srgbClr val="FF0000"/>
          </a:solidFill>
          <a:ln>
            <a:solidFill>
              <a:srgbClr val="FF2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GFR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3949831" y="2064470"/>
            <a:ext cx="1556892" cy="11821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>
            <a:off x="6570223" y="2139886"/>
            <a:ext cx="1460920" cy="1106691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034885" y="2130458"/>
            <a:ext cx="0" cy="8728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3949830" y="3708623"/>
            <a:ext cx="144403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6034885" y="4232635"/>
            <a:ext cx="0" cy="8201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igura a mano libera 25"/>
          <p:cNvSpPr/>
          <p:nvPr/>
        </p:nvSpPr>
        <p:spPr>
          <a:xfrm>
            <a:off x="6693031" y="2134203"/>
            <a:ext cx="2111604" cy="1532824"/>
          </a:xfrm>
          <a:custGeom>
            <a:avLst/>
            <a:gdLst>
              <a:gd name="connsiteX0" fmla="*/ 0 w 2111604"/>
              <a:gd name="connsiteY0" fmla="*/ 1480008 h 1480008"/>
              <a:gd name="connsiteX1" fmla="*/ 0 w 2111604"/>
              <a:gd name="connsiteY1" fmla="*/ 1480008 h 1480008"/>
              <a:gd name="connsiteX2" fmla="*/ 2111604 w 2111604"/>
              <a:gd name="connsiteY2" fmla="*/ 1480008 h 1480008"/>
              <a:gd name="connsiteX3" fmla="*/ 2111604 w 2111604"/>
              <a:gd name="connsiteY3" fmla="*/ 0 h 148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1604" h="1480008">
                <a:moveTo>
                  <a:pt x="0" y="1480008"/>
                </a:moveTo>
                <a:lnTo>
                  <a:pt x="0" y="1480008"/>
                </a:lnTo>
                <a:lnTo>
                  <a:pt x="2111604" y="1480008"/>
                </a:lnTo>
                <a:lnTo>
                  <a:pt x="2111604" y="0"/>
                </a:lnTo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igura a mano libera 28"/>
          <p:cNvSpPr/>
          <p:nvPr/>
        </p:nvSpPr>
        <p:spPr>
          <a:xfrm>
            <a:off x="6693030" y="2130457"/>
            <a:ext cx="2401613" cy="3490649"/>
          </a:xfrm>
          <a:custGeom>
            <a:avLst/>
            <a:gdLst>
              <a:gd name="connsiteX0" fmla="*/ 0 w 2111604"/>
              <a:gd name="connsiteY0" fmla="*/ 1480008 h 1480008"/>
              <a:gd name="connsiteX1" fmla="*/ 0 w 2111604"/>
              <a:gd name="connsiteY1" fmla="*/ 1480008 h 1480008"/>
              <a:gd name="connsiteX2" fmla="*/ 2111604 w 2111604"/>
              <a:gd name="connsiteY2" fmla="*/ 1480008 h 1480008"/>
              <a:gd name="connsiteX3" fmla="*/ 2111604 w 2111604"/>
              <a:gd name="connsiteY3" fmla="*/ 0 h 148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1604" h="1480008">
                <a:moveTo>
                  <a:pt x="0" y="1480008"/>
                </a:moveTo>
                <a:lnTo>
                  <a:pt x="0" y="1480008"/>
                </a:lnTo>
                <a:lnTo>
                  <a:pt x="2111604" y="1480008"/>
                </a:lnTo>
                <a:lnTo>
                  <a:pt x="2111604" y="0"/>
                </a:lnTo>
              </a:path>
            </a:pathLst>
          </a:custGeom>
          <a:noFill/>
          <a:ln w="28575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ttore 2 30"/>
          <p:cNvCxnSpPr/>
          <p:nvPr/>
        </p:nvCxnSpPr>
        <p:spPr>
          <a:xfrm rot="10800000" flipH="1">
            <a:off x="6694342" y="2216870"/>
            <a:ext cx="1460920" cy="11066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>
            <a:off x="3949831" y="3904062"/>
            <a:ext cx="1556892" cy="1365522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3"/>
          <p:cNvGrpSpPr/>
          <p:nvPr/>
        </p:nvGrpSpPr>
        <p:grpSpPr>
          <a:xfrm>
            <a:off x="5071621" y="2752627"/>
            <a:ext cx="3714480" cy="2177848"/>
            <a:chOff x="5071621" y="2752627"/>
            <a:chExt cx="3714480" cy="2177848"/>
          </a:xfrm>
        </p:grpSpPr>
        <p:sp>
          <p:nvSpPr>
            <p:cNvPr id="3" name="Rettangolo 2"/>
            <p:cNvSpPr/>
            <p:nvPr/>
          </p:nvSpPr>
          <p:spPr>
            <a:xfrm>
              <a:off x="5071621" y="2752627"/>
              <a:ext cx="1989055" cy="1747221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ttangolo arrotondato 21"/>
            <p:cNvSpPr/>
            <p:nvPr/>
          </p:nvSpPr>
          <p:spPr>
            <a:xfrm>
              <a:off x="7001570" y="4169000"/>
              <a:ext cx="1784531" cy="7614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Class 1A – 1E</a:t>
              </a:r>
            </a:p>
            <a:p>
              <a:pPr algn="ctr"/>
              <a:r>
                <a:rPr lang="en-US" sz="2000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vs. age</a:t>
              </a:r>
              <a:endParaRPr lang="en-US" sz="2000" b="1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1679510" y="1203649"/>
            <a:ext cx="10196845" cy="3191069"/>
            <a:chOff x="1679510" y="1203649"/>
            <a:chExt cx="10196845" cy="3191069"/>
          </a:xfrm>
        </p:grpSpPr>
        <p:sp>
          <p:nvSpPr>
            <p:cNvPr id="38" name="Figura a mano libera 37"/>
            <p:cNvSpPr/>
            <p:nvPr/>
          </p:nvSpPr>
          <p:spPr>
            <a:xfrm>
              <a:off x="1679510" y="1203649"/>
              <a:ext cx="8406882" cy="3191069"/>
            </a:xfrm>
            <a:custGeom>
              <a:avLst/>
              <a:gdLst>
                <a:gd name="connsiteX0" fmla="*/ 0 w 8714792"/>
                <a:gd name="connsiteY0" fmla="*/ 0 h 3191069"/>
                <a:gd name="connsiteX1" fmla="*/ 8714792 w 8714792"/>
                <a:gd name="connsiteY1" fmla="*/ 0 h 3191069"/>
                <a:gd name="connsiteX2" fmla="*/ 8714792 w 8714792"/>
                <a:gd name="connsiteY2" fmla="*/ 1212980 h 3191069"/>
                <a:gd name="connsiteX3" fmla="*/ 2892490 w 8714792"/>
                <a:gd name="connsiteY3" fmla="*/ 1212980 h 3191069"/>
                <a:gd name="connsiteX4" fmla="*/ 2892490 w 8714792"/>
                <a:gd name="connsiteY4" fmla="*/ 3191069 h 3191069"/>
                <a:gd name="connsiteX5" fmla="*/ 18661 w 8714792"/>
                <a:gd name="connsiteY5" fmla="*/ 3191069 h 3191069"/>
                <a:gd name="connsiteX6" fmla="*/ 18661 w 8714792"/>
                <a:gd name="connsiteY6" fmla="*/ 0 h 319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14792" h="3191069">
                  <a:moveTo>
                    <a:pt x="0" y="0"/>
                  </a:moveTo>
                  <a:lnTo>
                    <a:pt x="8714792" y="0"/>
                  </a:lnTo>
                  <a:lnTo>
                    <a:pt x="8714792" y="1212980"/>
                  </a:lnTo>
                  <a:lnTo>
                    <a:pt x="2892490" y="1212980"/>
                  </a:lnTo>
                  <a:lnTo>
                    <a:pt x="2892490" y="3191069"/>
                  </a:lnTo>
                  <a:lnTo>
                    <a:pt x="18661" y="3191069"/>
                  </a:lnTo>
                  <a:lnTo>
                    <a:pt x="18661" y="0"/>
                  </a:lnTo>
                </a:path>
              </a:pathLst>
            </a:custGeom>
            <a:noFill/>
            <a:ln w="57150">
              <a:solidFill>
                <a:srgbClr val="FF21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10178711" y="1683990"/>
              <a:ext cx="1697644" cy="3804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PROPKD score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25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PROPKD score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9960881" y="6384267"/>
            <a:ext cx="2125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err="1" smtClean="0">
                <a:solidFill>
                  <a:srgbClr val="0000CC"/>
                </a:solidFill>
                <a:latin typeface="Calibri" pitchFamily="34" charset="0"/>
              </a:rPr>
              <a:t>Cornec</a:t>
            </a:r>
            <a:r>
              <a:rPr lang="en-US" sz="1200" dirty="0" smtClean="0">
                <a:solidFill>
                  <a:srgbClr val="0000CC"/>
                </a:solidFill>
                <a:latin typeface="Calibri" pitchFamily="34" charset="0"/>
              </a:rPr>
              <a:t>-Le Gall et al, JASN 2016</a:t>
            </a:r>
            <a:endParaRPr lang="en-US" sz="1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lum bright="-7000" contrast="14000"/>
          </a:blip>
          <a:srcRect t="46555" b="8737"/>
          <a:stretch/>
        </p:blipFill>
        <p:spPr>
          <a:xfrm>
            <a:off x="4096562" y="2944106"/>
            <a:ext cx="4549970" cy="2878198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4645364" y="1654775"/>
            <a:ext cx="38745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26B06E"/>
                </a:solidFill>
                <a:latin typeface="Calibri" panose="020F0502020204030204" pitchFamily="34" charset="0"/>
              </a:rPr>
              <a:t>low risk (0–3 points</a:t>
            </a:r>
            <a:r>
              <a:rPr lang="en-US" sz="1800" dirty="0" smtClean="0">
                <a:solidFill>
                  <a:srgbClr val="26B06E"/>
                </a:solidFill>
                <a:latin typeface="Calibri" panose="020F0502020204030204" pitchFamily="34" charset="0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4161B1"/>
                </a:solidFill>
                <a:latin typeface="Calibri" panose="020F0502020204030204" pitchFamily="34" charset="0"/>
              </a:rPr>
              <a:t>Intermediate </a:t>
            </a:r>
            <a:r>
              <a:rPr lang="en-US" sz="1800" dirty="0">
                <a:solidFill>
                  <a:srgbClr val="4161B1"/>
                </a:solidFill>
                <a:latin typeface="Calibri" panose="020F0502020204030204" pitchFamily="34" charset="0"/>
              </a:rPr>
              <a:t>risk (</a:t>
            </a:r>
            <a:r>
              <a:rPr lang="en-US" sz="1800" dirty="0" smtClean="0">
                <a:solidFill>
                  <a:srgbClr val="4161B1"/>
                </a:solidFill>
                <a:latin typeface="Calibri" panose="020F0502020204030204" pitchFamily="34" charset="0"/>
              </a:rPr>
              <a:t>4–6 points)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FF212C"/>
                </a:solidFill>
                <a:latin typeface="Calibri" panose="020F0502020204030204" pitchFamily="34" charset="0"/>
              </a:rPr>
              <a:t>High </a:t>
            </a:r>
            <a:r>
              <a:rPr lang="en-US" sz="1800" dirty="0">
                <a:solidFill>
                  <a:srgbClr val="FF212C"/>
                </a:solidFill>
                <a:latin typeface="Calibri" panose="020F0502020204030204" pitchFamily="34" charset="0"/>
              </a:rPr>
              <a:t>risk (7–9 points</a:t>
            </a:r>
            <a:r>
              <a:rPr lang="en-US" sz="1800" dirty="0" smtClean="0">
                <a:solidFill>
                  <a:srgbClr val="FF212C"/>
                </a:solidFill>
                <a:latin typeface="Calibri" panose="020F0502020204030204" pitchFamily="34" charset="0"/>
              </a:rPr>
              <a:t>)</a:t>
            </a:r>
            <a:endParaRPr lang="en-US" sz="1800" dirty="0">
              <a:solidFill>
                <a:srgbClr val="FF212C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34115" y="2922335"/>
            <a:ext cx="370114" cy="270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76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FF"/>
                </a:solidFill>
                <a:latin typeface="Calibri" pitchFamily="34" charset="0"/>
              </a:rPr>
              <a:t>Extrarenal</a:t>
            </a:r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 symptoms in children with ADPKD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359697" y="2152800"/>
            <a:ext cx="6264697" cy="2769989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355600" indent="-355600"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§"/>
              <a:defRPr sz="2200" b="1">
                <a:solidFill>
                  <a:srgbClr val="0000CC"/>
                </a:solidFill>
                <a:latin typeface="Calibri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dirty="0"/>
              <a:t>Liver cysts</a:t>
            </a:r>
            <a:br>
              <a:rPr lang="en-US" dirty="0"/>
            </a:br>
            <a:r>
              <a:rPr lang="en-US" b="0" dirty="0">
                <a:solidFill>
                  <a:srgbClr val="0066FF"/>
                </a:solidFill>
              </a:rPr>
              <a:t>no data in children (55% between 15-25 years) </a:t>
            </a:r>
            <a:br>
              <a:rPr lang="en-US" b="0" dirty="0">
                <a:solidFill>
                  <a:srgbClr val="0066FF"/>
                </a:solidFill>
              </a:rPr>
            </a:br>
            <a:r>
              <a:rPr lang="en-US" b="0" dirty="0">
                <a:solidFill>
                  <a:srgbClr val="0066FF"/>
                </a:solidFill>
              </a:rPr>
              <a:t>very rarely pain, infection or hepatomegaly</a:t>
            </a:r>
            <a:endParaRPr lang="en-US" b="0" dirty="0"/>
          </a:p>
          <a:p>
            <a:pPr>
              <a:spcAft>
                <a:spcPts val="1200"/>
              </a:spcAft>
            </a:pPr>
            <a:r>
              <a:rPr lang="en-US" dirty="0"/>
              <a:t>Intracranial aneurisms</a:t>
            </a:r>
            <a:br>
              <a:rPr lang="en-US" dirty="0"/>
            </a:br>
            <a:r>
              <a:rPr lang="en-US" b="0" dirty="0">
                <a:solidFill>
                  <a:srgbClr val="0066FF"/>
                </a:solidFill>
              </a:rPr>
              <a:t>exceptional cases</a:t>
            </a:r>
          </a:p>
          <a:p>
            <a:pPr>
              <a:spcAft>
                <a:spcPts val="1200"/>
              </a:spcAft>
            </a:pPr>
            <a:r>
              <a:rPr lang="en-US" dirty="0"/>
              <a:t>Mitral valve prolapse</a:t>
            </a:r>
            <a:br>
              <a:rPr lang="en-US" dirty="0"/>
            </a:br>
            <a:r>
              <a:rPr lang="en-US" b="0" dirty="0">
                <a:solidFill>
                  <a:srgbClr val="0066FF"/>
                </a:solidFill>
              </a:rPr>
              <a:t>15% in children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003275" y="6505402"/>
            <a:ext cx="6934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dirty="0" err="1">
                <a:solidFill>
                  <a:srgbClr val="0000CC"/>
                </a:solidFill>
                <a:latin typeface="Calibri" pitchFamily="34" charset="0"/>
              </a:rPr>
              <a:t>MacRae</a:t>
            </a:r>
            <a:r>
              <a:rPr lang="en-US" sz="1200" b="1" dirty="0">
                <a:solidFill>
                  <a:srgbClr val="0000CC"/>
                </a:solidFill>
                <a:latin typeface="Calibri" pitchFamily="34" charset="0"/>
              </a:rPr>
              <a:t> Dell Adv Chronic Kidney </a:t>
            </a:r>
            <a:r>
              <a:rPr lang="en-US" sz="1200" b="1" dirty="0" err="1">
                <a:solidFill>
                  <a:srgbClr val="0000CC"/>
                </a:solidFill>
                <a:latin typeface="Calibri" pitchFamily="34" charset="0"/>
              </a:rPr>
              <a:t>Dis</a:t>
            </a:r>
            <a:r>
              <a:rPr lang="en-US" sz="1200" b="1" dirty="0">
                <a:solidFill>
                  <a:srgbClr val="0000CC"/>
                </a:solidFill>
                <a:latin typeface="Calibri" pitchFamily="34" charset="0"/>
              </a:rPr>
              <a:t> 2011, Risk et al </a:t>
            </a:r>
            <a:r>
              <a:rPr lang="en-US" sz="1200" b="1" dirty="0" err="1">
                <a:solidFill>
                  <a:srgbClr val="0000CC"/>
                </a:solidFill>
                <a:latin typeface="Calibri" pitchFamily="34" charset="0"/>
              </a:rPr>
              <a:t>Pediatr</a:t>
            </a:r>
            <a:r>
              <a:rPr lang="en-US" sz="12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latin typeface="Calibri" pitchFamily="34" charset="0"/>
              </a:rPr>
              <a:t>Nephrol</a:t>
            </a:r>
            <a:r>
              <a:rPr lang="en-US" sz="1200" b="1" dirty="0">
                <a:solidFill>
                  <a:srgbClr val="0000CC"/>
                </a:solidFill>
                <a:latin typeface="Calibri" pitchFamily="34" charset="0"/>
              </a:rPr>
              <a:t> 2008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224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446458" y="999142"/>
            <a:ext cx="5299081" cy="15717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</a:rPr>
              <a:t>ADPKiDs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</a:rPr>
              <a:t> study: ABPM results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" r="11686" b="51362"/>
          <a:stretch/>
        </p:blipFill>
        <p:spPr>
          <a:xfrm>
            <a:off x="3250659" y="2814532"/>
            <a:ext cx="8628649" cy="30072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9" y="2740857"/>
            <a:ext cx="3986012" cy="305086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lum bright="-5000" contrast="10000"/>
          </a:blip>
          <a:srcRect t="10322" r="16882"/>
          <a:stretch/>
        </p:blipFill>
        <p:spPr>
          <a:xfrm>
            <a:off x="3529110" y="1020657"/>
            <a:ext cx="5158371" cy="1495560"/>
          </a:xfrm>
          <a:prstGeom prst="rect">
            <a:avLst/>
          </a:prstGeom>
        </p:spPr>
      </p:pic>
      <p:graphicFrame>
        <p:nvGraphicFramePr>
          <p:cNvPr id="9" name="Tabella 8"/>
          <p:cNvGraphicFramePr>
            <a:graphicFrameLocks noGrp="1"/>
          </p:cNvGraphicFramePr>
          <p:nvPr>
            <p:extLst/>
          </p:nvPr>
        </p:nvGraphicFramePr>
        <p:xfrm>
          <a:off x="1473813" y="5876460"/>
          <a:ext cx="9353843" cy="8073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76525"/>
                <a:gridCol w="1125467"/>
                <a:gridCol w="1125467"/>
                <a:gridCol w="1126384"/>
              </a:tblGrid>
              <a:tr h="403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b="1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Day</a:t>
                      </a:r>
                      <a:endParaRPr lang="it-IT" sz="1600" b="1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Night</a:t>
                      </a:r>
                      <a:endParaRPr lang="it-IT" sz="1600" b="1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Candara" panose="020E0502030303020204" pitchFamily="34" charset="0"/>
                        </a:rPr>
                        <a:t>24h</a:t>
                      </a:r>
                      <a:endParaRPr lang="it-IT" sz="1600" b="1" dirty="0">
                        <a:solidFill>
                          <a:schemeClr val="bg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CC"/>
                    </a:solidFill>
                  </a:tcPr>
                </a:tc>
              </a:tr>
              <a:tr h="403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  <a:latin typeface="Candara" panose="020E0502030303020204" pitchFamily="34" charset="0"/>
                        </a:rPr>
                        <a:t> Hypertension (SBP and/or DBP ≥ p95) and/or BP medication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ndara" panose="020E0502030303020204" pitchFamily="34" charset="0"/>
                        </a:rPr>
                        <a:t>31%</a:t>
                      </a:r>
                      <a:endParaRPr lang="it-IT" sz="16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ndara" panose="020E0502030303020204" pitchFamily="34" charset="0"/>
                        </a:rPr>
                        <a:t>42%</a:t>
                      </a:r>
                      <a:endParaRPr lang="it-IT" sz="1600" b="1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ndara" panose="020E0502030303020204" pitchFamily="34" charset="0"/>
                        </a:rPr>
                        <a:t>35%</a:t>
                      </a:r>
                      <a:endParaRPr lang="it-IT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06903" y="2281589"/>
            <a:ext cx="18805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dirty="0" smtClean="0">
                <a:solidFill>
                  <a:srgbClr val="0000CC"/>
                </a:solidFill>
                <a:latin typeface="Calibri" pitchFamily="34" charset="0"/>
              </a:rPr>
              <a:t>Massella et al, CJASN 2018</a:t>
            </a:r>
            <a:endParaRPr lang="en-US" sz="1200" b="1" dirty="0">
              <a:solidFill>
                <a:srgbClr val="0000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88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Renal </a:t>
            </a:r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cysts in </a:t>
            </a: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children</a:t>
            </a:r>
            <a:endParaRPr lang="en-US" sz="3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3185" y="2416628"/>
            <a:ext cx="1350120" cy="87251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 descr="Risultati immagini per cystic renal dysplasia ultras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32" y="2416850"/>
            <a:ext cx="1350119" cy="87229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i immagini per nephronophthisis ultras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0" t="-1" r="-5416"/>
          <a:stretch/>
        </p:blipFill>
        <p:spPr bwMode="auto">
          <a:xfrm>
            <a:off x="6315279" y="2416630"/>
            <a:ext cx="1350119" cy="87251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054" name="Picture 6" descr="Immagine correla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87141" y="2416901"/>
            <a:ext cx="1354135" cy="87251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-media-cache-ak0.pinimg.com/originals/7f/24/ef/7f24ef1e0897a98248d2fe9af02269a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372" y="2416628"/>
            <a:ext cx="1350120" cy="87251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www.mypacs.net/repos/mpv3_repo/viz/full/0/58/526/613570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418" y="2416627"/>
            <a:ext cx="1350120" cy="87251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1326" y="2416850"/>
            <a:ext cx="1350119" cy="87229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2515538" y="3490381"/>
            <a:ext cx="40588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andara" panose="020E0502030303020204" pitchFamily="34" charset="0"/>
              </a:rPr>
              <a:t>AR</a:t>
            </a:r>
            <a:endParaRPr lang="en-US" sz="1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0926616" y="3490381"/>
            <a:ext cx="675185" cy="361637"/>
          </a:xfrm>
          <a:prstGeom prst="rect">
            <a:avLst/>
          </a:prstGeom>
          <a:noFill/>
          <a:ln w="76200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andara" panose="020E0502030303020204" pitchFamily="34" charset="0"/>
              </a:rPr>
              <a:t>Rarely</a:t>
            </a:r>
            <a:endParaRPr lang="en-US" sz="1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8078038" y="3490381"/>
            <a:ext cx="675185" cy="361637"/>
          </a:xfrm>
          <a:prstGeom prst="rect">
            <a:avLst/>
          </a:prstGeom>
          <a:noFill/>
          <a:ln w="76200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andara" panose="020E0502030303020204" pitchFamily="34" charset="0"/>
              </a:rPr>
              <a:t>Rarely</a:t>
            </a:r>
            <a:endParaRPr lang="en-US" sz="1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9502326" y="3490381"/>
            <a:ext cx="675185" cy="361637"/>
          </a:xfrm>
          <a:prstGeom prst="rect">
            <a:avLst/>
          </a:prstGeom>
          <a:noFill/>
          <a:ln w="76200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andara" panose="020E0502030303020204" pitchFamily="34" charset="0"/>
              </a:rPr>
              <a:t>Rarely</a:t>
            </a:r>
            <a:endParaRPr lang="en-US" sz="1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3935818" y="3490381"/>
            <a:ext cx="413895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andara" panose="020E0502030303020204" pitchFamily="34" charset="0"/>
              </a:rPr>
              <a:t>AD</a:t>
            </a:r>
            <a:endParaRPr lang="en-US" sz="1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5364114" y="3490381"/>
            <a:ext cx="40588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andara" panose="020E0502030303020204" pitchFamily="34" charset="0"/>
              </a:rPr>
              <a:t>AR</a:t>
            </a:r>
            <a:endParaRPr lang="en-US" sz="1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6784394" y="3490381"/>
            <a:ext cx="413895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B050"/>
                </a:solidFill>
                <a:latin typeface="Candara" panose="020E0502030303020204" pitchFamily="34" charset="0"/>
              </a:rPr>
              <a:t>AD</a:t>
            </a:r>
            <a:endParaRPr lang="en-US" sz="1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2302338" y="3997872"/>
            <a:ext cx="832279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Bilateral</a:t>
            </a:r>
            <a:endParaRPr lang="en-US" sz="1400" b="1" dirty="0">
              <a:solidFill>
                <a:srgbClr val="0000CC"/>
              </a:solidFill>
              <a:latin typeface="Candara" panose="020E050203030302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3726626" y="3997872"/>
            <a:ext cx="832279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Bilateral</a:t>
            </a:r>
            <a:endParaRPr lang="en-US" sz="1400" b="1" dirty="0">
              <a:solidFill>
                <a:srgbClr val="0000CC"/>
              </a:solidFill>
              <a:latin typeface="Candara" panose="020E0502030303020204" pitchFamily="34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150914" y="3997872"/>
            <a:ext cx="832279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Bilateral</a:t>
            </a:r>
            <a:endParaRPr lang="en-US" sz="1400" b="1" dirty="0">
              <a:solidFill>
                <a:srgbClr val="0000CC"/>
              </a:solidFill>
              <a:latin typeface="Candara" panose="020E0502030303020204" pitchFamily="34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6575202" y="3997872"/>
            <a:ext cx="832279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Bilateral</a:t>
            </a:r>
            <a:endParaRPr lang="en-US" sz="1400" b="1" dirty="0">
              <a:solidFill>
                <a:srgbClr val="0000CC"/>
              </a:solidFill>
              <a:latin typeface="Candara" panose="020E0502030303020204" pitchFamily="34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7944186" y="3997679"/>
            <a:ext cx="942887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Unilateral</a:t>
            </a:r>
            <a:endParaRPr lang="en-US" sz="1400" b="1" dirty="0">
              <a:solidFill>
                <a:srgbClr val="0000CC"/>
              </a:solidFill>
              <a:latin typeface="Candara" panose="020E0502030303020204" pitchFamily="34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9368474" y="3997679"/>
            <a:ext cx="942887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Unilateral</a:t>
            </a:r>
            <a:endParaRPr lang="en-US" sz="1400" b="1" dirty="0">
              <a:solidFill>
                <a:srgbClr val="0000CC"/>
              </a:solidFill>
              <a:latin typeface="Candara" panose="020E0502030303020204" pitchFamily="34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10792764" y="3997679"/>
            <a:ext cx="942887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Unilateral</a:t>
            </a:r>
            <a:endParaRPr lang="en-US" sz="1400" b="1" dirty="0">
              <a:solidFill>
                <a:srgbClr val="0000CC"/>
              </a:solidFill>
              <a:latin typeface="Candara" panose="020E0502030303020204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2134024" y="5037924"/>
            <a:ext cx="1168910" cy="361637"/>
          </a:xfrm>
          <a:prstGeom prst="rect">
            <a:avLst/>
          </a:prstGeom>
          <a:noFill/>
          <a:ln w="76200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Large (early)</a:t>
            </a:r>
            <a:endParaRPr lang="en-US" sz="1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3603997" y="5037924"/>
            <a:ext cx="1077538" cy="361637"/>
          </a:xfrm>
          <a:prstGeom prst="rect">
            <a:avLst/>
          </a:prstGeom>
          <a:noFill/>
          <a:ln w="76200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Large (late)</a:t>
            </a:r>
            <a:endParaRPr lang="en-US" sz="1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4961760" y="5037924"/>
            <a:ext cx="1210588" cy="361637"/>
          </a:xfrm>
          <a:prstGeom prst="rect">
            <a:avLst/>
          </a:prstGeom>
          <a:noFill/>
          <a:ln w="76200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Normal/small</a:t>
            </a:r>
            <a:endParaRPr lang="en-US" sz="1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6386048" y="5037924"/>
            <a:ext cx="1210588" cy="361637"/>
          </a:xfrm>
          <a:prstGeom prst="rect">
            <a:avLst/>
          </a:prstGeom>
          <a:noFill/>
          <a:ln w="76200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Normal/small</a:t>
            </a:r>
            <a:endParaRPr lang="en-US" sz="1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7810336" y="5037924"/>
            <a:ext cx="1210588" cy="361637"/>
          </a:xfrm>
          <a:prstGeom prst="rect">
            <a:avLst/>
          </a:prstGeom>
          <a:noFill/>
          <a:ln w="76200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Normal/small</a:t>
            </a:r>
            <a:endParaRPr lang="en-US" sz="1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9433941" y="5037924"/>
            <a:ext cx="811953" cy="361637"/>
          </a:xfrm>
          <a:prstGeom prst="rect">
            <a:avLst/>
          </a:prstGeom>
          <a:noFill/>
          <a:ln w="76200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Variable</a:t>
            </a:r>
            <a:endParaRPr lang="en-US" sz="1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10885738" y="5037924"/>
            <a:ext cx="756938" cy="361637"/>
          </a:xfrm>
          <a:prstGeom prst="rect">
            <a:avLst/>
          </a:prstGeom>
          <a:noFill/>
          <a:ln w="76200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Normal</a:t>
            </a:r>
            <a:endParaRPr lang="en-US" sz="1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2208562" y="4524215"/>
            <a:ext cx="101983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Congenital</a:t>
            </a:r>
            <a:endParaRPr lang="en-US" sz="1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3655292" y="4524215"/>
            <a:ext cx="974947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Childhood</a:t>
            </a:r>
            <a:endParaRPr lang="en-US" sz="1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5079580" y="4524215"/>
            <a:ext cx="974947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Childhood</a:t>
            </a:r>
            <a:endParaRPr lang="en-US" sz="1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6503868" y="4524215"/>
            <a:ext cx="974947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Childhood</a:t>
            </a:r>
            <a:endParaRPr lang="en-US" sz="1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7905714" y="4524022"/>
            <a:ext cx="101983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Congenital</a:t>
            </a:r>
            <a:endParaRPr lang="en-US" sz="1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9330002" y="4524022"/>
            <a:ext cx="101983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Congenital</a:t>
            </a:r>
            <a:endParaRPr lang="en-US" sz="1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62" name="CasellaDiTesto 61"/>
          <p:cNvSpPr txBox="1"/>
          <p:nvPr/>
        </p:nvSpPr>
        <p:spPr>
          <a:xfrm>
            <a:off x="10759904" y="4524022"/>
            <a:ext cx="1008609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Adulthood</a:t>
            </a:r>
            <a:endParaRPr lang="en-US" sz="1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181583" y="3490381"/>
            <a:ext cx="1066318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solidFill>
                  <a:srgbClr val="00B050"/>
                </a:solidFill>
                <a:latin typeface="Candara" panose="020E0502030303020204" pitchFamily="34" charset="0"/>
              </a:rPr>
              <a:t>Inheritence</a:t>
            </a:r>
            <a:endParaRPr lang="en-US" sz="1400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63" name="CasellaDiTesto 62"/>
          <p:cNvSpPr txBox="1"/>
          <p:nvPr/>
        </p:nvSpPr>
        <p:spPr>
          <a:xfrm>
            <a:off x="181583" y="3997872"/>
            <a:ext cx="979755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Symmetry</a:t>
            </a:r>
            <a:endParaRPr lang="en-US" sz="1400" b="1" dirty="0">
              <a:solidFill>
                <a:srgbClr val="0000CC"/>
              </a:solidFill>
              <a:latin typeface="Candara" panose="020E0502030303020204" pitchFamily="34" charset="0"/>
            </a:endParaRPr>
          </a:p>
        </p:txBody>
      </p:sp>
      <p:sp>
        <p:nvSpPr>
          <p:cNvPr id="64" name="CasellaDiTesto 63"/>
          <p:cNvSpPr txBox="1"/>
          <p:nvPr/>
        </p:nvSpPr>
        <p:spPr>
          <a:xfrm>
            <a:off x="181583" y="5037924"/>
            <a:ext cx="1042273" cy="361637"/>
          </a:xfrm>
          <a:prstGeom prst="rect">
            <a:avLst/>
          </a:prstGeom>
          <a:noFill/>
          <a:ln w="76200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Kidney size</a:t>
            </a:r>
            <a:endParaRPr lang="en-US" sz="1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181583" y="4524215"/>
            <a:ext cx="489236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Age</a:t>
            </a:r>
            <a:endParaRPr lang="en-US" sz="14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631242" y="1857435"/>
            <a:ext cx="126000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ndara" panose="020E0502030303020204" pitchFamily="34" charset="0"/>
              </a:rPr>
              <a:t>Simple cysts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782339" y="1857435"/>
            <a:ext cx="126000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ndara" panose="020E0502030303020204" pitchFamily="34" charset="0"/>
              </a:rPr>
              <a:t>Dysplasia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357889" y="1857435"/>
            <a:ext cx="126000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ndara" panose="020E0502030303020204" pitchFamily="34" charset="0"/>
              </a:rPr>
              <a:t>ADTDK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9206789" y="1857435"/>
            <a:ext cx="126000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ndara" panose="020E0502030303020204" pitchFamily="34" charset="0"/>
              </a:rPr>
              <a:t>MCDK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084539" y="1857435"/>
            <a:ext cx="126000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ndara" panose="020E0502030303020204" pitchFamily="34" charset="0"/>
              </a:rPr>
              <a:t>ARPKD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508989" y="1857435"/>
            <a:ext cx="126000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ndara" panose="020E0502030303020204" pitchFamily="34" charset="0"/>
              </a:rPr>
              <a:t>ADPKD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4933439" y="1857435"/>
            <a:ext cx="1260000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andara" panose="020E0502030303020204" pitchFamily="34" charset="0"/>
              </a:rPr>
              <a:t>NPH</a:t>
            </a:r>
            <a:endParaRPr lang="en-US" sz="1600" b="1" dirty="0">
              <a:latin typeface="Candara" panose="020E0502030303020204" pitchFamily="34" charset="0"/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181583" y="1876095"/>
            <a:ext cx="928459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andara" panose="020E0502030303020204" pitchFamily="34" charset="0"/>
              </a:rPr>
              <a:t>Diagnosis</a:t>
            </a:r>
            <a:endParaRPr lang="en-US" sz="1400" b="1" dirty="0">
              <a:latin typeface="Candara" panose="020E0502030303020204" pitchFamily="34" charset="0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181583" y="2678440"/>
            <a:ext cx="1045479" cy="361637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andara" panose="020E0502030303020204" pitchFamily="34" charset="0"/>
              </a:rPr>
              <a:t>Ultrasound</a:t>
            </a:r>
            <a:endParaRPr lang="en-US" sz="1400" b="1" dirty="0">
              <a:latin typeface="Candara" panose="020E0502030303020204" pitchFamily="34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181583" y="1772815"/>
            <a:ext cx="1185491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/>
          <p:cNvCxnSpPr/>
          <p:nvPr/>
        </p:nvCxnSpPr>
        <p:spPr>
          <a:xfrm>
            <a:off x="181583" y="2292222"/>
            <a:ext cx="1185491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181583" y="3414995"/>
            <a:ext cx="1185491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181583" y="3915736"/>
            <a:ext cx="1185491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>
            <a:off x="181583" y="4441357"/>
            <a:ext cx="1185491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181583" y="4954538"/>
            <a:ext cx="1185491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1 72"/>
          <p:cNvCxnSpPr/>
          <p:nvPr/>
        </p:nvCxnSpPr>
        <p:spPr>
          <a:xfrm>
            <a:off x="181583" y="5467719"/>
            <a:ext cx="1185491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92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Diagnosis of ADPKD in </a:t>
            </a: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adults</a:t>
            </a:r>
            <a:endParaRPr lang="en-US" sz="3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938305" y="3738757"/>
            <a:ext cx="6322173" cy="830997"/>
          </a:xfrm>
          <a:prstGeom prst="rect">
            <a:avLst/>
          </a:prstGeom>
          <a:solidFill>
            <a:srgbClr val="0000CC"/>
          </a:solidFill>
          <a:ln w="28575"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Calibri" pitchFamily="34" charset="0"/>
                <a:sym typeface="Symbol"/>
              </a:rPr>
              <a:t>no available criteria &lt; 15 years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latin typeface="Calibri" pitchFamily="34" charset="0"/>
                <a:sym typeface="Symbol"/>
              </a:rPr>
              <a:t>isolated cysts are rare in young children</a:t>
            </a:r>
            <a:endParaRPr lang="it-IT" b="1" dirty="0">
              <a:solidFill>
                <a:srgbClr val="FFFFFF"/>
              </a:solidFill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/>
          </p:nvPr>
        </p:nvGraphicFramePr>
        <p:xfrm>
          <a:off x="2938305" y="1423907"/>
          <a:ext cx="6322175" cy="16125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939833"/>
                <a:gridCol w="4382342"/>
              </a:tblGrid>
              <a:tr h="403133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alibri" panose="020F0502020204030204" pitchFamily="34" charset="0"/>
                        </a:rPr>
                        <a:t>AGE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latin typeface="Calibri" panose="020F0502020204030204" pitchFamily="34" charset="0"/>
                        </a:rPr>
                        <a:t>CRITERIA    </a:t>
                      </a:r>
                      <a:r>
                        <a:rPr lang="it-IT" sz="2000" dirty="0" smtClean="0">
                          <a:solidFill>
                            <a:srgbClr val="B7ECFF"/>
                          </a:solidFill>
                          <a:latin typeface="Calibri" panose="020F0502020204030204" pitchFamily="34" charset="0"/>
                        </a:rPr>
                        <a:t>(Pei et al, JASN 2009)</a:t>
                      </a:r>
                      <a:endParaRPr lang="it-IT" sz="2000" dirty="0">
                        <a:solidFill>
                          <a:srgbClr val="B7EC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</a:tr>
              <a:tr h="4031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15-39 years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            </a:t>
                      </a:r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3 cysts unilateral/bilateral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031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30-59 years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            </a:t>
                      </a:r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2 cysts in each kidney 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4031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&gt;60 years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anose="020F0502020204030204" pitchFamily="34" charset="0"/>
                          <a:sym typeface="Symbol" panose="05050102010706020507" pitchFamily="18" charset="2"/>
                        </a:rPr>
                        <a:t>            </a:t>
                      </a:r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4 cysts in each kidney </a:t>
                      </a:r>
                      <a:endParaRPr lang="it-IT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635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Making the diagnosis in children at risk</a:t>
            </a:r>
          </a:p>
        </p:txBody>
      </p:sp>
      <p:sp>
        <p:nvSpPr>
          <p:cNvPr id="9" name="Rettangolo 8"/>
          <p:cNvSpPr/>
          <p:nvPr/>
        </p:nvSpPr>
        <p:spPr>
          <a:xfrm>
            <a:off x="4474077" y="1108757"/>
            <a:ext cx="3401957" cy="364444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no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Calibri" pitchFamily="34" charset="0"/>
              </a:rPr>
              <a:t>420 children at risk (50%)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556" y="1570421"/>
            <a:ext cx="6168886" cy="433223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840232" y="5820502"/>
            <a:ext cx="6669646" cy="830997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latin typeface="Calibri" pitchFamily="34" charset="0"/>
                <a:sym typeface="Symbol"/>
              </a:rPr>
              <a:t>positive PKD1/PKD2 mutation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</a:t>
            </a:r>
            <a:r>
              <a:rPr lang="en-US" b="1" dirty="0">
                <a:solidFill>
                  <a:srgbClr val="FFFFFF"/>
                </a:solidFill>
                <a:sym typeface="Symbol" panose="05050102010706020507" pitchFamily="18" charset="2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Calibri" pitchFamily="34" charset="0"/>
                <a:sym typeface="Symbol"/>
              </a:rPr>
              <a:t>1 renal cyst in a child with a parent with ADPKD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617503" y="4707661"/>
            <a:ext cx="20504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Adapted from Reed et al, </a:t>
            </a:r>
            <a:br>
              <a:rPr lang="en-US" sz="1400" dirty="0">
                <a:solidFill>
                  <a:srgbClr val="0000CC"/>
                </a:solidFill>
                <a:latin typeface="Calibri" pitchFamily="34" charset="0"/>
              </a:rPr>
            </a:b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Am J Kid Dis 2010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3130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ADPKD: difficult </a:t>
            </a:r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cases…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692" y="1278711"/>
            <a:ext cx="2373204" cy="27884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4210481" y="1751137"/>
            <a:ext cx="865943" cy="369332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73050" indent="-273050">
              <a:spcBef>
                <a:spcPts val="0"/>
              </a:spcBef>
              <a:buClr>
                <a:srgbClr val="C00000"/>
              </a:buClr>
              <a:buSzPct val="120000"/>
            </a:pPr>
            <a:r>
              <a:rPr lang="en-US" sz="1800" b="1" dirty="0">
                <a:solidFill>
                  <a:srgbClr val="FFFF00"/>
                </a:solidFill>
                <a:latin typeface="Calibri" pitchFamily="34" charset="0"/>
              </a:rPr>
              <a:t>ADPKD</a:t>
            </a:r>
            <a:endParaRPr lang="en-US" sz="1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938903" y="3299372"/>
            <a:ext cx="780983" cy="369332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73050" indent="-273050">
              <a:spcBef>
                <a:spcPts val="0"/>
              </a:spcBef>
              <a:buClr>
                <a:srgbClr val="C00000"/>
              </a:buClr>
              <a:buSzPct val="120000"/>
            </a:pPr>
            <a:r>
              <a:rPr lang="en-US" sz="1800" b="1" dirty="0">
                <a:solidFill>
                  <a:srgbClr val="FFFF00"/>
                </a:solidFill>
                <a:latin typeface="Calibri" pitchFamily="34" charset="0"/>
              </a:rPr>
              <a:t>MCDK</a:t>
            </a:r>
            <a:endParaRPr lang="en-US" sz="1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7826" y="4315767"/>
            <a:ext cx="3164118" cy="21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2580037" y="4842751"/>
            <a:ext cx="865943" cy="369332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73050" indent="-273050">
              <a:spcBef>
                <a:spcPts val="0"/>
              </a:spcBef>
              <a:buClr>
                <a:srgbClr val="C00000"/>
              </a:buClr>
              <a:buSzPct val="120000"/>
            </a:pPr>
            <a:r>
              <a:rPr lang="en-US" sz="1800" b="1" dirty="0">
                <a:solidFill>
                  <a:srgbClr val="FFFF00"/>
                </a:solidFill>
                <a:latin typeface="Calibri" pitchFamily="34" charset="0"/>
              </a:rPr>
              <a:t>ADPKD</a:t>
            </a:r>
            <a:endParaRPr lang="en-US" sz="1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568202" y="4855814"/>
            <a:ext cx="1023742" cy="489878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73050" indent="-273050" algn="ctr">
              <a:lnSpc>
                <a:spcPts val="1500"/>
              </a:lnSpc>
              <a:spcBef>
                <a:spcPts val="0"/>
              </a:spcBef>
              <a:buClr>
                <a:srgbClr val="C00000"/>
              </a:buClr>
              <a:buSzPct val="120000"/>
            </a:pPr>
            <a:r>
              <a:rPr lang="en-US" sz="1800" b="1" dirty="0">
                <a:solidFill>
                  <a:srgbClr val="FFFF00"/>
                </a:solidFill>
                <a:latin typeface="Calibri" pitchFamily="34" charset="0"/>
              </a:rPr>
              <a:t>Renal</a:t>
            </a:r>
          </a:p>
          <a:p>
            <a:pPr marL="273050" indent="-273050" algn="ctr">
              <a:lnSpc>
                <a:spcPts val="1500"/>
              </a:lnSpc>
              <a:spcBef>
                <a:spcPts val="0"/>
              </a:spcBef>
              <a:buClr>
                <a:srgbClr val="C00000"/>
              </a:buClr>
              <a:buSzPct val="120000"/>
            </a:pPr>
            <a:r>
              <a:rPr lang="en-US" sz="1800" b="1" dirty="0">
                <a:solidFill>
                  <a:srgbClr val="FFFF00"/>
                </a:solidFill>
                <a:latin typeface="Calibri" pitchFamily="34" charset="0"/>
              </a:rPr>
              <a:t>Agenesis</a:t>
            </a:r>
            <a:endParaRPr lang="en-US" sz="1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222" name="Text Box 4"/>
          <p:cNvSpPr txBox="1">
            <a:spLocks noChangeArrowheads="1"/>
          </p:cNvSpPr>
          <p:nvPr/>
        </p:nvSpPr>
        <p:spPr bwMode="auto">
          <a:xfrm>
            <a:off x="3322534" y="3805519"/>
            <a:ext cx="18373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 b="1" dirty="0" err="1">
                <a:solidFill>
                  <a:srgbClr val="FFFFFF"/>
                </a:solidFill>
                <a:latin typeface="Calibri" pitchFamily="34" charset="0"/>
              </a:rPr>
              <a:t>Xu</a:t>
            </a:r>
            <a:r>
              <a:rPr lang="en-US" sz="1100" b="1" dirty="0">
                <a:solidFill>
                  <a:srgbClr val="FFFFFF"/>
                </a:solidFill>
                <a:latin typeface="Calibri" pitchFamily="34" charset="0"/>
              </a:rPr>
              <a:t> et al, BMC </a:t>
            </a:r>
            <a:r>
              <a:rPr lang="en-US" sz="1100" b="1" dirty="0" err="1">
                <a:solidFill>
                  <a:srgbClr val="FFFFFF"/>
                </a:solidFill>
                <a:latin typeface="Calibri" pitchFamily="34" charset="0"/>
              </a:rPr>
              <a:t>Nephrol</a:t>
            </a:r>
            <a:r>
              <a:rPr lang="en-US" sz="1100" b="1" dirty="0">
                <a:solidFill>
                  <a:srgbClr val="FFFFFF"/>
                </a:solidFill>
                <a:latin typeface="Calibri" pitchFamily="34" charset="0"/>
              </a:rPr>
              <a:t> 2013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322547" y="6179795"/>
            <a:ext cx="22637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 b="1" dirty="0" err="1">
                <a:solidFill>
                  <a:srgbClr val="FFFFFF"/>
                </a:solidFill>
                <a:latin typeface="Calibri" pitchFamily="34" charset="0"/>
              </a:rPr>
              <a:t>Jeong</a:t>
            </a:r>
            <a:r>
              <a:rPr lang="en-US" sz="1100" b="1" dirty="0">
                <a:solidFill>
                  <a:srgbClr val="FFFFFF"/>
                </a:solidFill>
                <a:latin typeface="Calibri" pitchFamily="34" charset="0"/>
              </a:rPr>
              <a:t> et al, J Korean </a:t>
            </a:r>
            <a:r>
              <a:rPr lang="en-US" sz="1100" b="1" dirty="0" err="1">
                <a:solidFill>
                  <a:srgbClr val="FFFFFF"/>
                </a:solidFill>
                <a:latin typeface="Calibri" pitchFamily="34" charset="0"/>
              </a:rPr>
              <a:t>Medn</a:t>
            </a:r>
            <a:r>
              <a:rPr lang="en-US" sz="1100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Calibri" pitchFamily="34" charset="0"/>
              </a:rPr>
              <a:t>Sci</a:t>
            </a:r>
            <a:r>
              <a:rPr lang="en-US" sz="1100" b="1" dirty="0">
                <a:solidFill>
                  <a:srgbClr val="FFFFFF"/>
                </a:solidFill>
                <a:latin typeface="Calibri" pitchFamily="34" charset="0"/>
              </a:rPr>
              <a:t> 2003</a:t>
            </a:r>
          </a:p>
        </p:txBody>
      </p:sp>
      <p:grpSp>
        <p:nvGrpSpPr>
          <p:cNvPr id="23" name="Gruppo 22"/>
          <p:cNvGrpSpPr/>
          <p:nvPr/>
        </p:nvGrpSpPr>
        <p:grpSpPr>
          <a:xfrm>
            <a:off x="6566545" y="1124744"/>
            <a:ext cx="3109994" cy="5410142"/>
            <a:chOff x="5042545" y="1124744"/>
            <a:chExt cx="3109994" cy="5410142"/>
          </a:xfrm>
        </p:grpSpPr>
        <p:grpSp>
          <p:nvGrpSpPr>
            <p:cNvPr id="19" name="Gruppo 18"/>
            <p:cNvGrpSpPr/>
            <p:nvPr/>
          </p:nvGrpSpPr>
          <p:grpSpPr>
            <a:xfrm>
              <a:off x="5042545" y="1124744"/>
              <a:ext cx="3109994" cy="5410142"/>
              <a:chOff x="5766445" y="1227911"/>
              <a:chExt cx="3109994" cy="5410142"/>
            </a:xfrm>
          </p:grpSpPr>
          <p:pic>
            <p:nvPicPr>
              <p:cNvPr id="13" name="Immagine 12" descr="5.jp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66445" y="3047449"/>
                <a:ext cx="1554997" cy="179530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16" name="Immagine 15" descr="2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321442" y="3047449"/>
                <a:ext cx="1554997" cy="179530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14" name="Immagine 13" descr="4.jp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321442" y="4842751"/>
                <a:ext cx="1554997" cy="179530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17" name="Immagine 16" descr="1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66445" y="1227911"/>
                <a:ext cx="3105856" cy="180054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15" name="Immagine 14" descr="3.jp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66445" y="4842751"/>
                <a:ext cx="1554997" cy="1795302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20" name="CasellaDiTesto 19"/>
            <p:cNvSpPr txBox="1"/>
            <p:nvPr/>
          </p:nvSpPr>
          <p:spPr>
            <a:xfrm>
              <a:off x="7156719" y="2574950"/>
              <a:ext cx="991682" cy="338554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273050" indent="-273050">
                <a:spcBef>
                  <a:spcPts val="0"/>
                </a:spcBef>
                <a:buClr>
                  <a:srgbClr val="C00000"/>
                </a:buClr>
                <a:buSzPct val="120000"/>
              </a:pPr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</a:rPr>
                <a:t>3 y/o boy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7006678" y="1278711"/>
              <a:ext cx="300082" cy="338554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273050" indent="-273050">
                <a:spcBef>
                  <a:spcPts val="0"/>
                </a:spcBef>
                <a:buClr>
                  <a:srgbClr val="C00000"/>
                </a:buClr>
                <a:buSzPct val="120000"/>
              </a:pPr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</a:rPr>
                <a:t>R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5308884" y="1278711"/>
              <a:ext cx="271228" cy="338554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273050" indent="-273050">
                <a:spcBef>
                  <a:spcPts val="0"/>
                </a:spcBef>
                <a:buClr>
                  <a:srgbClr val="C00000"/>
                </a:buClr>
                <a:buSzPct val="120000"/>
              </a:pPr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</a:rPr>
                <a:t>L</a:t>
              </a: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sellaDiTesto 24"/>
          <p:cNvSpPr txBox="1"/>
          <p:nvPr/>
        </p:nvSpPr>
        <p:spPr>
          <a:xfrm>
            <a:off x="6566545" y="1751137"/>
            <a:ext cx="1023742" cy="489878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73050" indent="-273050" algn="ctr">
              <a:lnSpc>
                <a:spcPts val="1500"/>
              </a:lnSpc>
              <a:spcBef>
                <a:spcPts val="0"/>
              </a:spcBef>
              <a:buClr>
                <a:srgbClr val="C00000"/>
              </a:buClr>
              <a:buSzPct val="120000"/>
            </a:pPr>
            <a:r>
              <a:rPr lang="en-US" sz="1800" b="1" dirty="0">
                <a:solidFill>
                  <a:srgbClr val="0000CC"/>
                </a:solidFill>
                <a:latin typeface="Calibri" pitchFamily="34" charset="0"/>
              </a:rPr>
              <a:t>Renal</a:t>
            </a:r>
          </a:p>
          <a:p>
            <a:pPr marL="273050" indent="-273050" algn="ctr">
              <a:lnSpc>
                <a:spcPts val="1500"/>
              </a:lnSpc>
              <a:spcBef>
                <a:spcPts val="0"/>
              </a:spcBef>
              <a:buClr>
                <a:srgbClr val="C00000"/>
              </a:buClr>
              <a:buSzPct val="120000"/>
            </a:pPr>
            <a:r>
              <a:rPr lang="en-US" sz="1800" b="1" dirty="0">
                <a:solidFill>
                  <a:srgbClr val="0000CC"/>
                </a:solidFill>
                <a:latin typeface="Calibri" pitchFamily="34" charset="0"/>
              </a:rPr>
              <a:t>Agenesis</a:t>
            </a:r>
            <a:endParaRPr lang="en-US" sz="1600" b="1" dirty="0">
              <a:solidFill>
                <a:srgbClr val="0000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ADPKD presenting as glomerulocystic kidney disease</a:t>
            </a:r>
            <a:endParaRPr lang="en-US" sz="3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Immagine correl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3" t="6165" r="18231" b="6364"/>
          <a:stretch/>
        </p:blipFill>
        <p:spPr bwMode="auto">
          <a:xfrm>
            <a:off x="3036916" y="1707572"/>
            <a:ext cx="2971800" cy="36576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lum contrast="4000"/>
          </a:blip>
          <a:srcRect l="25564" t="3752" r="16754" b="6472"/>
          <a:stretch/>
        </p:blipFill>
        <p:spPr>
          <a:xfrm>
            <a:off x="6209607" y="1707571"/>
            <a:ext cx="2930238" cy="365760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703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4"/>
          <p:cNvSpPr txBox="1">
            <a:spLocks noChangeArrowheads="1"/>
          </p:cNvSpPr>
          <p:nvPr/>
        </p:nvSpPr>
        <p:spPr bwMode="auto">
          <a:xfrm>
            <a:off x="2402202" y="5191388"/>
            <a:ext cx="34045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 err="1">
                <a:solidFill>
                  <a:srgbClr val="0000CC"/>
                </a:solidFill>
                <a:latin typeface="Calibri" pitchFamily="34" charset="0"/>
              </a:rPr>
              <a:t>Brun</a:t>
            </a: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 et al, Ultrasound </a:t>
            </a:r>
            <a:r>
              <a:rPr lang="en-US" sz="1400" dirty="0" err="1">
                <a:solidFill>
                  <a:srgbClr val="0000CC"/>
                </a:solidFill>
                <a:latin typeface="Calibri" pitchFamily="34" charset="0"/>
              </a:rPr>
              <a:t>Obstet</a:t>
            </a: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sz="1400" dirty="0" err="1">
                <a:solidFill>
                  <a:srgbClr val="0000CC"/>
                </a:solidFill>
                <a:latin typeface="Calibri" pitchFamily="34" charset="0"/>
              </a:rPr>
              <a:t>Gynecol</a:t>
            </a: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 2004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1747" y="1929817"/>
            <a:ext cx="3774976" cy="326157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2642701" y="1131574"/>
            <a:ext cx="2553071" cy="120032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28.5 wks gestation</a:t>
            </a:r>
          </a:p>
        </p:txBody>
      </p:sp>
      <p:pic>
        <p:nvPicPr>
          <p:cNvPr id="71684" name="Picture 4" descr="Figure 1: Antenatal scan in a 26-year-old female. Longitudinal scan of fetus shows bilateral enlarged and hyperechogenic kidneys (arrow) with loss of cortico-medullary differentiation (arrowhead)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191" y="1929817"/>
            <a:ext cx="3774976" cy="32615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0" name="Rettangolo 9"/>
          <p:cNvSpPr/>
          <p:nvPr/>
        </p:nvSpPr>
        <p:spPr>
          <a:xfrm>
            <a:off x="7039767" y="1131574"/>
            <a:ext cx="2315827" cy="120032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Calibri" pitchFamily="34" charset="0"/>
              </a:rPr>
            </a:b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30 wks gestation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181424" y="5191388"/>
            <a:ext cx="2903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 err="1">
                <a:solidFill>
                  <a:srgbClr val="0000CC"/>
                </a:solidFill>
                <a:latin typeface="Calibri" pitchFamily="34" charset="0"/>
              </a:rPr>
              <a:t>Rajanna</a:t>
            </a: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 et al, J </a:t>
            </a:r>
            <a:r>
              <a:rPr lang="en-US" sz="1400" dirty="0" err="1">
                <a:solidFill>
                  <a:srgbClr val="0000CC"/>
                </a:solidFill>
                <a:latin typeface="Calibri" pitchFamily="34" charset="0"/>
              </a:rPr>
              <a:t>Clin</a:t>
            </a: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 Imaging </a:t>
            </a:r>
            <a:r>
              <a:rPr lang="en-US" sz="1400" dirty="0" err="1">
                <a:solidFill>
                  <a:srgbClr val="0000CC"/>
                </a:solidFill>
                <a:latin typeface="Calibri" pitchFamily="34" charset="0"/>
              </a:rPr>
              <a:t>Sci</a:t>
            </a:r>
            <a:r>
              <a:rPr lang="en-US" sz="1400" dirty="0">
                <a:solidFill>
                  <a:srgbClr val="0000CC"/>
                </a:solidFill>
                <a:latin typeface="Calibri" pitchFamily="34" charset="0"/>
              </a:rPr>
              <a:t> 2013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602795" y="6006750"/>
            <a:ext cx="9414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rgbClr val="C00000"/>
              </a:buClr>
            </a:pPr>
            <a:r>
              <a:rPr lang="en-US" sz="2000" dirty="0" smtClean="0">
                <a:solidFill>
                  <a:srgbClr val="0000CC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Coinheritance 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of a hypomorphic 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PKD 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allele in trans with an inactivating 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PKD allele</a:t>
            </a:r>
            <a:endParaRPr lang="en-US" sz="2000" i="1" dirty="0">
              <a:solidFill>
                <a:srgbClr val="0000CC"/>
              </a:solidFill>
              <a:effectLst>
                <a:outerShdw blurRad="38100" dist="127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3303084" y="1272662"/>
            <a:ext cx="5656544" cy="584775"/>
            <a:chOff x="1731178" y="1124744"/>
            <a:chExt cx="5656544" cy="584775"/>
          </a:xfrm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1" name="Rettangolo 10"/>
            <p:cNvSpPr/>
            <p:nvPr/>
          </p:nvSpPr>
          <p:spPr>
            <a:xfrm>
              <a:off x="1731178" y="1124744"/>
              <a:ext cx="139172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 smtClean="0">
                  <a:latin typeface="Calibri" pitchFamily="34" charset="0"/>
                </a:rPr>
                <a:t>ADPKD</a:t>
              </a: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6023245" y="1124744"/>
              <a:ext cx="13644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 smtClean="0">
                  <a:latin typeface="Calibri" pitchFamily="34" charset="0"/>
                </a:rPr>
                <a:t>ARPKD</a:t>
              </a:r>
              <a:endParaRPr lang="en-US" sz="3200" dirty="0">
                <a:latin typeface="Calibri" pitchFamily="34" charset="0"/>
              </a:endParaRPr>
            </a:p>
          </p:txBody>
        </p:sp>
      </p:grpSp>
      <p:sp>
        <p:nvSpPr>
          <p:cNvPr id="16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ADPKD: congenital forms</a:t>
            </a:r>
            <a:endParaRPr lang="en-US" sz="3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5817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Polycystic kidneys in TSC</a:t>
            </a:r>
          </a:p>
        </p:txBody>
      </p:sp>
      <p:pic>
        <p:nvPicPr>
          <p:cNvPr id="7" name="Immagine 6" descr="angella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3706" y="1511326"/>
            <a:ext cx="3107647" cy="22100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Immagine 9" descr="angella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3706" y="3911861"/>
            <a:ext cx="3107647" cy="2214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1" name="Gruppo 20"/>
          <p:cNvGrpSpPr/>
          <p:nvPr/>
        </p:nvGrpSpPr>
        <p:grpSpPr>
          <a:xfrm>
            <a:off x="4911688" y="1511327"/>
            <a:ext cx="1999362" cy="4614547"/>
            <a:chOff x="3387688" y="1320826"/>
            <a:chExt cx="1999362" cy="4614547"/>
          </a:xfrm>
        </p:grpSpPr>
        <p:pic>
          <p:nvPicPr>
            <p:cNvPr id="6" name="Immagine 5" descr="sclerosi 05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87689" y="1320826"/>
              <a:ext cx="1999361" cy="221004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1" name="Immagine 10" descr="angella3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87688" y="3721360"/>
              <a:ext cx="1999362" cy="221401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14" name="Connettore 2 13"/>
            <p:cNvCxnSpPr/>
            <p:nvPr/>
          </p:nvCxnSpPr>
          <p:spPr>
            <a:xfrm flipH="1">
              <a:off x="4696418" y="4854632"/>
              <a:ext cx="174840" cy="1977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sellaDiTesto 15"/>
          <p:cNvSpPr txBox="1"/>
          <p:nvPr/>
        </p:nvSpPr>
        <p:spPr>
          <a:xfrm>
            <a:off x="1632473" y="1511327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L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633705" y="3911861"/>
            <a:ext cx="35137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R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"/>
          <p:cNvGrpSpPr/>
          <p:nvPr/>
        </p:nvGrpSpPr>
        <p:grpSpPr>
          <a:xfrm>
            <a:off x="7624394" y="1197482"/>
            <a:ext cx="3853616" cy="5527239"/>
            <a:chOff x="7995424" y="1197482"/>
            <a:chExt cx="3853616" cy="552723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02" r="4997"/>
            <a:stretch/>
          </p:blipFill>
          <p:spPr bwMode="auto">
            <a:xfrm>
              <a:off x="8334413" y="1197482"/>
              <a:ext cx="3322402" cy="236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6" r="4262"/>
            <a:stretch/>
          </p:blipFill>
          <p:spPr bwMode="auto">
            <a:xfrm>
              <a:off x="8334413" y="3803490"/>
              <a:ext cx="3322401" cy="2547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7995424" y="6447722"/>
              <a:ext cx="38536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dirty="0">
                  <a:solidFill>
                    <a:srgbClr val="0000CC"/>
                  </a:solidFill>
                  <a:latin typeface="Calibri" pitchFamily="34" charset="0"/>
                </a:rPr>
                <a:t>Adapted from Torres et al, </a:t>
              </a:r>
              <a:r>
                <a:rPr lang="en-US" sz="1200" dirty="0" err="1">
                  <a:solidFill>
                    <a:srgbClr val="0000CC"/>
                  </a:solidFill>
                  <a:latin typeface="Calibri" pitchFamily="34" charset="0"/>
                </a:rPr>
                <a:t>Adv</a:t>
              </a:r>
              <a:r>
                <a:rPr lang="en-US" sz="1200" dirty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n-US" sz="1200" dirty="0" err="1">
                  <a:solidFill>
                    <a:srgbClr val="0000CC"/>
                  </a:solidFill>
                  <a:latin typeface="Calibri" pitchFamily="34" charset="0"/>
                </a:rPr>
                <a:t>Nephrol</a:t>
              </a:r>
              <a:r>
                <a:rPr lang="en-US" sz="1200" dirty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n-US" sz="1200" dirty="0" err="1">
                  <a:solidFill>
                    <a:srgbClr val="0000CC"/>
                  </a:solidFill>
                  <a:latin typeface="Calibri" pitchFamily="34" charset="0"/>
                </a:rPr>
                <a:t>Neker</a:t>
              </a:r>
              <a:r>
                <a:rPr lang="en-US" sz="1200" dirty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n-US" sz="1200" dirty="0" err="1">
                  <a:solidFill>
                    <a:srgbClr val="0000CC"/>
                  </a:solidFill>
                  <a:latin typeface="Calibri" pitchFamily="34" charset="0"/>
                </a:rPr>
                <a:t>Hosp</a:t>
              </a:r>
              <a:r>
                <a:rPr lang="en-US" sz="1200" dirty="0">
                  <a:solidFill>
                    <a:srgbClr val="0000CC"/>
                  </a:solidFill>
                  <a:latin typeface="Calibri" pitchFamily="34" charset="0"/>
                </a:rPr>
                <a:t> 1994</a:t>
              </a: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8910494" y="1603660"/>
              <a:ext cx="2203583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sz="35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6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800" b="1" dirty="0" err="1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Angiomyolipomas</a:t>
              </a:r>
              <a:endParaRPr lang="en-US" altLang="it-IT" sz="1800" b="1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9528900" y="4199526"/>
              <a:ext cx="123681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sz="35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6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200">
                  <a:solidFill>
                    <a:srgbClr val="5C5C5C"/>
                  </a:solidFill>
                  <a:latin typeface="RotisSemiSerif" pitchFamily="-9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800" b="1" dirty="0"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</a:rPr>
                <a:t>Renal cysts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090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an Pietro al tramon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51241"/>
            <a:ext cx="12191999" cy="670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/>
              <a:t>Thank </a:t>
            </a:r>
            <a:r>
              <a:rPr lang="en-US" dirty="0"/>
              <a:t>you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43422" y="6219092"/>
            <a:ext cx="4305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francesco.emma@opbg.net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39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20422" y="1528791"/>
            <a:ext cx="5885650" cy="163855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14138" y="1507658"/>
            <a:ext cx="5164362" cy="1631216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lvl="1">
              <a:lnSpc>
                <a:spcPts val="3000"/>
              </a:lnSpc>
              <a:spcBef>
                <a:spcPts val="0"/>
              </a:spcBef>
              <a:buClr>
                <a:srgbClr val="C00000"/>
              </a:buClr>
              <a:buSzPct val="120000"/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Sporadic disorders associated with renal cysts</a:t>
            </a:r>
          </a:p>
          <a:p>
            <a:pPr marL="450850" lvl="1" indent="-269875">
              <a:lnSpc>
                <a:spcPts val="3000"/>
              </a:lnSpc>
              <a:spcBef>
                <a:spcPts val="0"/>
              </a:spcBef>
              <a:buClr>
                <a:srgbClr val="0066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itchFamily="34" charset="0"/>
              </a:rPr>
              <a:t>Cystic dysplasia</a:t>
            </a:r>
          </a:p>
          <a:p>
            <a:pPr marL="450850" lvl="1" indent="-269875">
              <a:lnSpc>
                <a:spcPts val="3000"/>
              </a:lnSpc>
              <a:spcBef>
                <a:spcPts val="0"/>
              </a:spcBef>
              <a:buClr>
                <a:srgbClr val="0066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Calibri" pitchFamily="34" charset="0"/>
              </a:rPr>
              <a:t>Multicystic</a:t>
            </a:r>
            <a:r>
              <a:rPr lang="en-US" sz="2000" dirty="0">
                <a:latin typeface="Calibri" pitchFamily="34" charset="0"/>
              </a:rPr>
              <a:t> dysplastic kidney (MCDK)</a:t>
            </a:r>
          </a:p>
          <a:p>
            <a:pPr marL="450850" lvl="1" indent="-269875">
              <a:lnSpc>
                <a:spcPts val="3000"/>
              </a:lnSpc>
              <a:spcBef>
                <a:spcPts val="0"/>
              </a:spcBef>
              <a:buClr>
                <a:srgbClr val="0066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itchFamily="34" charset="0"/>
              </a:rPr>
              <a:t>Isolated renal cysts </a:t>
            </a:r>
          </a:p>
        </p:txBody>
      </p:sp>
      <p:sp>
        <p:nvSpPr>
          <p:cNvPr id="5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Differential diagnosis of cystic diseases in children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154207" y="1528791"/>
            <a:ext cx="5885650" cy="343170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154207" y="1528791"/>
            <a:ext cx="5891934" cy="3362459"/>
          </a:xfrm>
          <a:prstGeom prst="rect">
            <a:avLst/>
          </a:prstGeom>
          <a:noFill/>
          <a:ln w="28575">
            <a:noFill/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lvl="1">
              <a:lnSpc>
                <a:spcPts val="3000"/>
              </a:lnSpc>
              <a:spcBef>
                <a:spcPts val="0"/>
              </a:spcBef>
              <a:buClr>
                <a:srgbClr val="C00000"/>
              </a:buClr>
              <a:buSzPct val="120000"/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Inherited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disorders associated with polycystic kidneys</a:t>
            </a:r>
          </a:p>
          <a:p>
            <a:pPr marL="450850" lvl="1" indent="-269875">
              <a:lnSpc>
                <a:spcPts val="3000"/>
              </a:lnSpc>
              <a:spcBef>
                <a:spcPts val="0"/>
              </a:spcBef>
              <a:buClr>
                <a:srgbClr val="0066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Tuberous </a:t>
            </a:r>
            <a:r>
              <a:rPr lang="en-US" sz="2000" dirty="0">
                <a:latin typeface="Calibri" pitchFamily="34" charset="0"/>
              </a:rPr>
              <a:t>sclerosis complex (TSC) </a:t>
            </a:r>
          </a:p>
          <a:p>
            <a:pPr marL="450850" lvl="1" indent="-269875">
              <a:lnSpc>
                <a:spcPts val="3000"/>
              </a:lnSpc>
              <a:spcBef>
                <a:spcPts val="0"/>
              </a:spcBef>
              <a:buClr>
                <a:srgbClr val="0066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itchFamily="34" charset="0"/>
                <a:cs typeface="Calibri" panose="020F0502020204030204" pitchFamily="34" charset="0"/>
              </a:rPr>
              <a:t>Ciliopathies</a:t>
            </a:r>
          </a:p>
          <a:p>
            <a:pPr marL="450850" lvl="1" indent="-269875">
              <a:lnSpc>
                <a:spcPts val="3000"/>
              </a:lnSpc>
              <a:spcBef>
                <a:spcPts val="0"/>
              </a:spcBef>
              <a:buClr>
                <a:srgbClr val="0066FF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AD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tubulointerstitial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kidney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ADTKD)</a:t>
            </a:r>
          </a:p>
          <a:p>
            <a:pPr marL="450850" lvl="1" indent="-269875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itchFamily="34" charset="0"/>
                <a:cs typeface="Calibri" panose="020F0502020204030204" pitchFamily="34" charset="0"/>
              </a:rPr>
              <a:t>Other disorders</a:t>
            </a:r>
            <a:br>
              <a:rPr lang="en-US" sz="2000" dirty="0" smtClean="0">
                <a:latin typeface="Calibri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00CC"/>
                </a:solidFill>
                <a:latin typeface="Calibri" pitchFamily="34" charset="0"/>
              </a:rPr>
              <a:t>Von-Hippel-Lindau syndrome (</a:t>
            </a:r>
            <a:r>
              <a:rPr lang="en-US" sz="1800" dirty="0" smtClean="0">
                <a:solidFill>
                  <a:srgbClr val="0000CC"/>
                </a:solidFill>
                <a:latin typeface="Calibri" pitchFamily="34" charset="0"/>
              </a:rPr>
              <a:t>VHL)</a:t>
            </a:r>
            <a:br>
              <a:rPr lang="en-US" sz="1800" dirty="0" smtClean="0">
                <a:solidFill>
                  <a:srgbClr val="0000CC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srgbClr val="0000CC"/>
                </a:solidFill>
                <a:latin typeface="Calibri" pitchFamily="34" charset="0"/>
                <a:cs typeface="Calibri" panose="020F0502020204030204" pitchFamily="34" charset="0"/>
              </a:rPr>
              <a:t>Oro-facial-digital </a:t>
            </a:r>
            <a:r>
              <a:rPr lang="en-US" sz="1800" dirty="0">
                <a:solidFill>
                  <a:srgbClr val="0000CC"/>
                </a:solidFill>
                <a:latin typeface="Calibri" pitchFamily="34" charset="0"/>
                <a:cs typeface="Calibri" panose="020F0502020204030204" pitchFamily="34" charset="0"/>
              </a:rPr>
              <a:t>syndrome Type 1 (OFD1</a:t>
            </a:r>
            <a:r>
              <a:rPr lang="en-US" sz="1800" dirty="0" smtClean="0">
                <a:solidFill>
                  <a:srgbClr val="0000CC"/>
                </a:solidFill>
                <a:latin typeface="Calibri" pitchFamily="34" charset="0"/>
                <a:cs typeface="Calibri" panose="020F0502020204030204" pitchFamily="34" charset="0"/>
              </a:rPr>
              <a:t>)</a:t>
            </a:r>
            <a:br>
              <a:rPr lang="en-US" sz="1800" dirty="0" smtClean="0">
                <a:solidFill>
                  <a:srgbClr val="0000CC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00CC"/>
                </a:solidFill>
                <a:latin typeface="Calibri" pitchFamily="34" charset="0"/>
                <a:cs typeface="Calibri" panose="020F0502020204030204" pitchFamily="34" charset="0"/>
              </a:rPr>
              <a:t>Zellweger </a:t>
            </a:r>
            <a:r>
              <a:rPr lang="en-US" sz="1800" dirty="0" err="1">
                <a:solidFill>
                  <a:srgbClr val="0000CC"/>
                </a:solidFill>
                <a:latin typeface="Calibri" pitchFamily="34" charset="0"/>
                <a:cs typeface="Calibri" panose="020F0502020204030204" pitchFamily="34" charset="0"/>
              </a:rPr>
              <a:t>cerebrohepatorenal</a:t>
            </a:r>
            <a:r>
              <a:rPr lang="en-US" sz="1800" dirty="0">
                <a:solidFill>
                  <a:srgbClr val="0000CC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solidFill>
                  <a:srgbClr val="0000CC"/>
                </a:solidFill>
                <a:latin typeface="Calibri" pitchFamily="34" charset="0"/>
                <a:cs typeface="Calibri" panose="020F0502020204030204" pitchFamily="34" charset="0"/>
              </a:rPr>
              <a:t>syndrome</a:t>
            </a:r>
            <a:br>
              <a:rPr lang="en-US" sz="1800" dirty="0" smtClean="0">
                <a:solidFill>
                  <a:srgbClr val="0000CC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sz="1800" dirty="0" smtClean="0">
                <a:solidFill>
                  <a:srgbClr val="0000CC"/>
                </a:solidFill>
                <a:latin typeface="Calibri" pitchFamily="34" charset="0"/>
                <a:cs typeface="Calibri" panose="020F0502020204030204" pitchFamily="34" charset="0"/>
              </a:rPr>
              <a:t>Chromosomal defects (trisomy 9, 3)</a:t>
            </a:r>
            <a:endParaRPr lang="en-US" sz="1800" dirty="0">
              <a:solidFill>
                <a:srgbClr val="0000CC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20422" y="3296916"/>
            <a:ext cx="5885650" cy="165968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20422" y="3276896"/>
            <a:ext cx="5885650" cy="1631216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  <a:spcBef>
                <a:spcPts val="0"/>
              </a:spcBef>
              <a:buClr>
                <a:srgbClr val="C00000"/>
              </a:buClr>
              <a:buSzPct val="120000"/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Diseases with apparent isolated polycystic phenotype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  <a:p>
            <a:pPr marL="450850" lvl="1" indent="-269875">
              <a:lnSpc>
                <a:spcPts val="3000"/>
              </a:lnSpc>
              <a:spcBef>
                <a:spcPts val="0"/>
              </a:spcBef>
              <a:buClr>
                <a:srgbClr val="0066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AD </a:t>
            </a:r>
            <a:r>
              <a:rPr lang="en-US" sz="2000" dirty="0">
                <a:latin typeface="Calibri" pitchFamily="34" charset="0"/>
              </a:rPr>
              <a:t>polycystic kidney disease (ADPKD)</a:t>
            </a:r>
          </a:p>
          <a:p>
            <a:pPr marL="450850" lvl="1" indent="-269875">
              <a:lnSpc>
                <a:spcPts val="3000"/>
              </a:lnSpc>
              <a:spcBef>
                <a:spcPts val="0"/>
              </a:spcBef>
              <a:buClr>
                <a:srgbClr val="0066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AR polycystic </a:t>
            </a:r>
            <a:r>
              <a:rPr lang="en-US" sz="2000" dirty="0">
                <a:latin typeface="Calibri" pitchFamily="34" charset="0"/>
              </a:rPr>
              <a:t>kidney disease (ARPKD)</a:t>
            </a:r>
          </a:p>
          <a:p>
            <a:pPr marL="450850" lvl="1" indent="-269875">
              <a:lnSpc>
                <a:spcPts val="3000"/>
              </a:lnSpc>
              <a:spcBef>
                <a:spcPts val="0"/>
              </a:spcBef>
              <a:buClr>
                <a:srgbClr val="0066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itchFamily="34" charset="0"/>
              </a:rPr>
              <a:t>Glomerulocystic kidney disease (GCKD</a:t>
            </a:r>
            <a:r>
              <a:rPr lang="en-US" sz="2000" dirty="0" smtClean="0">
                <a:latin typeface="Calibri" pitchFamily="34" charset="0"/>
              </a:rPr>
              <a:t>)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Age prevalence of simple cysts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t="15248" r="15584" b="15915"/>
          <a:stretch/>
        </p:blipFill>
        <p:spPr>
          <a:xfrm>
            <a:off x="2985178" y="1925600"/>
            <a:ext cx="5548053" cy="316797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91" b="-12869"/>
          <a:stretch>
            <a:fillRect/>
          </a:stretch>
        </p:blipFill>
        <p:spPr bwMode="auto">
          <a:xfrm>
            <a:off x="300035" y="5961634"/>
            <a:ext cx="1109956" cy="7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6409351" y="5307877"/>
            <a:ext cx="1749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err="1">
                <a:solidFill>
                  <a:srgbClr val="0000CC"/>
                </a:solidFill>
                <a:latin typeface="Calibri" panose="020F0502020204030204" pitchFamily="34" charset="0"/>
              </a:rPr>
              <a:t>Eknoyan</a:t>
            </a:r>
            <a:r>
              <a:rPr lang="en-US" sz="1200" dirty="0">
                <a:solidFill>
                  <a:srgbClr val="0000CC"/>
                </a:solidFill>
                <a:latin typeface="Calibri" panose="020F0502020204030204" pitchFamily="34" charset="0"/>
              </a:rPr>
              <a:t> et al, JASN 2008</a:t>
            </a:r>
            <a:endParaRPr lang="en-US" sz="1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77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u="sng" dirty="0" smtClean="0">
                <a:solidFill>
                  <a:schemeClr val="bg1"/>
                </a:solidFill>
                <a:latin typeface="Calibri" pitchFamily="34" charset="0"/>
              </a:rPr>
              <a:t>Isolated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renal cyst: differential diagnosis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195692"/>
              </p:ext>
            </p:extLst>
          </p:nvPr>
        </p:nvGraphicFramePr>
        <p:xfrm>
          <a:off x="1381124" y="1987480"/>
          <a:ext cx="9429749" cy="3806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860"/>
                <a:gridCol w="5977889"/>
              </a:tblGrid>
              <a:tr h="45725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FF0000"/>
                        </a:buClr>
                        <a:buFont typeface="Wingdings" pitchFamily="2" charset="2"/>
                        <a:buNone/>
                      </a:pP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Diagnosis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FF0000"/>
                        </a:buClr>
                        <a:buFont typeface="Wingdings" pitchFamily="2" charset="2"/>
                        <a:buNone/>
                      </a:pP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Comments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Candara" panose="020E0502030303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</a:tr>
              <a:tr h="457254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FF0000"/>
                        </a:buClr>
                        <a:buFont typeface="Wingdings" pitchFamily="2" charset="2"/>
                        <a:buNone/>
                      </a:pPr>
                      <a:r>
                        <a:rPr lang="en-US" sz="1800" dirty="0" smtClean="0">
                          <a:latin typeface="Candara" panose="020E0502030303020204" pitchFamily="34" charset="0"/>
                        </a:rPr>
                        <a:t>First cyst of ADPKD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Candara" panose="020E0502030303020204" pitchFamily="34" charset="0"/>
                        </a:rPr>
                        <a:t>This is the real concern !!!</a:t>
                      </a:r>
                      <a:endParaRPr lang="en-US" dirty="0">
                        <a:solidFill>
                          <a:srgbClr val="FF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9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Candara" panose="020E0502030303020204" pitchFamily="34" charset="0"/>
                        </a:rPr>
                        <a:t>Hydrocalyx</a:t>
                      </a:r>
                      <a:endParaRPr lang="en-US" sz="1800" dirty="0" smtClean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Experienced radiologist usually makes the correct diagnosis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Sometimes can be difficult (</a:t>
                      </a:r>
                      <a:r>
                        <a:rPr lang="en-US" dirty="0" err="1" smtClean="0">
                          <a:latin typeface="Candara" panose="020E0502030303020204" pitchFamily="34" charset="0"/>
                        </a:rPr>
                        <a:t>uro</a:t>
                      </a:r>
                      <a:r>
                        <a:rPr lang="en-US" dirty="0" smtClean="0">
                          <a:latin typeface="Candara" panose="020E0502030303020204" pitchFamily="34" charset="0"/>
                        </a:rPr>
                        <a:t> CT or</a:t>
                      </a:r>
                      <a:r>
                        <a:rPr lang="en-US" baseline="0" dirty="0" smtClean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Candara" panose="020E0502030303020204" pitchFamily="34" charset="0"/>
                        </a:rPr>
                        <a:t>uro</a:t>
                      </a:r>
                      <a:r>
                        <a:rPr lang="en-US" baseline="0" dirty="0" smtClean="0">
                          <a:latin typeface="Candara" panose="020E0502030303020204" pitchFamily="34" charset="0"/>
                        </a:rPr>
                        <a:t> MRI)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9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ndara" panose="020E0502030303020204" pitchFamily="34" charset="0"/>
                        </a:rPr>
                        <a:t>Renal dysplasia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Experienced radiologist usually makes the correct diagnosis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Renal parenchyma is </a:t>
                      </a:r>
                      <a:r>
                        <a:rPr lang="en-US" u="sng" dirty="0" smtClean="0">
                          <a:latin typeface="Candara" panose="020E0502030303020204" pitchFamily="34" charset="0"/>
                        </a:rPr>
                        <a:t>not</a:t>
                      </a:r>
                      <a:r>
                        <a:rPr lang="en-US" dirty="0" smtClean="0">
                          <a:latin typeface="Candara" panose="020E0502030303020204" pitchFamily="34" charset="0"/>
                        </a:rPr>
                        <a:t> normal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The kidney is usually</a:t>
                      </a:r>
                      <a:r>
                        <a:rPr lang="en-US" baseline="0" dirty="0" smtClean="0">
                          <a:latin typeface="Candara" panose="020E0502030303020204" pitchFamily="34" charset="0"/>
                        </a:rPr>
                        <a:t> small</a:t>
                      </a:r>
                      <a:endParaRPr lang="en-US" dirty="0" smtClean="0">
                        <a:latin typeface="Candara" panose="020E0502030303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Usually more than 1 cyst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FF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Candara" panose="020E0502030303020204" pitchFamily="34" charset="0"/>
                        </a:rPr>
                        <a:t>Caliceal</a:t>
                      </a:r>
                      <a:r>
                        <a:rPr lang="en-US" sz="1800" dirty="0" smtClean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latin typeface="Candara" panose="020E0502030303020204" pitchFamily="34" charset="0"/>
                        </a:rPr>
                        <a:t>diverticulus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Rare, may be difficult to differentiate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54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rgbClr val="FF0000"/>
                        </a:buClr>
                        <a:buFont typeface="Wingdings" pitchFamily="2" charset="2"/>
                        <a:buNone/>
                      </a:pPr>
                      <a:r>
                        <a:rPr lang="en-US" sz="1800" dirty="0" smtClean="0">
                          <a:latin typeface="Candara" panose="020E0502030303020204" pitchFamily="34" charset="0"/>
                        </a:rPr>
                        <a:t>Hydatid cysts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latin typeface="Candara" panose="020E0502030303020204" pitchFamily="34" charset="0"/>
                        </a:rPr>
                        <a:t>Exceptional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3276600" y="112866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ndara" panose="020E0502030303020204" pitchFamily="34" charset="0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imple </a:t>
            </a:r>
            <a:r>
              <a:rPr lang="en-US" b="1" dirty="0">
                <a:solidFill>
                  <a:srgbClr val="FF0000"/>
                </a:solidFill>
                <a:latin typeface="Candara" panose="020E0502030303020204" pitchFamily="34" charset="0"/>
              </a:rPr>
              <a:t>cysts </a:t>
            </a:r>
            <a:r>
              <a:rPr lang="en-US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are a </a:t>
            </a:r>
            <a:r>
              <a:rPr lang="en-US" b="1" dirty="0">
                <a:solidFill>
                  <a:srgbClr val="FF0000"/>
                </a:solidFill>
                <a:latin typeface="Candara" panose="020E0502030303020204" pitchFamily="34" charset="0"/>
              </a:rPr>
              <a:t>diagnosis of exclusion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49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173821" y="5948464"/>
            <a:ext cx="719848" cy="437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Bosniak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classification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in children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lum bright="-7000" contrast="14000"/>
          </a:blip>
          <a:srcRect l="579" t="1903" r="1065" b="2123"/>
          <a:stretch/>
        </p:blipFill>
        <p:spPr>
          <a:xfrm>
            <a:off x="121753" y="3614115"/>
            <a:ext cx="7120313" cy="224934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r="9821" b="4399"/>
          <a:stretch/>
        </p:blipFill>
        <p:spPr>
          <a:xfrm>
            <a:off x="9769313" y="2395701"/>
            <a:ext cx="2160260" cy="163346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2106" t="-1" r="3709" b="3725"/>
          <a:stretch/>
        </p:blipFill>
        <p:spPr>
          <a:xfrm>
            <a:off x="9769313" y="4084491"/>
            <a:ext cx="2160260" cy="164497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5238" r="5312" b="2315"/>
          <a:stretch/>
        </p:blipFill>
        <p:spPr>
          <a:xfrm>
            <a:off x="7467352" y="4084491"/>
            <a:ext cx="2237161" cy="16449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/>
          <a:srcRect r="1283" b="2962"/>
          <a:stretch/>
        </p:blipFill>
        <p:spPr>
          <a:xfrm>
            <a:off x="7467352" y="2395700"/>
            <a:ext cx="2235341" cy="163346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lum bright="-7000" contrast="14000"/>
          </a:blip>
          <a:stretch>
            <a:fillRect/>
          </a:stretch>
        </p:blipFill>
        <p:spPr>
          <a:xfrm>
            <a:off x="117113" y="1778662"/>
            <a:ext cx="7128117" cy="165297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127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2" name="CasellaDiTesto 11"/>
          <p:cNvSpPr txBox="1"/>
          <p:nvPr/>
        </p:nvSpPr>
        <p:spPr>
          <a:xfrm>
            <a:off x="7749280" y="1778662"/>
            <a:ext cx="1671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8 year-old girl</a:t>
            </a:r>
            <a:br>
              <a:rPr lang="en-US" sz="1400" b="1" dirty="0" smtClean="0">
                <a:latin typeface="Calibri" panose="020F0502020204030204" pitchFamily="34" charset="0"/>
              </a:rPr>
            </a:br>
            <a:r>
              <a:rPr lang="en-US" sz="1400" b="1" dirty="0" smtClean="0">
                <a:latin typeface="Calibri" panose="020F0502020204030204" pitchFamily="34" charset="0"/>
              </a:rPr>
              <a:t>renal </a:t>
            </a:r>
            <a:r>
              <a:rPr lang="en-US" sz="1400" b="1" dirty="0">
                <a:latin typeface="Calibri" panose="020F0502020204030204" pitchFamily="34" charset="0"/>
              </a:rPr>
              <a:t>cell carcinoma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9865007" y="1778662"/>
            <a:ext cx="1968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10 year-old girl</a:t>
            </a:r>
            <a:r>
              <a:rPr lang="en-US" sz="1400" b="1" dirty="0">
                <a:latin typeface="Calibri" panose="020F0502020204030204" pitchFamily="34" charset="0"/>
              </a:rPr>
              <a:t/>
            </a:r>
            <a:br>
              <a:rPr lang="en-US" sz="1400" b="1" dirty="0">
                <a:latin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</a:rPr>
              <a:t>benign </a:t>
            </a:r>
            <a:r>
              <a:rPr lang="en-US" sz="1400" b="1" dirty="0" err="1">
                <a:latin typeface="Calibri" panose="020F0502020204030204" pitchFamily="34" charset="0"/>
              </a:rPr>
              <a:t>multilocular</a:t>
            </a:r>
            <a:r>
              <a:rPr lang="en-US" sz="1400" b="1" dirty="0">
                <a:latin typeface="Calibri" panose="020F0502020204030204" pitchFamily="34" charset="0"/>
              </a:rPr>
              <a:t> cyst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0947994" y="6386209"/>
            <a:ext cx="8858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J </a:t>
            </a:r>
            <a:r>
              <a:rPr lang="en-US" sz="12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Urol</a:t>
            </a:r>
            <a:r>
              <a:rPr lang="en-US" sz="12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2008</a:t>
            </a:r>
            <a:endParaRPr lang="en-US" sz="1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7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Multicystic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dysplastic kidney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2" name="Picture 4" descr="Image result for multicystic dysplastic kidne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7"/>
          <a:stretch/>
        </p:blipFill>
        <p:spPr bwMode="auto">
          <a:xfrm>
            <a:off x="6178520" y="2439170"/>
            <a:ext cx="2941626" cy="21148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82" y="2439169"/>
            <a:ext cx="3056627" cy="21136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67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Multicystic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dysplastic kidney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82" y="2439169"/>
            <a:ext cx="3056627" cy="21136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7207" y="1101820"/>
            <a:ext cx="11777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</a:pPr>
            <a:r>
              <a:rPr lang="en-US" dirty="0" smtClean="0">
                <a:solidFill>
                  <a:srgbClr val="FF0000"/>
                </a:solidFill>
                <a:latin typeface="Candara" panose="020E0502030303020204" pitchFamily="34" charset="0"/>
              </a:rPr>
              <a:t>In a minority of cases, differential diagnosis with obstructive </a:t>
            </a:r>
            <a:r>
              <a:rPr lang="en-US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uropathy</a:t>
            </a:r>
            <a:r>
              <a:rPr lang="en-US" dirty="0" smtClean="0">
                <a:solidFill>
                  <a:srgbClr val="FF0000"/>
                </a:solidFill>
                <a:latin typeface="Candara" panose="020E0502030303020204" pitchFamily="34" charset="0"/>
              </a:rPr>
              <a:t> may be difficult</a:t>
            </a:r>
            <a:endParaRPr lang="en-US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51824" t="52323" r="749" b="11818"/>
          <a:stretch/>
        </p:blipFill>
        <p:spPr>
          <a:xfrm>
            <a:off x="6226657" y="2439170"/>
            <a:ext cx="3250815" cy="21136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3407249" y="1903307"/>
            <a:ext cx="995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</a:pPr>
            <a:r>
              <a:rPr lang="en-US" dirty="0" smtClean="0">
                <a:latin typeface="Candara" panose="020E0502030303020204" pitchFamily="34" charset="0"/>
              </a:rPr>
              <a:t>MCDK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645949" y="1903307"/>
            <a:ext cx="2246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</a:pPr>
            <a:r>
              <a:rPr lang="en-US" dirty="0" err="1" smtClean="0">
                <a:latin typeface="Candara" panose="020E0502030303020204" pitchFamily="34" charset="0"/>
              </a:rPr>
              <a:t>Hydronephrosis</a:t>
            </a:r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416730" y="4705161"/>
            <a:ext cx="8360126" cy="1831479"/>
            <a:chOff x="416730" y="4802142"/>
            <a:chExt cx="8360126" cy="1831479"/>
          </a:xfrm>
        </p:grpSpPr>
        <p:pic>
          <p:nvPicPr>
            <p:cNvPr id="2054" name="Picture 6" descr="Related image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67" t="34860" r="1182" b="34319"/>
            <a:stretch/>
          </p:blipFill>
          <p:spPr bwMode="auto">
            <a:xfrm>
              <a:off x="3055278" y="4808641"/>
              <a:ext cx="1822182" cy="1824980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Posterior 2-min-interval images of 99m Tc-MAG3 scan are displayed. (A) Basal renal scan (38 d after birth) of boy with SFU grade 4 hydronephrosis of left kidney demonstrates evidence of delayed parenchymal transit (persistent renal parenchymal activity and delayed appearance of pelvocalyceal radiotracer). Differential renal function of left kidney was 43%. (B) Diuretic scan shows deterioration of clearance from left renal pelvis (t 1/2 20 min). Postoperatively, improved hydronephrosis and drainage (t 1/2 8 min) were observed on ultrasonography and diuretic 99m Tc-MAG3 scan at 6 mo.Â 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44" r="67274" b="51073"/>
            <a:stretch/>
          </p:blipFill>
          <p:spPr bwMode="auto">
            <a:xfrm>
              <a:off x="6927274" y="4802142"/>
              <a:ext cx="1849582" cy="1824980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ttangolo 12"/>
            <p:cNvSpPr/>
            <p:nvPr/>
          </p:nvSpPr>
          <p:spPr>
            <a:xfrm>
              <a:off x="416730" y="5478087"/>
              <a:ext cx="16289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ctr">
                <a:spcBef>
                  <a:spcPts val="0"/>
                </a:spcBef>
                <a:spcAft>
                  <a:spcPts val="600"/>
                </a:spcAft>
                <a:buClr>
                  <a:srgbClr val="0000CC"/>
                </a:buClr>
              </a:pPr>
              <a:r>
                <a:rPr lang="en-US" dirty="0" smtClean="0">
                  <a:solidFill>
                    <a:srgbClr val="0000CC"/>
                  </a:solidFill>
                  <a:latin typeface="Candara" panose="020E0502030303020204" pitchFamily="34" charset="0"/>
                </a:rPr>
                <a:t>MAG3 scan</a:t>
              </a:r>
              <a:endParaRPr lang="en-US" dirty="0">
                <a:solidFill>
                  <a:srgbClr val="0000CC"/>
                </a:solidFill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090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052"/>
          <p:cNvSpPr txBox="1">
            <a:spLocks noChangeArrowheads="1"/>
          </p:cNvSpPr>
          <p:nvPr/>
        </p:nvSpPr>
        <p:spPr bwMode="auto">
          <a:xfrm>
            <a:off x="0" y="0"/>
            <a:ext cx="12191999" cy="9144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Natural evolution of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multicystic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dysplastic kidneys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299998" y="6427505"/>
            <a:ext cx="1734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Gaither et al, J </a:t>
            </a:r>
            <a:r>
              <a:rPr lang="en-US" sz="12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Urol</a:t>
            </a:r>
            <a:r>
              <a:rPr lang="en-US" sz="12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 2018</a:t>
            </a:r>
            <a:endParaRPr lang="en-US" sz="12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lum bright="-7000" contrast="14000"/>
          </a:blip>
          <a:srcRect r="7441"/>
          <a:stretch/>
        </p:blipFill>
        <p:spPr>
          <a:xfrm>
            <a:off x="6025547" y="1911489"/>
            <a:ext cx="6046848" cy="408025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lum bright="-7000" contrast="14000"/>
          </a:blip>
          <a:srcRect l="6592" r="11148"/>
          <a:stretch/>
        </p:blipFill>
        <p:spPr>
          <a:xfrm>
            <a:off x="115746" y="2014003"/>
            <a:ext cx="5000261" cy="357841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150156" y="1348226"/>
            <a:ext cx="1540806" cy="461665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</a:pPr>
            <a:r>
              <a:rPr lang="en-US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Involution</a:t>
            </a:r>
            <a:endParaRPr lang="en-US" b="1" dirty="0">
              <a:solidFill>
                <a:srgbClr val="0000CC"/>
              </a:solidFill>
              <a:latin typeface="Candara" panose="020E0502030303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012528" y="1348226"/>
            <a:ext cx="1877437" cy="461665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</a:pPr>
            <a:r>
              <a:rPr lang="en-US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Hypertrophy</a:t>
            </a:r>
            <a:endParaRPr lang="en-US" b="1" dirty="0">
              <a:solidFill>
                <a:srgbClr val="0000CC"/>
              </a:solidFill>
              <a:latin typeface="Candara" panose="020E0502030303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640283" y="1911489"/>
            <a:ext cx="333829" cy="278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/>
          <p:cNvSpPr/>
          <p:nvPr/>
        </p:nvSpPr>
        <p:spPr>
          <a:xfrm>
            <a:off x="696683" y="2100175"/>
            <a:ext cx="333829" cy="278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914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">
      <a:dk1>
        <a:srgbClr val="000000"/>
      </a:dk1>
      <a:lt1>
        <a:srgbClr val="FFFFFF"/>
      </a:lt1>
      <a:dk2>
        <a:srgbClr val="000066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10812</TotalTime>
  <Words>815</Words>
  <Application>Microsoft Office PowerPoint</Application>
  <PresentationFormat>Widescreen</PresentationFormat>
  <Paragraphs>224</Paragraphs>
  <Slides>26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Calibri</vt:lpstr>
      <vt:lpstr>Candara</vt:lpstr>
      <vt:lpstr>Symbol</vt:lpstr>
      <vt:lpstr>Times New Roman</vt:lpstr>
      <vt:lpstr>Wingdings</vt:lpstr>
      <vt:lpstr>Struttura predefinita</vt:lpstr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Francesco Emma</dc:creator>
  <cp:lastModifiedBy>Francesco Emma</cp:lastModifiedBy>
  <cp:revision>630</cp:revision>
  <dcterms:created xsi:type="dcterms:W3CDTF">2008-01-24T11:15:10Z</dcterms:created>
  <dcterms:modified xsi:type="dcterms:W3CDTF">2019-06-14T04:05:03Z</dcterms:modified>
</cp:coreProperties>
</file>