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embeddedFontLst>
    <p:embeddedFont>
      <p:font typeface="Archivo Narr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chivoNarrow-bold.fntdata"/><Relationship Id="rId14" Type="http://schemas.openxmlformats.org/officeDocument/2006/relationships/slide" Target="slides/slide8.xml"/><Relationship Id="rId36" Type="http://schemas.openxmlformats.org/officeDocument/2006/relationships/font" Target="fonts/ArchivoNarrow-regular.fntdata"/><Relationship Id="rId17" Type="http://schemas.openxmlformats.org/officeDocument/2006/relationships/slide" Target="slides/slide11.xml"/><Relationship Id="rId39" Type="http://schemas.openxmlformats.org/officeDocument/2006/relationships/font" Target="fonts/ArchivoNarrow-boldItalic.fntdata"/><Relationship Id="rId16" Type="http://schemas.openxmlformats.org/officeDocument/2006/relationships/slide" Target="slides/slide10.xml"/><Relationship Id="rId38" Type="http://schemas.openxmlformats.org/officeDocument/2006/relationships/font" Target="fonts/ArchivoNarrow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6" name="Google Shape;37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Available and </a:t>
            </a: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“In-Pipeline” Antibiotics</a:t>
            </a:r>
            <a:endParaRPr/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b="0" i="0" sz="18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</a:pPr>
            <a:r>
              <a:rPr b="0" i="0" lang="en-US" sz="15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Ghassan Dbaibo, MD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</a:pPr>
            <a:r>
              <a:rPr b="0" i="0" lang="en-US" sz="15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Professor and Vice-Chair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</a:pPr>
            <a:r>
              <a:rPr b="0" i="0" lang="en-US" sz="15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Department of Pediatrics and Adolescent Medicine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</a:pPr>
            <a:r>
              <a:rPr b="0" i="0" lang="en-US" sz="15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Head, Division of Pediatric Infectious Diseases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</a:pPr>
            <a:r>
              <a:rPr b="0" i="0" lang="en-US" sz="15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Director, Center for Infectious Diseases Research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</a:pPr>
            <a:r>
              <a:rPr b="0" i="0" lang="en-US" sz="15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American University of Beirut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228600" y="5943600"/>
            <a:ext cx="8458200" cy="6461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Received funding and honoraria from GSK, MSD, Pfizer, Sanofi, Roche, Medimmune, Sandoz, and Hikma</a:t>
            </a:r>
            <a:endParaRPr/>
          </a:p>
        </p:txBody>
      </p:sp>
      <p:pic>
        <p:nvPicPr>
          <p:cNvPr descr="CIDR logo.TIF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3637" y="174625"/>
            <a:ext cx="266382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B-new-logo-CMYK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50" y="103187"/>
            <a:ext cx="2009775" cy="13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457200" y="284162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uses of old antibiotics</a:t>
            </a:r>
            <a:endParaRPr/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Clindamycin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Timethoprim-sulfamethoxazole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Fluoroquinolones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Ciprofloxacin: ESBL or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Pseudomonas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UTI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Ciprofloxacin: resistant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Salmonella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Shigella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Levofloxacin: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 pneumoniae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Otitis media, sinusitis, pneumonia (also for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Mycoplasma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Ciprofloxacin, gatifloxacin, levofloxacin: conjunctivitis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Ciprofloxacin, levofloxacin: Otitis externa, otorrhea with PE tubes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738187" y="6316662"/>
            <a:ext cx="68405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Jackson et al, The Use of Systemic and Topical Fluoroquinolones. PEDIATRICS Volume 138 , number 5 , November 2016 </a:t>
            </a:r>
            <a:endParaRPr/>
          </a:p>
        </p:txBody>
      </p:sp>
      <p:pic>
        <p:nvPicPr>
          <p:cNvPr descr="CIDR logo.TIF"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457200" y="2455862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in the pipeline?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457200" y="303212"/>
            <a:ext cx="8229600" cy="635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really a Pipeline? </a:t>
            </a: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3076575" y="3244850"/>
            <a:ext cx="29908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 March Through a Minefield </a:t>
            </a:r>
            <a:endParaRPr/>
          </a:p>
        </p:txBody>
      </p:sp>
      <p:pic>
        <p:nvPicPr>
          <p:cNvPr descr="Pipeline.tiff"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325" y="1376362"/>
            <a:ext cx="5748337" cy="3309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319087" y="322262"/>
            <a:ext cx="6692900" cy="38576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a March Through the Developmental Minefield? 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457200" y="5422900"/>
            <a:ext cx="8229600" cy="13589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Pharmaceutical companies prefer to invest in drugs for chronic diseases that are taken over long periods of time (more profitable)</a:t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2081212" y="2397125"/>
            <a:ext cx="1509712" cy="838200"/>
          </a:xfrm>
          <a:prstGeom prst="plaque">
            <a:avLst>
              <a:gd fmla="val 16667" name="adj"/>
            </a:avLst>
          </a:prstGeom>
          <a:solidFill>
            <a:srgbClr val="C4BD97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Toxicology</a:t>
            </a:r>
            <a:endParaRPr/>
          </a:p>
        </p:txBody>
      </p:sp>
      <p:pic>
        <p:nvPicPr>
          <p:cNvPr descr="Danger Mines photo.tiff"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625" y="309562"/>
            <a:ext cx="16383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/>
          <p:nvPr/>
        </p:nvSpPr>
        <p:spPr>
          <a:xfrm>
            <a:off x="457200" y="2382837"/>
            <a:ext cx="1509712" cy="838200"/>
          </a:xfrm>
          <a:prstGeom prst="plaque">
            <a:avLst>
              <a:gd fmla="val 16667" name="adj"/>
            </a:avLst>
          </a:prstGeom>
          <a:solidFill>
            <a:srgbClr val="C4BD97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Efficacy</a:t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3673475" y="2397125"/>
            <a:ext cx="1747837" cy="838200"/>
          </a:xfrm>
          <a:prstGeom prst="plaque">
            <a:avLst>
              <a:gd fmla="val 16667" name="adj"/>
            </a:avLst>
          </a:prstGeom>
          <a:solidFill>
            <a:srgbClr val="C4BD97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Bioavailability</a:t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5540375" y="2397125"/>
            <a:ext cx="1509712" cy="838200"/>
          </a:xfrm>
          <a:prstGeom prst="plaque">
            <a:avLst>
              <a:gd fmla="val 16667" name="adj"/>
            </a:avLst>
          </a:prstGeom>
          <a:solidFill>
            <a:srgbClr val="C4BD97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Resistance</a:t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7178675" y="2382837"/>
            <a:ext cx="1509712" cy="838200"/>
          </a:xfrm>
          <a:prstGeom prst="plaque">
            <a:avLst>
              <a:gd fmla="val 16667" name="adj"/>
            </a:avLst>
          </a:prstGeom>
          <a:solidFill>
            <a:srgbClr val="C4BD97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Interactions</a:t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3673475" y="879475"/>
            <a:ext cx="1552575" cy="835025"/>
          </a:xfrm>
          <a:prstGeom prst="hexagon">
            <a:avLst>
              <a:gd fmla="val 2904" name="adj"/>
              <a:gd fmla="val 115470" name="vf"/>
            </a:avLst>
          </a:prstGeom>
          <a:solidFill>
            <a:srgbClr val="DDD9C3"/>
          </a:solidFill>
          <a:ln cap="flat" cmpd="sng" w="57150">
            <a:solidFill>
              <a:srgbClr val="4A45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Candidate Antibiotic</a:t>
            </a:r>
            <a:endParaRPr/>
          </a:p>
        </p:txBody>
      </p:sp>
      <p:pic>
        <p:nvPicPr>
          <p:cNvPr descr="Minefield.tiff" id="228" name="Google Shape;22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150" y="3560762"/>
            <a:ext cx="1122362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ger Mines.tiff" id="229" name="Google Shape;22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6637" y="3560762"/>
            <a:ext cx="11239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es arabic.tiff" id="230" name="Google Shape;23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0025" y="3560762"/>
            <a:ext cx="11239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ger Mines.tiff" id="231" name="Google Shape;23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5637" y="3560762"/>
            <a:ext cx="11239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efield.tiff" id="232" name="Google Shape;2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7750" y="3560762"/>
            <a:ext cx="112077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JM title.tiff" id="237" name="Google Shape;2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8000"/>
            <a:ext cx="9144000" cy="582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209550" y="6419850"/>
            <a:ext cx="71564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article was published on June 19, 2019, at NEJM.org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JM antibiotic sales.tiff" id="243" name="Google Shape;2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12"/>
            <a:ext cx="914400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209550" y="6564312"/>
            <a:ext cx="715645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Nielsen TB, et al </a:t>
            </a:r>
            <a:r>
              <a:rPr b="0" i="1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England Journal of Medicine </a:t>
            </a: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19, 2019</a:t>
            </a: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96837" y="4627562"/>
            <a:ext cx="4265612" cy="9223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antibiotics compete with each other for sales as they target the same bugs in a small market (even smaller for pediatrics)</a:t>
            </a:r>
            <a:endParaRPr/>
          </a:p>
        </p:txBody>
      </p:sp>
      <p:sp>
        <p:nvSpPr>
          <p:cNvPr id="246" name="Google Shape;246;p29"/>
          <p:cNvSpPr txBox="1"/>
          <p:nvPr/>
        </p:nvSpPr>
        <p:spPr>
          <a:xfrm>
            <a:off x="96837" y="3916362"/>
            <a:ext cx="4265612" cy="64611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incentives given are estimated at $1 to $2 billion per new antibiotic</a:t>
            </a:r>
            <a:endParaRPr/>
          </a:p>
        </p:txBody>
      </p:sp>
      <p:sp>
        <p:nvSpPr>
          <p:cNvPr id="247" name="Google Shape;247;p29"/>
          <p:cNvSpPr txBox="1"/>
          <p:nvPr/>
        </p:nvSpPr>
        <p:spPr>
          <a:xfrm>
            <a:off x="96837" y="5640387"/>
            <a:ext cx="4265612" cy="923925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sales lead to unhappy shareholders and companies threatening to exit the antibiotic business</a:t>
            </a:r>
            <a:endParaRPr/>
          </a:p>
        </p:txBody>
      </p:sp>
      <p:sp>
        <p:nvSpPr>
          <p:cNvPr id="248" name="Google Shape;248;p29"/>
          <p:cNvSpPr txBox="1"/>
          <p:nvPr/>
        </p:nvSpPr>
        <p:spPr>
          <a:xfrm>
            <a:off x="4598987" y="3916362"/>
            <a:ext cx="4186237" cy="6461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 take-over by non-profit organizations be the answer?</a:t>
            </a: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4598987" y="4627562"/>
            <a:ext cx="4186237" cy="6461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target wider markets with greater need (TB, Malaria, etc.)</a:t>
            </a:r>
            <a:endParaRPr/>
          </a:p>
        </p:txBody>
      </p:sp>
      <p:sp>
        <p:nvSpPr>
          <p:cNvPr id="250" name="Google Shape;250;p29"/>
          <p:cNvSpPr txBox="1"/>
          <p:nvPr/>
        </p:nvSpPr>
        <p:spPr>
          <a:xfrm>
            <a:off x="4598987" y="5332412"/>
            <a:ext cx="4186237" cy="6461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 Alliance developed the drug Bedaquiline for resistant TB, others in line</a:t>
            </a:r>
            <a:endParaRPr/>
          </a:p>
        </p:txBody>
      </p:sp>
      <p:sp>
        <p:nvSpPr>
          <p:cNvPr id="251" name="Google Shape;251;p29"/>
          <p:cNvSpPr txBox="1"/>
          <p:nvPr/>
        </p:nvSpPr>
        <p:spPr>
          <a:xfrm>
            <a:off x="4598987" y="6061075"/>
            <a:ext cx="4186237" cy="371475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of securing seed money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457200" y="846137"/>
            <a:ext cx="8229600" cy="31115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Approach: More of the same, or have we reached the end of the road?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103187" y="1581150"/>
            <a:ext cx="4191000" cy="452437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in combination with a </a:t>
            </a:r>
            <a:r>
              <a:rPr b="0" i="0" lang="en-US" sz="19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 antibiotic to inhibit the activity of </a:t>
            </a:r>
            <a:r>
              <a:rPr b="0" i="0" lang="en-US" sz="19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-lactamase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ESBL producing bacteria produce large amounts of </a:t>
            </a:r>
            <a:r>
              <a:rPr b="0" i="0" lang="en-US" sz="19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-lactamase(s) overwhelming the inhibitor and making in vivo activity unreliable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inoculum effect occurs when the MIC of antibacterial rises with the increasing size of inoculum rendering many </a:t>
            </a:r>
            <a:r>
              <a:rPr b="0" i="0" lang="en-US" sz="19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 antibiotics ineffective </a:t>
            </a:r>
            <a:r>
              <a:rPr b="0" i="1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vivo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inhibitors: Vaborbactam, Relebactam, Zidebactam, Nacubactam, others</a:t>
            </a:r>
            <a:endParaRPr/>
          </a:p>
        </p:txBody>
      </p:sp>
      <p:pic>
        <p:nvPicPr>
          <p:cNvPr descr="http://upload.wikimedia.org/wikipedia/commons/thumb/6/63/Clavulanic_acid.svg/200px-Clavulanic_acid.svg.png" id="262" name="Google Shape;2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762" y="1447800"/>
            <a:ext cx="1905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c/c0/Sulbactam.svg/150px-Sulbactam.svg.png" id="263" name="Google Shape;2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0762" y="3151187"/>
            <a:ext cx="14287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6905625" y="3443287"/>
            <a:ext cx="1752600" cy="4000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Sulbactam</a:t>
            </a:r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6905625" y="1933575"/>
            <a:ext cx="1981200" cy="4000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Clavulanic Acid</a:t>
            </a:r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upload.wikimedia.org/wikipedia/commons/thumb/8/84/Tazobactam.svg/210px-Tazobactam.svg.png" id="267" name="Google Shape;26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3762" y="4876800"/>
            <a:ext cx="20002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6905625" y="5181600"/>
            <a:ext cx="1600200" cy="4000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Tazobactam</a:t>
            </a:r>
            <a:endParaRPr/>
          </a:p>
        </p:txBody>
      </p:sp>
      <p:sp>
        <p:nvSpPr>
          <p:cNvPr id="269" name="Google Shape;269;p31"/>
          <p:cNvSpPr txBox="1"/>
          <p:nvPr/>
        </p:nvSpPr>
        <p:spPr>
          <a:xfrm>
            <a:off x="728662" y="123825"/>
            <a:ext cx="7777162" cy="1323975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b="1" i="0" lang="en-US" sz="4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β−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Lactamase Inhibitors the Answer?</a:t>
            </a:r>
            <a:endParaRPr/>
          </a:p>
        </p:txBody>
      </p:sp>
      <p:pic>
        <p:nvPicPr>
          <p:cNvPr descr="CIDR logo.TIF" id="270" name="Google Shape;27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/>
          <p:nvPr/>
        </p:nvSpPr>
        <p:spPr>
          <a:xfrm>
            <a:off x="1666875" y="2714625"/>
            <a:ext cx="6073775" cy="3155950"/>
          </a:xfrm>
          <a:prstGeom prst="plaque">
            <a:avLst>
              <a:gd fmla="val 16667" name="adj"/>
            </a:avLst>
          </a:prstGeom>
          <a:solidFill>
            <a:srgbClr val="948A54"/>
          </a:solidFill>
          <a:ln cap="flat" cmpd="sng" w="57150">
            <a:solidFill>
              <a:srgbClr val="1E1C1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Entasis Therapeutics, Waltham, Massachusetts, has two new inhibitors in development: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ETX1317 for IV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ETX0282 for PO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Showing promise in mice against Gram negative bacteria. Close to Phase 1 study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NATURE | VOL 555 | 8 MARCH 2018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Antibiotics in the Pipeline</a:t>
            </a:r>
            <a:endParaRPr/>
          </a:p>
        </p:txBody>
      </p:sp>
      <p:grpSp>
        <p:nvGrpSpPr>
          <p:cNvPr id="277" name="Google Shape;277;p32"/>
          <p:cNvGrpSpPr/>
          <p:nvPr/>
        </p:nvGrpSpPr>
        <p:grpSpPr>
          <a:xfrm>
            <a:off x="1171575" y="1552575"/>
            <a:ext cx="6448425" cy="4654550"/>
            <a:chOff x="0" y="1596377"/>
            <a:chExt cx="9246718" cy="6129832"/>
          </a:xfrm>
        </p:grpSpPr>
        <p:pic>
          <p:nvPicPr>
            <p:cNvPr descr="New part 1.tiff" id="278" name="Google Shape;278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596377"/>
              <a:ext cx="9144000" cy="108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 Part 2.tiff" id="279" name="Google Shape;27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684752"/>
              <a:ext cx="8989404" cy="1266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 Part 3.tiff" id="280" name="Google Shape;280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3966842"/>
              <a:ext cx="8989404" cy="1488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 part 4.tiff" id="281" name="Google Shape;281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5455791"/>
              <a:ext cx="8989404" cy="922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 part 5.tiff" id="282" name="Google Shape;282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6395430"/>
              <a:ext cx="9246718" cy="13307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32"/>
          <p:cNvSpPr txBox="1"/>
          <p:nvPr/>
        </p:nvSpPr>
        <p:spPr>
          <a:xfrm>
            <a:off x="581025" y="6457950"/>
            <a:ext cx="34607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WHO/EMP/IAU/2017.11</a:t>
            </a:r>
            <a:endParaRPr/>
          </a:p>
        </p:txBody>
      </p:sp>
      <p:pic>
        <p:nvPicPr>
          <p:cNvPr descr="CIDR logo.TIF" id="284" name="Google Shape;284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/>
          <p:nvPr>
            <p:ph type="title"/>
          </p:nvPr>
        </p:nvSpPr>
        <p:spPr>
          <a:xfrm>
            <a:off x="549275" y="2574925"/>
            <a:ext cx="8229600" cy="1501775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new antibiotics everywhere</a:t>
            </a:r>
            <a:endParaRPr/>
          </a:p>
        </p:txBody>
      </p:sp>
      <p:pic>
        <p:nvPicPr>
          <p:cNvPr descr="CIDR logo.TIF" id="290" name="Google Shape;2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Historical overview of the discovery of new classes of antibiotics</a:t>
            </a:r>
            <a:endParaRPr/>
          </a:p>
        </p:txBody>
      </p:sp>
      <p:pic>
        <p:nvPicPr>
          <p:cNvPr descr="Antibiotic development.tiff" id="109" name="Google Shape;10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95" r="-594" t="0"/>
          <a:stretch/>
        </p:blipFill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DR logo.TIF"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Teixobactin from the soil bacterium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Eleftheria terrae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isolated using the iChip: </a:t>
            </a:r>
            <a:endParaRPr/>
          </a:p>
        </p:txBody>
      </p:sp>
      <p:pic>
        <p:nvPicPr>
          <p:cNvPr descr="Teixobactin image.tiff" id="296" name="Google Shape;29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3196" r="-13196" t="0"/>
          <a:stretch/>
        </p:blipFill>
        <p:spPr>
          <a:xfrm>
            <a:off x="2774950" y="1536700"/>
            <a:ext cx="7011987" cy="385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 txBox="1"/>
          <p:nvPr/>
        </p:nvSpPr>
        <p:spPr>
          <a:xfrm>
            <a:off x="147637" y="1616075"/>
            <a:ext cx="3405187" cy="4894262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New class of antibiotics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New mechanism of action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Inhibits the building of the cell wall by binding to peptidoglycan and teichoic acid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Unlikely to have resistance develop against 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Works only on Gram positive bacteria and </a:t>
            </a:r>
            <a:r>
              <a:rPr b="0" i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tuberculosis</a:t>
            </a:r>
            <a:endParaRPr/>
          </a:p>
        </p:txBody>
      </p:sp>
      <p:sp>
        <p:nvSpPr>
          <p:cNvPr id="298" name="Google Shape;298;p34"/>
          <p:cNvSpPr txBox="1"/>
          <p:nvPr/>
        </p:nvSpPr>
        <p:spPr>
          <a:xfrm>
            <a:off x="147637" y="6518275"/>
            <a:ext cx="38338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 LL, et al </a:t>
            </a:r>
            <a:r>
              <a:rPr b="0" i="1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2015 Jan 22;517(7535):455-9</a:t>
            </a:r>
            <a:endParaRPr/>
          </a:p>
        </p:txBody>
      </p:sp>
      <p:pic>
        <p:nvPicPr>
          <p:cNvPr descr="CIDR logo.TIF" id="299" name="Google Shape;29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/>
        </p:nvSpPr>
        <p:spPr>
          <a:xfrm>
            <a:off x="3676650" y="5527675"/>
            <a:ext cx="5297487" cy="6461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iCHIP technology may be the more important development (99% of all bacteria cannot be cultured)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Arylomycin and derivatives</a:t>
            </a:r>
            <a:endParaRPr/>
          </a:p>
        </p:txBody>
      </p:sp>
      <p:pic>
        <p:nvPicPr>
          <p:cNvPr descr="Arylomycin MIC.tiff" id="306" name="Google Shape;306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41075" l="0" r="0" t="-41075"/>
          <a:stretch/>
        </p:blipFill>
        <p:spPr>
          <a:xfrm>
            <a:off x="4932362" y="3371850"/>
            <a:ext cx="3562350" cy="3992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mical structure Arylomycin.tiff" id="307" name="Google Shape;307;p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-17686" l="0" r="0" t="-17687"/>
          <a:stretch/>
        </p:blipFill>
        <p:spPr>
          <a:xfrm>
            <a:off x="5172075" y="1077912"/>
            <a:ext cx="2879725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5"/>
          <p:cNvSpPr txBox="1"/>
          <p:nvPr/>
        </p:nvSpPr>
        <p:spPr>
          <a:xfrm>
            <a:off x="457200" y="6335712"/>
            <a:ext cx="4341812" cy="3683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low level of resistance emergence</a:t>
            </a:r>
            <a:endParaRPr/>
          </a:p>
        </p:txBody>
      </p:sp>
      <p:sp>
        <p:nvSpPr>
          <p:cNvPr id="309" name="Google Shape;309;p35"/>
          <p:cNvSpPr txBox="1"/>
          <p:nvPr/>
        </p:nvSpPr>
        <p:spPr>
          <a:xfrm>
            <a:off x="5172075" y="6442075"/>
            <a:ext cx="328295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 PA, et al </a:t>
            </a:r>
            <a:r>
              <a:rPr b="0" i="1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 561: 189-195 (Sep 13 2018)</a:t>
            </a:r>
            <a:endParaRPr/>
          </a:p>
        </p:txBody>
      </p:sp>
      <p:sp>
        <p:nvSpPr>
          <p:cNvPr id="310" name="Google Shape;310;p35"/>
          <p:cNvSpPr txBox="1"/>
          <p:nvPr/>
        </p:nvSpPr>
        <p:spPr>
          <a:xfrm>
            <a:off x="457200" y="1611312"/>
            <a:ext cx="4341812" cy="923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new class of antibiotics effective against gram-negative bacteria has been described for more than 50 years.</a:t>
            </a:r>
            <a:endParaRPr/>
          </a:p>
        </p:txBody>
      </p:sp>
      <p:sp>
        <p:nvSpPr>
          <p:cNvPr id="311" name="Google Shape;311;p35"/>
          <p:cNvSpPr txBox="1"/>
          <p:nvPr/>
        </p:nvSpPr>
        <p:spPr>
          <a:xfrm>
            <a:off x="457200" y="2562225"/>
            <a:ext cx="4341812" cy="646112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Arylomycins discovered from a soil sample more than 20 years ago</a:t>
            </a:r>
            <a:endParaRPr/>
          </a:p>
        </p:txBody>
      </p:sp>
      <p:sp>
        <p:nvSpPr>
          <p:cNvPr id="312" name="Google Shape;312;p35"/>
          <p:cNvSpPr txBox="1"/>
          <p:nvPr/>
        </p:nvSpPr>
        <p:spPr>
          <a:xfrm>
            <a:off x="457200" y="3309937"/>
            <a:ext cx="4341812" cy="646112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Derivative is significantly more potent than parent natural compound</a:t>
            </a:r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457200" y="3978275"/>
            <a:ext cx="4341812" cy="923925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G0775 able to reach its target in Gram negative bacteria by crossing the outer membrane, despite its large size</a:t>
            </a:r>
            <a:endParaRPr/>
          </a:p>
        </p:txBody>
      </p:sp>
      <p:sp>
        <p:nvSpPr>
          <p:cNvPr id="314" name="Google Shape;314;p35"/>
          <p:cNvSpPr txBox="1"/>
          <p:nvPr/>
        </p:nvSpPr>
        <p:spPr>
          <a:xfrm>
            <a:off x="457200" y="4941887"/>
            <a:ext cx="4341812" cy="646112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target is novel, the type I bacterial Signal Peptidase (Spase)</a:t>
            </a:r>
            <a:endParaRPr/>
          </a:p>
        </p:txBody>
      </p:sp>
      <p:sp>
        <p:nvSpPr>
          <p:cNvPr id="315" name="Google Shape;315;p35"/>
          <p:cNvSpPr txBox="1"/>
          <p:nvPr/>
        </p:nvSpPr>
        <p:spPr>
          <a:xfrm>
            <a:off x="457200" y="5621337"/>
            <a:ext cx="4341812" cy="64770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in vitro and in vivo against MDR Gram negative bacteria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387350" y="2551112"/>
            <a:ext cx="8229600" cy="1143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 other than antibiotics?</a:t>
            </a:r>
            <a:endParaRPr/>
          </a:p>
        </p:txBody>
      </p:sp>
      <p:sp>
        <p:nvSpPr>
          <p:cNvPr id="321" name="Google Shape;321;p36"/>
          <p:cNvSpPr txBox="1"/>
          <p:nvPr/>
        </p:nvSpPr>
        <p:spPr>
          <a:xfrm>
            <a:off x="1725612" y="4746625"/>
            <a:ext cx="5842000" cy="64611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the Future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Bacteriophages, were discovered independently by:</a:t>
            </a:r>
            <a:endParaRPr/>
          </a:p>
        </p:txBody>
      </p:sp>
      <p:sp>
        <p:nvSpPr>
          <p:cNvPr id="327" name="Google Shape;327;p3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7"/>
          <p:cNvPicPr preferRelativeResize="0"/>
          <p:nvPr/>
        </p:nvPicPr>
        <p:blipFill rotWithShape="1">
          <a:blip r:embed="rId3">
            <a:alphaModFix/>
          </a:blip>
          <a:srcRect b="0" l="50061" r="0" t="0"/>
          <a:stretch/>
        </p:blipFill>
        <p:spPr>
          <a:xfrm>
            <a:off x="3881437" y="1511300"/>
            <a:ext cx="1878012" cy="372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 rotWithShape="1">
          <a:blip r:embed="rId3">
            <a:alphaModFix/>
          </a:blip>
          <a:srcRect b="0" l="0" r="49936" t="0"/>
          <a:stretch/>
        </p:blipFill>
        <p:spPr>
          <a:xfrm>
            <a:off x="331787" y="1417637"/>
            <a:ext cx="2100262" cy="3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7"/>
          <p:cNvSpPr txBox="1"/>
          <p:nvPr/>
        </p:nvSpPr>
        <p:spPr>
          <a:xfrm>
            <a:off x="709612" y="4867275"/>
            <a:ext cx="3171825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🡪first described the characteristic zone of lysis associated with phage infection in 1915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4835525" y="4267200"/>
            <a:ext cx="394493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identified the source of this phenomenon, attributed the plaques to bacterial viruses, and coined the term “bacteriophage” in 1917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conceived of the idea to use phages therapeutically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/>
          <p:nvPr>
            <p:ph type="title"/>
          </p:nvPr>
        </p:nvSpPr>
        <p:spPr>
          <a:xfrm>
            <a:off x="457200" y="171450"/>
            <a:ext cx="8229600" cy="8255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phages work?</a:t>
            </a:r>
            <a:endParaRPr/>
          </a:p>
        </p:txBody>
      </p:sp>
      <p:sp>
        <p:nvSpPr>
          <p:cNvPr id="339" name="Google Shape;339;p3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1100137"/>
            <a:ext cx="8202612" cy="55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Perspective</a:t>
            </a:r>
            <a:endParaRPr/>
          </a:p>
        </p:txBody>
      </p:sp>
      <p:sp>
        <p:nvSpPr>
          <p:cNvPr id="346" name="Google Shape;346;p39"/>
          <p:cNvSpPr txBox="1"/>
          <p:nvPr>
            <p:ph idx="1" type="body"/>
          </p:nvPr>
        </p:nvSpPr>
        <p:spPr>
          <a:xfrm>
            <a:off x="457200" y="1600200"/>
            <a:ext cx="8229600" cy="208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1919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first Clinical Trial at the Hôpital des Enfants-Malades- Paris by Félix D’Herelle:</a:t>
            </a:r>
            <a:endParaRPr/>
          </a:p>
          <a:p>
            <a:pPr indent="0" lvl="3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🡪phages were successfully used to treat 4 pediatric cases of bacterial  dysentery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1927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First Mass application of phages Campbell Hospital, India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746125" y="6456362"/>
            <a:ext cx="3424237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Wittebole X, et al, </a:t>
            </a:r>
            <a:r>
              <a:rPr b="0" i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Virulence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2014 Jan 1;5(1):226-35</a:t>
            </a:r>
            <a:endParaRPr/>
          </a:p>
        </p:txBody>
      </p:sp>
      <p:sp>
        <p:nvSpPr>
          <p:cNvPr id="348" name="Google Shape;348;p39"/>
          <p:cNvSpPr txBox="1"/>
          <p:nvPr/>
        </p:nvSpPr>
        <p:spPr>
          <a:xfrm>
            <a:off x="457200" y="3681412"/>
            <a:ext cx="8545512" cy="274002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1931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Trial of phage therapy as a Rx for cholera in the Punjab region of India by D’Herelle: </a:t>
            </a:r>
            <a:endParaRPr/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118 control subjects</a:t>
            </a:r>
            <a:endParaRPr/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 experimental subjects: received phage treatment; </a:t>
            </a:r>
            <a:endParaRPr/>
          </a:p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reduction in mortality: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p39"/>
          <p:cNvCxnSpPr/>
          <p:nvPr/>
        </p:nvCxnSpPr>
        <p:spPr>
          <a:xfrm flipH="1" rot="10800000">
            <a:off x="4324350" y="5133975"/>
            <a:ext cx="414337" cy="2698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50" name="Google Shape;350;p39"/>
          <p:cNvCxnSpPr/>
          <p:nvPr/>
        </p:nvCxnSpPr>
        <p:spPr>
          <a:xfrm>
            <a:off x="4324350" y="5797550"/>
            <a:ext cx="479425" cy="1444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51" name="Google Shape;351;p39"/>
          <p:cNvSpPr txBox="1"/>
          <p:nvPr/>
        </p:nvSpPr>
        <p:spPr>
          <a:xfrm>
            <a:off x="4324350" y="4924425"/>
            <a:ext cx="50498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 lethal outcomes in the control group </a:t>
            </a:r>
            <a:endParaRPr/>
          </a:p>
        </p:txBody>
      </p:sp>
      <p:sp>
        <p:nvSpPr>
          <p:cNvPr id="352" name="Google Shape;352;p39"/>
          <p:cNvSpPr txBox="1"/>
          <p:nvPr/>
        </p:nvSpPr>
        <p:spPr>
          <a:xfrm>
            <a:off x="4389437" y="5724525"/>
            <a:ext cx="31511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in the experimental group.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/>
          <p:nvPr/>
        </p:nvSpPr>
        <p:spPr>
          <a:xfrm>
            <a:off x="341312" y="6451600"/>
            <a:ext cx="56102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chivo Narrow"/>
              <a:buNone/>
            </a:pPr>
            <a:r>
              <a:rPr b="0" i="0" lang="en-US" sz="1200" u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Schooley RT, et </a:t>
            </a:r>
            <a:r>
              <a:rPr b="0" i="1" lang="en-US" sz="1200" u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 Antimicrob Agents Chemother</a:t>
            </a:r>
            <a:r>
              <a:rPr b="0" i="0" lang="en-US" sz="1200" u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2017 Oct; 61(10): e00954-17.</a:t>
            </a:r>
            <a:endParaRPr/>
          </a:p>
        </p:txBody>
      </p:sp>
      <p:sp>
        <p:nvSpPr>
          <p:cNvPr id="358" name="Google Shape;358;p40"/>
          <p:cNvSpPr txBox="1"/>
          <p:nvPr/>
        </p:nvSpPr>
        <p:spPr>
          <a:xfrm>
            <a:off x="212725" y="1598612"/>
            <a:ext cx="8526462" cy="4708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68-year-old diabetic man who developed necrotizing pancreatitis complicated by an MDR </a:t>
            </a:r>
            <a:r>
              <a:rPr b="0" i="1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baumannii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-infected pancreatic pseudocyst.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Vancomycin, meropenem, colistin, and tigecycline were started.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Repeated culture from the pseudocyst fluid grew  resistant </a:t>
            </a:r>
            <a:r>
              <a:rPr b="0" i="1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baumannii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cephalosporins, meropenem, gentamicin, amikacin, TMP/SMX, tetracycline, ciprofloxacin, and colistin.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remainder of the second and third months of hospitalization, the patient's clinical course further deteriorated with peristent production of </a:t>
            </a:r>
            <a:r>
              <a:rPr b="0" i="1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baumannii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different culture sites.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 sent to two laboratories for screening of effective phages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approval for an investigational drug use obtained from the FDA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Preparations were purified and were used intravenously and intralesionally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rounds of treatment were required with modification of the phage cocktail to account for the developing resistance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recovered fully!</a:t>
            </a:r>
            <a:endParaRPr/>
          </a:p>
        </p:txBody>
      </p:sp>
      <p:sp>
        <p:nvSpPr>
          <p:cNvPr id="359" name="Google Shape;359;p40"/>
          <p:cNvSpPr txBox="1"/>
          <p:nvPr/>
        </p:nvSpPr>
        <p:spPr>
          <a:xfrm>
            <a:off x="222250" y="160337"/>
            <a:ext cx="8293100" cy="120015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and use of personalized bacteriophage-based therapeutic cocktails to treat a patient with disseminated resistant </a:t>
            </a:r>
            <a:r>
              <a:rPr b="1" i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Acinetobacter baumannii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/>
          <p:nvPr>
            <p:ph type="title"/>
          </p:nvPr>
        </p:nvSpPr>
        <p:spPr>
          <a:xfrm>
            <a:off x="457200" y="274637"/>
            <a:ext cx="8229600" cy="5715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Phage-mediated activation of 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</a:t>
            </a:r>
            <a:endParaRPr/>
          </a:p>
        </p:txBody>
      </p:sp>
      <p:sp>
        <p:nvSpPr>
          <p:cNvPr id="365" name="Google Shape;365;p41"/>
          <p:cNvSpPr txBox="1"/>
          <p:nvPr>
            <p:ph idx="1" type="body"/>
          </p:nvPr>
        </p:nvSpPr>
        <p:spPr>
          <a:xfrm>
            <a:off x="457200" y="928687"/>
            <a:ext cx="8229600" cy="1960562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CRISPR: clustered regularly interspaced short palindromic repeats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the bacterial immune response against bacteriophages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gene editing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applications where correction or modification of a gene is required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RNA-guided nucleases (RGN) take advantage of the CRISPR system to target specific genes</a:t>
            </a:r>
            <a:endParaRPr/>
          </a:p>
        </p:txBody>
      </p:sp>
      <p:pic>
        <p:nvPicPr>
          <p:cNvPr descr="Crispr cartoon RGN.tiff" id="366" name="Google Shape;36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675" y="2598737"/>
            <a:ext cx="650875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1"/>
          <p:cNvSpPr txBox="1"/>
          <p:nvPr/>
        </p:nvSpPr>
        <p:spPr>
          <a:xfrm>
            <a:off x="80962" y="6538912"/>
            <a:ext cx="3703637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Citorik RJ, et </a:t>
            </a:r>
            <a:r>
              <a:rPr b="0" i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Nat Biotechnol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2014 Nov;32(11):1141-5.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/>
          </a:p>
        </p:txBody>
      </p:sp>
      <p:sp>
        <p:nvSpPr>
          <p:cNvPr id="373" name="Google Shape;373;p4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new antibiotics and new approaches of overcoming antimicrobial resistance is gaining momentum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“pipeline” is more like a “minefield”, we should not be overtaken by optimism until we get there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 of pharmaceutical companies exiting the antibiotic business should be countered with a take-over by non-profit organizations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Antimicrobial stewardship will remain an essential component of our practice irrespective of how many new antibiotics arrive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0363" id="379" name="Google Shape;379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"/>
            <a:ext cx="7802562" cy="5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3"/>
          <p:cNvSpPr txBox="1"/>
          <p:nvPr/>
        </p:nvSpPr>
        <p:spPr>
          <a:xfrm>
            <a:off x="4724400" y="990600"/>
            <a:ext cx="3505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381" name="Google Shape;381;p43"/>
          <p:cNvSpPr txBox="1"/>
          <p:nvPr/>
        </p:nvSpPr>
        <p:spPr>
          <a:xfrm>
            <a:off x="898525" y="6138862"/>
            <a:ext cx="4948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Hall, The American University of Beirut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55600" y="293687"/>
            <a:ext cx="8229600" cy="635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of action of existing antibiotics</a:t>
            </a:r>
            <a:endParaRPr/>
          </a:p>
        </p:txBody>
      </p:sp>
      <p:pic>
        <p:nvPicPr>
          <p:cNvPr descr="Mechanisms of action.tiff" id="116" name="Google Shape;11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9709" r="-9708" t="0"/>
          <a:stretch/>
        </p:blipFill>
        <p:spPr>
          <a:xfrm>
            <a:off x="-550862" y="1165225"/>
            <a:ext cx="10029825" cy="551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DR logo.TIF"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600200"/>
            <a:ext cx="56261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6096000" y="4876800"/>
            <a:ext cx="3048000" cy="123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i="1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r>
              <a:rPr b="1" i="1" lang="en-US" sz="1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Altered target sites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Penicllin binding proteins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DNA gyrase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Ribosomes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RNA polymerase and DHFR</a:t>
            </a: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 rot="10800000">
            <a:off x="3733800" y="5105400"/>
            <a:ext cx="2514600" cy="8382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25" name="Google Shape;125;p18"/>
          <p:cNvCxnSpPr/>
          <p:nvPr/>
        </p:nvCxnSpPr>
        <p:spPr>
          <a:xfrm rot="10800000">
            <a:off x="4267200" y="4267200"/>
            <a:ext cx="1981200" cy="12192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26" name="Google Shape;126;p18"/>
          <p:cNvCxnSpPr/>
          <p:nvPr/>
        </p:nvCxnSpPr>
        <p:spPr>
          <a:xfrm rot="10800000">
            <a:off x="4495800" y="4800600"/>
            <a:ext cx="1752600" cy="9144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27" name="Google Shape;127;p18"/>
          <p:cNvCxnSpPr/>
          <p:nvPr/>
        </p:nvCxnSpPr>
        <p:spPr>
          <a:xfrm rot="10800000">
            <a:off x="5791200" y="4800600"/>
            <a:ext cx="533400" cy="3810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sp>
        <p:nvSpPr>
          <p:cNvPr id="128" name="Google Shape;128;p18"/>
          <p:cNvSpPr txBox="1"/>
          <p:nvPr/>
        </p:nvSpPr>
        <p:spPr>
          <a:xfrm>
            <a:off x="0" y="1447800"/>
            <a:ext cx="23622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b="1" i="1" lang="en-US" sz="1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Decreased permeability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Permeability barrier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Porin channels</a:t>
            </a:r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1828800" y="2133600"/>
            <a:ext cx="457200" cy="3810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30" name="Google Shape;130;p18"/>
          <p:cNvCxnSpPr/>
          <p:nvPr/>
        </p:nvCxnSpPr>
        <p:spPr>
          <a:xfrm rot="10800000">
            <a:off x="1295400" y="2667000"/>
            <a:ext cx="1143000" cy="9906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31" name="Google Shape;131;p18"/>
          <p:cNvCxnSpPr/>
          <p:nvPr/>
        </p:nvCxnSpPr>
        <p:spPr>
          <a:xfrm>
            <a:off x="2057400" y="1828800"/>
            <a:ext cx="685800" cy="2286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sp>
        <p:nvSpPr>
          <p:cNvPr id="132" name="Google Shape;132;p18"/>
          <p:cNvSpPr txBox="1"/>
          <p:nvPr/>
        </p:nvSpPr>
        <p:spPr>
          <a:xfrm>
            <a:off x="0" y="4876800"/>
            <a:ext cx="21336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b="1" i="1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  <a:r>
              <a:rPr b="1" i="1" lang="en-US" sz="1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Target bypass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6019800" y="1524000"/>
            <a:ext cx="3124200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b="1" i="1" lang="en-US" sz="1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Inactivating enzymes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-US" sz="1400" u="none" cap="none" strike="noStrike">
                <a:solidFill>
                  <a:srgbClr val="00B0F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-lactamase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Aminoglycoside modifying enzymes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Esterases, acetyltransferases</a:t>
            </a:r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 flipH="1">
            <a:off x="4724400" y="2514600"/>
            <a:ext cx="1676400" cy="12192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35" name="Google Shape;135;p18"/>
          <p:cNvCxnSpPr/>
          <p:nvPr/>
        </p:nvCxnSpPr>
        <p:spPr>
          <a:xfrm flipH="1">
            <a:off x="4876800" y="2209800"/>
            <a:ext cx="1371600" cy="9144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cxnSp>
        <p:nvCxnSpPr>
          <p:cNvPr id="136" name="Google Shape;136;p18"/>
          <p:cNvCxnSpPr/>
          <p:nvPr/>
        </p:nvCxnSpPr>
        <p:spPr>
          <a:xfrm flipH="1">
            <a:off x="5486400" y="1981200"/>
            <a:ext cx="685800" cy="228600"/>
          </a:xfrm>
          <a:prstGeom prst="straightConnector1">
            <a:avLst/>
          </a:prstGeom>
          <a:noFill/>
          <a:ln cap="flat" cmpd="sng" w="25400">
            <a:solidFill>
              <a:srgbClr val="6585C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2700000" dist="101599">
              <a:srgbClr val="808080">
                <a:alpha val="34901"/>
              </a:srgbClr>
            </a:outerShdw>
          </a:effectLst>
        </p:spPr>
      </p:cxnSp>
      <p:sp>
        <p:nvSpPr>
          <p:cNvPr id="137" name="Google Shape;137;p18"/>
          <p:cNvSpPr txBox="1"/>
          <p:nvPr/>
        </p:nvSpPr>
        <p:spPr>
          <a:xfrm>
            <a:off x="381000" y="3124200"/>
            <a:ext cx="14478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Active efflux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523875" y="352425"/>
            <a:ext cx="8142287" cy="5842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Mechanisms of Antibacterial Resistance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381000" y="6107112"/>
            <a:ext cx="73961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Tenover FC, Mechanisms of antimicrobial resistance in bacteria, Am J Infect Control. 2006 June; 2. Kaye KS, Engemann JJ, Fraimow HS, Abrutyn E, Pathogens resistant to antimicrobial agents: epidemiology, molecular mechanisms, and clinical  management., Infect Dis Clin North Am. 2004 Sep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DR logo.TIF" id="140" name="Google Shape;1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800" y="6321425"/>
            <a:ext cx="922337" cy="4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490537" y="1306512"/>
            <a:ext cx="3378200" cy="3698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 spectrum </a:t>
            </a:r>
            <a:r>
              <a:rPr b="0" i="0" lang="en-US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-lactamase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4152900" y="1174750"/>
            <a:ext cx="1066800" cy="53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4152900" y="1958975"/>
            <a:ext cx="1066800" cy="53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241800" y="3576637"/>
            <a:ext cx="977900" cy="484187"/>
          </a:xfrm>
          <a:prstGeom prst="rightArrow">
            <a:avLst>
              <a:gd fmla="val 1625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241800" y="5446712"/>
            <a:ext cx="977900" cy="484187"/>
          </a:xfrm>
          <a:prstGeom prst="rightArrow">
            <a:avLst>
              <a:gd fmla="val 1625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87362" y="496887"/>
            <a:ext cx="8467725" cy="585787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Spectra of </a:t>
            </a:r>
            <a:r>
              <a:rPr b="0" i="0" lang="en-US" sz="3200" u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-Lactamase Activity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5732462" y="1338262"/>
            <a:ext cx="3222625" cy="3698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to Penicillins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265112" y="6486525"/>
            <a:ext cx="7207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Allen HK, et al </a:t>
            </a:r>
            <a:r>
              <a:rPr b="0" i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Reviews Microbiology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8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pages 251–259 (2010)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487362" y="5561012"/>
            <a:ext cx="3381375" cy="369887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Carbapenemases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5732462" y="1958975"/>
            <a:ext cx="3222625" cy="120015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to: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Penicillins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b="0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</a:t>
            </a:r>
            <a:r>
              <a:rPr b="0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3</a:t>
            </a:r>
            <a:r>
              <a:rPr b="0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Gen. Ceph’s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Aztreonam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490537" y="1958975"/>
            <a:ext cx="3378200" cy="50165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 spectrum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-lactamase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490537" y="3630612"/>
            <a:ext cx="3378200" cy="369887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AmpC (Class C enzyme)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5732462" y="3322637"/>
            <a:ext cx="3222625" cy="1476375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to: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Penicillins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b="0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</a:t>
            </a:r>
            <a:r>
              <a:rPr b="0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</a:t>
            </a:r>
            <a:r>
              <a:rPr b="0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Gen. Ceph’s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Aztreonam and Cephamycins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5732462" y="4960937"/>
            <a:ext cx="3222625" cy="1201737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to: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-lactams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Carbapenems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to monobactams</a:t>
            </a:r>
            <a:endParaRPr/>
          </a:p>
        </p:txBody>
      </p:sp>
      <p:pic>
        <p:nvPicPr>
          <p:cNvPr descr="CIDR logo.TIF" id="159" name="Google Shape;1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457200" y="187325"/>
            <a:ext cx="8229600" cy="110966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Resistance Genes Can Spread Between Bacteria by Several Mechanisms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IDR logo.TIF"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187325" y="6596062"/>
            <a:ext cx="45720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Furuya EY, et </a:t>
            </a:r>
            <a:r>
              <a:rPr b="0" i="1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Nature Reviews Microbiology </a:t>
            </a: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4, pages 36–45 (2006)</a:t>
            </a:r>
            <a:endParaRPr/>
          </a:p>
        </p:txBody>
      </p:sp>
      <p:pic>
        <p:nvPicPr>
          <p:cNvPr descr="Mechanism of resistance spread.tiff"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0212" y="1296987"/>
            <a:ext cx="5376862" cy="52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called the alarm on the urgent need to develop new antibiotics: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Priority</a:t>
            </a:r>
            <a:endParaRPr/>
          </a:p>
        </p:txBody>
      </p:sp>
      <p:pic>
        <p:nvPicPr>
          <p:cNvPr descr="WHO critical priority.tiff"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12" y="2041525"/>
            <a:ext cx="7504112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596900" y="6183312"/>
            <a:ext cx="47736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WHO/EMP/IAU/2017.11</a:t>
            </a:r>
            <a:endParaRPr/>
          </a:p>
        </p:txBody>
      </p:sp>
      <p:pic>
        <p:nvPicPr>
          <p:cNvPr descr="CIDR logo.TIF" id="175" name="Google Shape;1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596900" y="6183312"/>
            <a:ext cx="47736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WHO/EMP/IAU/2017.11</a:t>
            </a:r>
            <a:endParaRPr/>
          </a:p>
        </p:txBody>
      </p:sp>
      <p:pic>
        <p:nvPicPr>
          <p:cNvPr descr="WHO high prioirity.tiff"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" y="2462212"/>
            <a:ext cx="8077200" cy="26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DR logo.TIF" id="182" name="Google Shape;18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44500" y="277812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called the alarm on the urgent need to develop new antibiotics: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 Priority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596900" y="6183312"/>
            <a:ext cx="47736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WHO/EMP/IAU/2017.11</a:t>
            </a:r>
            <a:endParaRPr/>
          </a:p>
        </p:txBody>
      </p:sp>
      <p:pic>
        <p:nvPicPr>
          <p:cNvPr descr="WHO medium priority.tiff"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612" y="2414587"/>
            <a:ext cx="5997575" cy="331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DR logo.TIF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0" y="6207125"/>
            <a:ext cx="1163637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609600" y="427037"/>
            <a:ext cx="8229600" cy="1143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called the alarm on the urgent need to develop new antibiotics: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Medium Priority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