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6858000" cx="12192000"/>
  <p:notesSz cx="6858000" cy="9144000"/>
  <p:embeddedFontLst>
    <p:embeddedFont>
      <p:font typeface="Merriweather Sans"/>
      <p:regular r:id="rId45"/>
      <p:bold r:id="rId46"/>
      <p:italic r:id="rId47"/>
      <p:boldItalic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MerriweatherSans-bold.fntdata"/><Relationship Id="rId45" Type="http://schemas.openxmlformats.org/officeDocument/2006/relationships/font" Target="fonts/Merriweather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MerriweatherSans-boldItalic.fntdata"/><Relationship Id="rId47" Type="http://schemas.openxmlformats.org/officeDocument/2006/relationships/font" Target="fonts/MerriweatherSans-italic.fntdata"/><Relationship Id="rId49"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80" name="Google Shape;380;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rgbClr val="000000"/>
                </a:solidFill>
                <a:latin typeface="Arial"/>
                <a:ea typeface="Arial"/>
                <a:cs typeface="Arial"/>
                <a:sym typeface="Arial"/>
              </a:rPr>
              <a:t>Speaker Notes </a:t>
            </a:r>
            <a:endParaRPr>
              <a:solidFill>
                <a:srgbClr val="000000"/>
              </a:solidFill>
              <a:latin typeface="Merriweather Sans"/>
              <a:ea typeface="Merriweather Sans"/>
              <a:cs typeface="Merriweather Sans"/>
              <a:sym typeface="Merriweather Sans"/>
            </a:endParaRPr>
          </a:p>
          <a:p>
            <a:pPr indent="-76200" lvl="0" marL="0" rtl="0" algn="l">
              <a:spcBef>
                <a:spcPts val="0"/>
              </a:spcBef>
              <a:spcAft>
                <a:spcPts val="0"/>
              </a:spcAft>
              <a:buClr>
                <a:srgbClr val="000000"/>
              </a:buClr>
              <a:buSzPts val="1200"/>
              <a:buFont typeface="Arial"/>
              <a:buChar char="•"/>
            </a:pPr>
            <a:r>
              <a:rPr lang="en-US">
                <a:solidFill>
                  <a:srgbClr val="000000"/>
                </a:solidFill>
                <a:latin typeface="Arial"/>
                <a:ea typeface="Arial"/>
                <a:cs typeface="Arial"/>
                <a:sym typeface="Arial"/>
              </a:rPr>
              <a:t>Target height calculates the expected height of an individual given their parents' heights.</a:t>
            </a:r>
            <a:endParaRPr>
              <a:solidFill>
                <a:srgbClr val="000000"/>
              </a:solidFill>
              <a:latin typeface="Merriweather Sans"/>
              <a:ea typeface="Merriweather Sans"/>
              <a:cs typeface="Merriweather Sans"/>
              <a:sym typeface="Merriweather Sans"/>
            </a:endParaRPr>
          </a:p>
          <a:p>
            <a:pPr indent="-76200" lvl="0" marL="0" rtl="0" algn="l">
              <a:spcBef>
                <a:spcPts val="0"/>
              </a:spcBef>
              <a:spcAft>
                <a:spcPts val="0"/>
              </a:spcAft>
              <a:buClr>
                <a:srgbClr val="000000"/>
              </a:buClr>
              <a:buSzPts val="1200"/>
              <a:buFont typeface="Arial"/>
              <a:buChar char="•"/>
            </a:pPr>
            <a:r>
              <a:rPr lang="en-US">
                <a:solidFill>
                  <a:srgbClr val="000000"/>
                </a:solidFill>
                <a:latin typeface="Arial"/>
                <a:ea typeface="Arial"/>
                <a:cs typeface="Arial"/>
                <a:sym typeface="Arial"/>
              </a:rPr>
              <a:t>The target height is commonly determined by corrected midparental height method (adding or subtracting 6.5 cm for boys and girls, respectively) which was introduced by Tanner et al. in 1970.</a:t>
            </a:r>
            <a:endParaRPr>
              <a:solidFill>
                <a:srgbClr val="000000"/>
              </a:solidFill>
              <a:latin typeface="Merriweather Sans"/>
              <a:ea typeface="Merriweather Sans"/>
              <a:cs typeface="Merriweather Sans"/>
              <a:sym typeface="Merriweather Sans"/>
            </a:endParaRPr>
          </a:p>
          <a:p>
            <a:pPr indent="-76200" lvl="0" marL="0" rtl="0" algn="l">
              <a:spcBef>
                <a:spcPts val="0"/>
              </a:spcBef>
              <a:spcAft>
                <a:spcPts val="0"/>
              </a:spcAft>
              <a:buClr>
                <a:srgbClr val="000000"/>
              </a:buClr>
              <a:buSzPts val="1200"/>
              <a:buFont typeface="Arial"/>
              <a:buChar char="•"/>
            </a:pPr>
            <a:r>
              <a:rPr lang="en-US">
                <a:solidFill>
                  <a:srgbClr val="000000"/>
                </a:solidFill>
                <a:latin typeface="Arial"/>
                <a:ea typeface="Arial"/>
                <a:cs typeface="Arial"/>
                <a:sym typeface="Arial"/>
              </a:rPr>
              <a:t>The first stage is to take a mean of the parental heights (father’s height plus mother’s height and then divided by 2); the second step is to add 6.5 cm for boys or subtract 6.5 cm for girls.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46" name="Google Shape;546;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3" name="Google Shape;55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Speaker Notes</a:t>
            </a:r>
            <a:endParaRPr/>
          </a:p>
          <a:p>
            <a:pPr indent="-76200" lvl="0" marL="0" rtl="0" algn="l">
              <a:spcBef>
                <a:spcPts val="0"/>
              </a:spcBef>
              <a:spcAft>
                <a:spcPts val="0"/>
              </a:spcAft>
              <a:buClr>
                <a:schemeClr val="dk1"/>
              </a:buClr>
              <a:buSzPts val="1200"/>
              <a:buFont typeface="Arial"/>
              <a:buChar char="•"/>
            </a:pPr>
            <a:r>
              <a:rPr lang="en-US">
                <a:latin typeface="Arial"/>
                <a:ea typeface="Arial"/>
                <a:cs typeface="Arial"/>
                <a:sym typeface="Arial"/>
              </a:rPr>
              <a:t>This figure shows height velocity (HV) patterns during the first year of GH therapy related to age at treatment onset in children with severe GHD,  less-severe GHD, Turner syndrome, or in children who were born SGA.</a:t>
            </a:r>
            <a:endParaRPr/>
          </a:p>
          <a:p>
            <a:pPr indent="-76200" lvl="0" marL="0" rtl="0" algn="l">
              <a:spcBef>
                <a:spcPts val="0"/>
              </a:spcBef>
              <a:spcAft>
                <a:spcPts val="0"/>
              </a:spcAft>
              <a:buClr>
                <a:schemeClr val="dk1"/>
              </a:buClr>
              <a:buSzPts val="1200"/>
              <a:buFont typeface="Arial"/>
              <a:buChar char="•"/>
            </a:pPr>
            <a:r>
              <a:rPr lang="en-US">
                <a:latin typeface="Arial"/>
                <a:ea typeface="Arial"/>
                <a:cs typeface="Arial"/>
                <a:sym typeface="Arial"/>
              </a:rPr>
              <a:t>In all groups, HV showed a downward trend with increasing age.</a:t>
            </a:r>
            <a:endParaRPr/>
          </a:p>
          <a:p>
            <a:pPr indent="-76200" lvl="0" marL="0" rtl="0" algn="l">
              <a:spcBef>
                <a:spcPts val="0"/>
              </a:spcBef>
              <a:spcAft>
                <a:spcPts val="0"/>
              </a:spcAft>
              <a:buClr>
                <a:schemeClr val="dk1"/>
              </a:buClr>
              <a:buSzPts val="1200"/>
              <a:buFont typeface="Arial"/>
              <a:buChar char="•"/>
            </a:pPr>
            <a:r>
              <a:rPr lang="en-US">
                <a:latin typeface="Arial"/>
                <a:ea typeface="Arial"/>
                <a:cs typeface="Arial"/>
                <a:sym typeface="Arial"/>
              </a:rPr>
              <a:t>Dotted lines represent mean height velocity before GH therapy, other lines are percentile lines. </a:t>
            </a:r>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b="1" i="1" lang="en-US" u="sng">
                <a:latin typeface="Arial"/>
                <a:ea typeface="Arial"/>
                <a:cs typeface="Arial"/>
                <a:sym typeface="Arial"/>
              </a:rPr>
              <a:t>Background</a:t>
            </a:r>
            <a:endParaRPr/>
          </a:p>
          <a:p>
            <a:pPr indent="0" lvl="0" marL="0" rtl="0" algn="l">
              <a:spcBef>
                <a:spcPts val="0"/>
              </a:spcBef>
              <a:spcAft>
                <a:spcPts val="0"/>
              </a:spcAft>
              <a:buNone/>
            </a:pPr>
            <a:r>
              <a:rPr lang="en-US">
                <a:latin typeface="Arial"/>
                <a:ea typeface="Arial"/>
                <a:cs typeface="Arial"/>
                <a:sym typeface="Arial"/>
              </a:rPr>
              <a:t>Growth data from the KIGS (Pfizer International Growth Database) on prepubertal children aged 1–13 years with severe GHD (max GH &lt;5 µg/L; n=2129), with less-severe GHD (max GH of 5–10.5 µg/L; n=3075) and with Turner syndrome (n=2350), and short children born SGA (n=993) were analysed before and during 2 years of GH treatment. During first year of treatment, HV was higher in patients with severe GHD than in other patients groups (all </a:t>
            </a:r>
            <a:r>
              <a:rPr i="1" lang="en-US">
                <a:latin typeface="Arial"/>
                <a:ea typeface="Arial"/>
                <a:cs typeface="Arial"/>
                <a:sym typeface="Arial"/>
              </a:rPr>
              <a:t>p</a:t>
            </a:r>
            <a:r>
              <a:rPr lang="en-US">
                <a:latin typeface="Arial"/>
                <a:ea typeface="Arial"/>
                <a:cs typeface="Arial"/>
                <a:sym typeface="Arial"/>
              </a:rPr>
              <a:t>&lt;0.001).</a:t>
            </a:r>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Figure reproduced with permission from Ranke M </a:t>
            </a:r>
            <a:r>
              <a:rPr i="1" lang="en-US">
                <a:latin typeface="Arial"/>
                <a:ea typeface="Arial"/>
                <a:cs typeface="Arial"/>
                <a:sym typeface="Arial"/>
              </a:rPr>
              <a:t>et al</a:t>
            </a:r>
            <a:r>
              <a:rPr lang="en-US">
                <a:latin typeface="Arial"/>
                <a:ea typeface="Arial"/>
                <a:cs typeface="Arial"/>
                <a:sym typeface="Arial"/>
              </a:rPr>
              <a:t>. Observed and predicted growth responses in prepubertal children with growth disorders: guidance of growth hormone treatment by empirical variables. </a:t>
            </a:r>
            <a:r>
              <a:rPr i="1" lang="en-US">
                <a:latin typeface="Arial"/>
                <a:ea typeface="Arial"/>
                <a:cs typeface="Arial"/>
                <a:sym typeface="Arial"/>
              </a:rPr>
              <a:t>J Clin Endocrinol Metab</a:t>
            </a:r>
            <a:r>
              <a:rPr lang="en-US">
                <a:latin typeface="Arial"/>
                <a:ea typeface="Arial"/>
                <a:cs typeface="Arial"/>
                <a:sym typeface="Arial"/>
              </a:rPr>
              <a:t> 2010;95(3):1229–37. </a:t>
            </a:r>
            <a:r>
              <a:rPr i="1" lang="en-US">
                <a:latin typeface="Arial"/>
                <a:ea typeface="Arial"/>
                <a:cs typeface="Arial"/>
                <a:sym typeface="Arial"/>
              </a:rPr>
              <a:t>Copyright 2010, The Endocrine Society</a:t>
            </a:r>
            <a:r>
              <a:rPr lang="en-US">
                <a:latin typeface="Arial"/>
                <a:ea typeface="Arial"/>
                <a:cs typeface="Arial"/>
                <a:sym typeface="Arial"/>
              </a:rPr>
              <a:t>.</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554" name="Google Shape;55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9" name="Shape 759"/>
        <p:cNvGrpSpPr/>
        <p:nvPr/>
      </p:nvGrpSpPr>
      <p:grpSpPr>
        <a:xfrm>
          <a:off x="0" y="0"/>
          <a:ext cx="0" cy="0"/>
          <a:chOff x="0" y="0"/>
          <a:chExt cx="0" cy="0"/>
        </a:xfrm>
      </p:grpSpPr>
      <p:sp>
        <p:nvSpPr>
          <p:cNvPr id="760" name="Google Shape;76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61" name="Google Shape;76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u="sng">
                <a:latin typeface="Arial"/>
                <a:ea typeface="Arial"/>
                <a:cs typeface="Arial"/>
                <a:sym typeface="Arial"/>
              </a:rPr>
              <a:t>Speaker Notes</a:t>
            </a:r>
            <a:endParaRPr/>
          </a:p>
          <a:p>
            <a:pPr indent="-76200" lvl="0" marL="0" rtl="0" algn="l">
              <a:lnSpc>
                <a:spcPct val="90000"/>
              </a:lnSpc>
              <a:spcBef>
                <a:spcPts val="0"/>
              </a:spcBef>
              <a:spcAft>
                <a:spcPts val="0"/>
              </a:spcAft>
              <a:buClr>
                <a:schemeClr val="dk1"/>
              </a:buClr>
              <a:buSzPts val="1200"/>
              <a:buFont typeface="Arial"/>
              <a:buChar char="•"/>
            </a:pPr>
            <a:r>
              <a:rPr lang="en-US">
                <a:latin typeface="Arial"/>
                <a:ea typeface="Arial"/>
                <a:cs typeface="Arial"/>
                <a:sym typeface="Arial"/>
              </a:rPr>
              <a:t>Data are coming from the observational KIGS database. The figure shows that prepubertal height gain was significantly correlated with the total height gain in patients with isolated GHD. This implicates importance of treatment start well before puberty to allow for sufficient time for optimal GH treatment outcome.</a:t>
            </a:r>
            <a:endParaRPr/>
          </a:p>
          <a:p>
            <a:pPr indent="-76200" lvl="0" marL="0" rtl="0" algn="l">
              <a:lnSpc>
                <a:spcPct val="90000"/>
              </a:lnSpc>
              <a:spcBef>
                <a:spcPts val="0"/>
              </a:spcBef>
              <a:spcAft>
                <a:spcPts val="0"/>
              </a:spcAft>
              <a:buClr>
                <a:schemeClr val="dk1"/>
              </a:buClr>
              <a:buSzPts val="1200"/>
              <a:buFont typeface="Arial"/>
              <a:buChar char="•"/>
            </a:pPr>
            <a:r>
              <a:rPr i="1" lang="en-US">
                <a:latin typeface="Arial"/>
                <a:ea typeface="Arial"/>
                <a:cs typeface="Arial"/>
                <a:sym typeface="Arial"/>
              </a:rPr>
              <a:t>1</a:t>
            </a:r>
            <a:r>
              <a:rPr baseline="30000" i="1" lang="en-US">
                <a:latin typeface="Arial"/>
                <a:ea typeface="Arial"/>
                <a:cs typeface="Arial"/>
                <a:sym typeface="Arial"/>
              </a:rPr>
              <a:t>st</a:t>
            </a:r>
            <a:r>
              <a:rPr i="1" lang="en-US">
                <a:latin typeface="Arial"/>
                <a:ea typeface="Arial"/>
                <a:cs typeface="Arial"/>
                <a:sym typeface="Arial"/>
              </a:rPr>
              <a:t> click  – </a:t>
            </a:r>
            <a:r>
              <a:rPr lang="en-US">
                <a:latin typeface="Arial"/>
                <a:ea typeface="Arial"/>
                <a:cs typeface="Arial"/>
                <a:sym typeface="Arial"/>
              </a:rPr>
              <a:t>This study also showed significant negative correlation between age at treatment start and total height gain in GH-treated patients with GHD. It means that earlier the GH treatment starts, better final height gain.</a:t>
            </a:r>
            <a:endParaRPr/>
          </a:p>
          <a:p>
            <a:pPr indent="-76200" lvl="0" marL="0" rtl="0" algn="l">
              <a:lnSpc>
                <a:spcPct val="90000"/>
              </a:lnSpc>
              <a:spcBef>
                <a:spcPts val="0"/>
              </a:spcBef>
              <a:spcAft>
                <a:spcPts val="0"/>
              </a:spcAft>
              <a:buClr>
                <a:schemeClr val="dk1"/>
              </a:buClr>
              <a:buSzPts val="1200"/>
              <a:buFont typeface="Arial"/>
              <a:buChar char="•"/>
            </a:pPr>
            <a:r>
              <a:rPr lang="en-US">
                <a:latin typeface="Arial"/>
                <a:ea typeface="Arial"/>
                <a:cs typeface="Arial"/>
                <a:sym typeface="Arial"/>
              </a:rPr>
              <a:t>Study concludes that it is possible to achieve final height within the normal range in patients with idiopathic GHD treated from an early age with GH.</a:t>
            </a:r>
            <a:endParaRPr/>
          </a:p>
          <a:p>
            <a:pPr indent="0" lvl="0" marL="0" rtl="0" algn="l">
              <a:lnSpc>
                <a:spcPct val="90000"/>
              </a:lnSpc>
              <a:spcBef>
                <a:spcPts val="0"/>
              </a:spcBef>
              <a:spcAft>
                <a:spcPts val="0"/>
              </a:spcAft>
              <a:buNone/>
            </a:pPr>
            <a:r>
              <a:t/>
            </a:r>
            <a:endParaRPr>
              <a:latin typeface="Arial"/>
              <a:ea typeface="Arial"/>
              <a:cs typeface="Arial"/>
              <a:sym typeface="Arial"/>
            </a:endParaRPr>
          </a:p>
          <a:p>
            <a:pPr indent="0" lvl="0" marL="0" rtl="0" algn="l">
              <a:lnSpc>
                <a:spcPct val="90000"/>
              </a:lnSpc>
              <a:spcBef>
                <a:spcPts val="0"/>
              </a:spcBef>
              <a:spcAft>
                <a:spcPts val="0"/>
              </a:spcAft>
              <a:buNone/>
            </a:pPr>
            <a:r>
              <a:rPr b="1" i="1" lang="en-US" u="sng">
                <a:latin typeface="Arial"/>
                <a:ea typeface="Arial"/>
                <a:cs typeface="Arial"/>
                <a:sym typeface="Arial"/>
              </a:rPr>
              <a:t>Background</a:t>
            </a:r>
            <a:endParaRPr/>
          </a:p>
          <a:p>
            <a:pPr indent="-76200" lvl="0" marL="0" rtl="0" algn="l">
              <a:lnSpc>
                <a:spcPct val="90000"/>
              </a:lnSpc>
              <a:spcBef>
                <a:spcPts val="0"/>
              </a:spcBef>
              <a:spcAft>
                <a:spcPts val="0"/>
              </a:spcAft>
              <a:buClr>
                <a:schemeClr val="dk1"/>
              </a:buClr>
              <a:buSzPts val="1200"/>
              <a:buFont typeface="Arial"/>
              <a:buChar char="•"/>
            </a:pPr>
            <a:r>
              <a:rPr lang="en-US">
                <a:latin typeface="Arial"/>
                <a:ea typeface="Arial"/>
                <a:cs typeface="Arial"/>
                <a:sym typeface="Arial"/>
              </a:rPr>
              <a:t>The objective of this study was to analyse near-final height (NFH) data from a cohort of GH-treated children with idiopathic GHD.</a:t>
            </a:r>
            <a:endParaRPr/>
          </a:p>
          <a:p>
            <a:pPr indent="-76200" lvl="0" marL="0" rtl="0" algn="l">
              <a:lnSpc>
                <a:spcPct val="90000"/>
              </a:lnSpc>
              <a:spcBef>
                <a:spcPts val="0"/>
              </a:spcBef>
              <a:spcAft>
                <a:spcPts val="0"/>
              </a:spcAft>
              <a:buClr>
                <a:schemeClr val="dk1"/>
              </a:buClr>
              <a:buSzPts val="1200"/>
              <a:buFont typeface="Arial"/>
              <a:buChar char="•"/>
            </a:pPr>
            <a:r>
              <a:rPr lang="en-US">
                <a:latin typeface="Arial"/>
                <a:ea typeface="Arial"/>
                <a:cs typeface="Arial"/>
                <a:sym typeface="Arial"/>
              </a:rPr>
              <a:t>Of 1258 evaluable patients in the Pfizer International Growth Database (KIGS) with GHD, 980 were of Caucasian origin, and 278 were of Japanese origin; 747 had isolated GHD (IGHD), and 511 had multiple pituitary hormone deficiencies (MPHD).</a:t>
            </a:r>
            <a:endParaRPr/>
          </a:p>
          <a:p>
            <a:pPr indent="-76200" lvl="0" marL="0" rtl="0" algn="l">
              <a:lnSpc>
                <a:spcPct val="90000"/>
              </a:lnSpc>
              <a:spcBef>
                <a:spcPts val="0"/>
              </a:spcBef>
              <a:spcAft>
                <a:spcPts val="0"/>
              </a:spcAft>
              <a:buClr>
                <a:schemeClr val="dk1"/>
              </a:buClr>
              <a:buSzPts val="1200"/>
              <a:buFont typeface="Arial"/>
              <a:buChar char="•"/>
            </a:pPr>
            <a:r>
              <a:rPr lang="en-US">
                <a:latin typeface="Arial"/>
                <a:ea typeface="Arial"/>
                <a:cs typeface="Arial"/>
                <a:sym typeface="Arial"/>
              </a:rPr>
              <a:t>Mean GH dose: 0.17–0.22 mg/kg/wk for different groups (gender-specific Caucasian and Japanese for IGHD and MPHD).</a:t>
            </a:r>
            <a:endParaRPr/>
          </a:p>
          <a:p>
            <a:pPr indent="-76200" lvl="0" marL="0" rtl="0" algn="l">
              <a:lnSpc>
                <a:spcPct val="90000"/>
              </a:lnSpc>
              <a:spcBef>
                <a:spcPts val="0"/>
              </a:spcBef>
              <a:spcAft>
                <a:spcPts val="0"/>
              </a:spcAft>
              <a:buClr>
                <a:schemeClr val="dk1"/>
              </a:buClr>
              <a:buSzPts val="1200"/>
              <a:buFont typeface="Arial"/>
              <a:buChar char="•"/>
            </a:pPr>
            <a:r>
              <a:rPr lang="en-US">
                <a:latin typeface="Arial"/>
                <a:ea typeface="Arial"/>
                <a:cs typeface="Arial"/>
                <a:sym typeface="Arial"/>
              </a:rPr>
              <a:t>It was concluded that it is possible to achieve final height within the normal range in patients with idiopathic GHD treated from an early age with GH.</a:t>
            </a:r>
            <a:endParaRPr/>
          </a:p>
          <a:p>
            <a:pPr indent="0" lvl="0" marL="0" rtl="0" algn="l">
              <a:lnSpc>
                <a:spcPct val="90000"/>
              </a:lnSpc>
              <a:spcBef>
                <a:spcPts val="0"/>
              </a:spcBef>
              <a:spcAft>
                <a:spcPts val="0"/>
              </a:spcAft>
              <a:buNone/>
            </a:pPr>
            <a:r>
              <a:t/>
            </a:r>
            <a:endParaRPr>
              <a:latin typeface="Arial"/>
              <a:ea typeface="Arial"/>
              <a:cs typeface="Arial"/>
              <a:sym typeface="Arial"/>
            </a:endParaRPr>
          </a:p>
          <a:p>
            <a:pPr indent="0" lvl="0" marL="0" rtl="0" algn="l">
              <a:lnSpc>
                <a:spcPct val="90000"/>
              </a:lnSpc>
              <a:spcBef>
                <a:spcPts val="0"/>
              </a:spcBef>
              <a:spcAft>
                <a:spcPts val="0"/>
              </a:spcAft>
              <a:buNone/>
            </a:pPr>
            <a:r>
              <a:rPr lang="en-US">
                <a:latin typeface="Arial"/>
                <a:ea typeface="Arial"/>
                <a:cs typeface="Arial"/>
                <a:sym typeface="Arial"/>
              </a:rPr>
              <a:t>Figure reproduced with permission from Reiter E </a:t>
            </a:r>
            <a:r>
              <a:rPr i="1" lang="en-US">
                <a:latin typeface="Arial"/>
                <a:ea typeface="Arial"/>
                <a:cs typeface="Arial"/>
                <a:sym typeface="Arial"/>
              </a:rPr>
              <a:t>et al.</a:t>
            </a:r>
            <a:r>
              <a:rPr lang="en-US">
                <a:latin typeface="Arial"/>
                <a:ea typeface="Arial"/>
                <a:cs typeface="Arial"/>
                <a:sym typeface="Arial"/>
              </a:rPr>
              <a:t> Effect of growth hormone (GH) treatment on the near-final height of 1258 patients with idiopathic GH deficiency: analysis of a large international database. </a:t>
            </a:r>
            <a:r>
              <a:rPr i="1" lang="en-US">
                <a:latin typeface="Arial"/>
                <a:ea typeface="Arial"/>
                <a:cs typeface="Arial"/>
                <a:sym typeface="Arial"/>
              </a:rPr>
              <a:t>J Clin Endocrinol Metab</a:t>
            </a:r>
            <a:r>
              <a:rPr lang="en-US">
                <a:latin typeface="Arial"/>
                <a:ea typeface="Arial"/>
                <a:cs typeface="Arial"/>
                <a:sym typeface="Arial"/>
              </a:rPr>
              <a:t> 2006;91(6):2047–54.</a:t>
            </a:r>
            <a:r>
              <a:rPr i="1" lang="en-US">
                <a:latin typeface="Arial"/>
                <a:ea typeface="Arial"/>
                <a:cs typeface="Arial"/>
                <a:sym typeface="Arial"/>
              </a:rPr>
              <a:t> Copyright 2006, The Endocrine Society</a:t>
            </a:r>
            <a:r>
              <a:rPr lang="en-US">
                <a:latin typeface="Arial"/>
                <a:ea typeface="Arial"/>
                <a:cs typeface="Arial"/>
                <a:sym typeface="Arial"/>
              </a:rPr>
              <a:t>.</a:t>
            </a:r>
            <a:endParaRPr>
              <a:latin typeface="Arial"/>
              <a:ea typeface="Arial"/>
              <a:cs typeface="Arial"/>
              <a:sym typeface="Arial"/>
            </a:endParaRPr>
          </a:p>
          <a:p>
            <a:pPr indent="0" lvl="0" marL="0" rtl="0" algn="l">
              <a:lnSpc>
                <a:spcPct val="90000"/>
              </a:lnSpc>
              <a:spcBef>
                <a:spcPts val="0"/>
              </a:spcBef>
              <a:spcAft>
                <a:spcPts val="0"/>
              </a:spcAft>
              <a:buNone/>
            </a:pPr>
            <a:r>
              <a:t/>
            </a:r>
            <a:endParaRPr>
              <a:latin typeface="Arial"/>
              <a:ea typeface="Arial"/>
              <a:cs typeface="Arial"/>
              <a:sym typeface="Arial"/>
            </a:endParaRPr>
          </a:p>
        </p:txBody>
      </p:sp>
      <p:sp>
        <p:nvSpPr>
          <p:cNvPr id="762" name="Google Shape;762;p34:notes"/>
          <p:cNvSpPr txBox="1"/>
          <p:nvPr/>
        </p:nvSpPr>
        <p:spPr>
          <a:xfrm>
            <a:off x="3927475" y="8770938"/>
            <a:ext cx="3005138" cy="460375"/>
          </a:xfrm>
          <a:prstGeom prst="rect">
            <a:avLst/>
          </a:prstGeom>
          <a:noFill/>
          <a:ln>
            <a:noFill/>
          </a:ln>
        </p:spPr>
        <p:txBody>
          <a:bodyPr anchorCtr="0" anchor="b" bIns="47900" lIns="95800" spcFirstLastPara="1" rIns="95800" wrap="square" tIns="479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5" name="Shape 1005"/>
        <p:cNvGrpSpPr/>
        <p:nvPr/>
      </p:nvGrpSpPr>
      <p:grpSpPr>
        <a:xfrm>
          <a:off x="0" y="0"/>
          <a:ext cx="0" cy="0"/>
          <a:chOff x="0" y="0"/>
          <a:chExt cx="0" cy="0"/>
        </a:xfrm>
      </p:grpSpPr>
      <p:sp>
        <p:nvSpPr>
          <p:cNvPr id="1006" name="Google Shape;1006;p35:notes"/>
          <p:cNvSpPr/>
          <p:nvPr>
            <p:ph idx="2" type="sldImg"/>
          </p:nvPr>
        </p:nvSpPr>
        <p:spPr>
          <a:xfrm>
            <a:off x="425450" y="700088"/>
            <a:ext cx="6100763" cy="3432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07" name="Google Shape;1007;p35:notes"/>
          <p:cNvSpPr txBox="1"/>
          <p:nvPr>
            <p:ph idx="1" type="body"/>
          </p:nvPr>
        </p:nvSpPr>
        <p:spPr>
          <a:xfrm>
            <a:off x="944563" y="4413250"/>
            <a:ext cx="5056187" cy="41338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800" u="sng">
                <a:latin typeface="Arial"/>
                <a:ea typeface="Arial"/>
                <a:cs typeface="Arial"/>
                <a:sym typeface="Arial"/>
              </a:rPr>
              <a:t>Speaker Notes</a:t>
            </a:r>
            <a:endParaRPr/>
          </a:p>
          <a:p>
            <a:pPr indent="-50800" lvl="0" marL="0" rtl="0" algn="l">
              <a:lnSpc>
                <a:spcPct val="90000"/>
              </a:lnSpc>
              <a:spcBef>
                <a:spcPts val="0"/>
              </a:spcBef>
              <a:spcAft>
                <a:spcPts val="0"/>
              </a:spcAft>
              <a:buClr>
                <a:schemeClr val="dk1"/>
              </a:buClr>
              <a:buSzPts val="800"/>
              <a:buFont typeface="Arial"/>
              <a:buChar char="•"/>
            </a:pPr>
            <a:r>
              <a:rPr lang="en-US" sz="800">
                <a:latin typeface="Arial"/>
                <a:ea typeface="Arial"/>
                <a:cs typeface="Arial"/>
                <a:sym typeface="Arial"/>
              </a:rPr>
              <a:t>This was a double-blind, randomised, dose-response study (0.033 mg/kg/day and 0.067 mg/kg/day) in short children born SGA.</a:t>
            </a:r>
            <a:endParaRPr/>
          </a:p>
          <a:p>
            <a:pPr indent="-50800" lvl="0" marL="0" rtl="0" algn="l">
              <a:lnSpc>
                <a:spcPct val="90000"/>
              </a:lnSpc>
              <a:spcBef>
                <a:spcPts val="0"/>
              </a:spcBef>
              <a:spcAft>
                <a:spcPts val="0"/>
              </a:spcAft>
              <a:buClr>
                <a:schemeClr val="dk1"/>
              </a:buClr>
              <a:buSzPts val="800"/>
              <a:buFont typeface="Arial"/>
              <a:buChar char="•"/>
            </a:pPr>
            <a:r>
              <a:rPr lang="en-US" sz="800">
                <a:latin typeface="Arial"/>
                <a:ea typeface="Arial"/>
                <a:cs typeface="Arial"/>
                <a:sym typeface="Arial"/>
              </a:rPr>
              <a:t>The figure shows height SDS at baseline, after 2 years of GH treatment and at adult height in relation to the target height (TH) range. </a:t>
            </a:r>
            <a:endParaRPr/>
          </a:p>
          <a:p>
            <a:pPr indent="-50800" lvl="0" marL="0" rtl="0" algn="l">
              <a:lnSpc>
                <a:spcPct val="90000"/>
              </a:lnSpc>
              <a:spcBef>
                <a:spcPts val="0"/>
              </a:spcBef>
              <a:spcAft>
                <a:spcPts val="0"/>
              </a:spcAft>
              <a:buClr>
                <a:schemeClr val="dk1"/>
              </a:buClr>
              <a:buSzPts val="800"/>
              <a:buFont typeface="Arial"/>
              <a:buChar char="•"/>
            </a:pPr>
            <a:r>
              <a:rPr lang="en-US" sz="800">
                <a:latin typeface="Arial"/>
                <a:ea typeface="Arial"/>
                <a:cs typeface="Arial"/>
                <a:sym typeface="Arial"/>
              </a:rPr>
              <a:t>GH treatment resulted in an adult height within the target height range in 98% of SGA children.</a:t>
            </a:r>
            <a:endParaRPr/>
          </a:p>
          <a:p>
            <a:pPr indent="-50800" lvl="0" marL="0" rtl="0" algn="l">
              <a:lnSpc>
                <a:spcPct val="90000"/>
              </a:lnSpc>
              <a:spcBef>
                <a:spcPts val="0"/>
              </a:spcBef>
              <a:spcAft>
                <a:spcPts val="0"/>
              </a:spcAft>
              <a:buClr>
                <a:schemeClr val="dk1"/>
              </a:buClr>
              <a:buSzPts val="800"/>
              <a:buFont typeface="Arial"/>
              <a:buChar char="•"/>
            </a:pPr>
            <a:r>
              <a:rPr i="1" lang="en-US" sz="800">
                <a:latin typeface="Arial"/>
                <a:ea typeface="Arial"/>
                <a:cs typeface="Arial"/>
                <a:sym typeface="Arial"/>
              </a:rPr>
              <a:t>1</a:t>
            </a:r>
            <a:r>
              <a:rPr baseline="30000" i="1" lang="en-US" sz="800">
                <a:latin typeface="Arial"/>
                <a:ea typeface="Arial"/>
                <a:cs typeface="Arial"/>
                <a:sym typeface="Arial"/>
              </a:rPr>
              <a:t>st</a:t>
            </a:r>
            <a:r>
              <a:rPr i="1" lang="en-US" sz="800">
                <a:latin typeface="Arial"/>
                <a:ea typeface="Arial"/>
                <a:cs typeface="Arial"/>
                <a:sym typeface="Arial"/>
              </a:rPr>
              <a:t> click – </a:t>
            </a:r>
            <a:r>
              <a:rPr lang="en-US" sz="800">
                <a:latin typeface="Arial"/>
                <a:ea typeface="Arial"/>
                <a:cs typeface="Arial"/>
                <a:sym typeface="Arial"/>
              </a:rPr>
              <a:t>Mean gain in height SDS from the start of GH treatment until adult height was 1.8 SDS in the low dose group (0.033 mg/kg/day), corresponding to the improvement of 11 cm for boys and 12 cm for boys.</a:t>
            </a:r>
            <a:endParaRPr/>
          </a:p>
          <a:p>
            <a:pPr indent="-50800" lvl="0" marL="0" rtl="0" algn="l">
              <a:lnSpc>
                <a:spcPct val="90000"/>
              </a:lnSpc>
              <a:spcBef>
                <a:spcPts val="0"/>
              </a:spcBef>
              <a:spcAft>
                <a:spcPts val="0"/>
              </a:spcAft>
              <a:buClr>
                <a:schemeClr val="dk1"/>
              </a:buClr>
              <a:buSzPts val="800"/>
              <a:buFont typeface="Arial"/>
              <a:buChar char="•"/>
            </a:pPr>
            <a:r>
              <a:rPr i="1" lang="en-US" sz="800">
                <a:latin typeface="Arial"/>
                <a:ea typeface="Arial"/>
                <a:cs typeface="Arial"/>
                <a:sym typeface="Arial"/>
              </a:rPr>
              <a:t>2</a:t>
            </a:r>
            <a:r>
              <a:rPr baseline="30000" i="1" lang="en-US" sz="800">
                <a:latin typeface="Arial"/>
                <a:ea typeface="Arial"/>
                <a:cs typeface="Arial"/>
                <a:sym typeface="Arial"/>
              </a:rPr>
              <a:t>nd</a:t>
            </a:r>
            <a:r>
              <a:rPr i="1" lang="en-US" sz="800">
                <a:latin typeface="Arial"/>
                <a:ea typeface="Arial"/>
                <a:cs typeface="Arial"/>
                <a:sym typeface="Arial"/>
              </a:rPr>
              <a:t> click </a:t>
            </a:r>
            <a:r>
              <a:rPr lang="en-US" sz="800">
                <a:latin typeface="Arial"/>
                <a:ea typeface="Arial"/>
                <a:cs typeface="Arial"/>
                <a:sym typeface="Arial"/>
              </a:rPr>
              <a:t>– A significant negative correlation between the age at treatment start and the gain in height SDS from the start of GH treatment until adult height.  It means that earlier the GH treatment starts, greater height gain until adult height.</a:t>
            </a:r>
            <a:endParaRPr/>
          </a:p>
          <a:p>
            <a:pPr indent="-50800" lvl="0" marL="0" rtl="0" algn="l">
              <a:lnSpc>
                <a:spcPct val="90000"/>
              </a:lnSpc>
              <a:spcBef>
                <a:spcPts val="0"/>
              </a:spcBef>
              <a:spcAft>
                <a:spcPts val="0"/>
              </a:spcAft>
              <a:buClr>
                <a:schemeClr val="dk1"/>
              </a:buClr>
              <a:buSzPts val="800"/>
              <a:buFont typeface="Arial"/>
              <a:buChar char="•"/>
            </a:pPr>
            <a:r>
              <a:rPr lang="en-US" sz="800">
                <a:latin typeface="Arial"/>
                <a:ea typeface="Arial"/>
                <a:cs typeface="Arial"/>
                <a:sym typeface="Arial"/>
              </a:rPr>
              <a:t>Please refer to local GH product labelling, when treating patients with SGA.</a:t>
            </a:r>
            <a:endParaRPr/>
          </a:p>
          <a:p>
            <a:pPr indent="0" lvl="0" marL="0" rtl="0" algn="l">
              <a:lnSpc>
                <a:spcPct val="90000"/>
              </a:lnSpc>
              <a:spcBef>
                <a:spcPts val="0"/>
              </a:spcBef>
              <a:spcAft>
                <a:spcPts val="0"/>
              </a:spcAft>
              <a:buNone/>
            </a:pPr>
            <a:r>
              <a:t/>
            </a:r>
            <a:endParaRPr b="1" sz="800" u="sng">
              <a:latin typeface="Arial"/>
              <a:ea typeface="Arial"/>
              <a:cs typeface="Arial"/>
              <a:sym typeface="Arial"/>
            </a:endParaRPr>
          </a:p>
          <a:p>
            <a:pPr indent="0" lvl="0" marL="0" rtl="0" algn="l">
              <a:lnSpc>
                <a:spcPct val="90000"/>
              </a:lnSpc>
              <a:spcBef>
                <a:spcPts val="0"/>
              </a:spcBef>
              <a:spcAft>
                <a:spcPts val="0"/>
              </a:spcAft>
              <a:buNone/>
            </a:pPr>
            <a:r>
              <a:rPr b="1" i="1" lang="en-US" sz="800" u="sng">
                <a:latin typeface="Arial"/>
                <a:ea typeface="Arial"/>
                <a:cs typeface="Arial"/>
                <a:sym typeface="Arial"/>
              </a:rPr>
              <a:t>Background</a:t>
            </a:r>
            <a:endParaRPr/>
          </a:p>
          <a:p>
            <a:pPr indent="-50800" lvl="0" marL="0" rtl="0" algn="l">
              <a:lnSpc>
                <a:spcPct val="90000"/>
              </a:lnSpc>
              <a:spcBef>
                <a:spcPts val="0"/>
              </a:spcBef>
              <a:spcAft>
                <a:spcPts val="0"/>
              </a:spcAft>
              <a:buClr>
                <a:schemeClr val="dk1"/>
              </a:buClr>
              <a:buSzPts val="800"/>
              <a:buFont typeface="Arial"/>
              <a:buChar char="•"/>
            </a:pPr>
            <a:r>
              <a:rPr lang="en-US" sz="800">
                <a:latin typeface="Arial"/>
                <a:ea typeface="Arial"/>
                <a:cs typeface="Arial"/>
                <a:sym typeface="Arial"/>
              </a:rPr>
              <a:t>A total of 54 children included in a Dutch study reached adult height following a mean (±SD) GH treatment period of 7.9 (1.7) years in the 0.033 mg/kg/day group and 7.5 (1.7) years in the 0.067 mg/kg/day group (calculate for both groups together, the corresponding value is approximately 7.8 years).</a:t>
            </a:r>
            <a:endParaRPr/>
          </a:p>
          <a:p>
            <a:pPr indent="-50800" lvl="0" marL="0" rtl="0" algn="l">
              <a:lnSpc>
                <a:spcPct val="90000"/>
              </a:lnSpc>
              <a:spcBef>
                <a:spcPts val="0"/>
              </a:spcBef>
              <a:spcAft>
                <a:spcPts val="0"/>
              </a:spcAft>
              <a:buClr>
                <a:schemeClr val="dk1"/>
              </a:buClr>
              <a:buSzPts val="800"/>
              <a:buFont typeface="Arial"/>
              <a:buChar char="•"/>
            </a:pPr>
            <a:r>
              <a:rPr lang="en-US" sz="800">
                <a:latin typeface="Arial"/>
                <a:ea typeface="Arial"/>
                <a:cs typeface="Arial"/>
                <a:sym typeface="Arial"/>
              </a:rPr>
              <a:t>GH resulted in a mean (SD) adult height SDS of –1.1 (0.7) for children receiving GH at a dose of 0.033 mg/kg/day and –0.9 (0.8) for children receiving 0.067 mg/kg/day. In both groups there was a significant improvement in height SDS from baseline (</a:t>
            </a:r>
            <a:r>
              <a:rPr i="1" lang="en-US" sz="800">
                <a:latin typeface="Arial"/>
                <a:ea typeface="Arial"/>
                <a:cs typeface="Arial"/>
                <a:sym typeface="Arial"/>
              </a:rPr>
              <a:t>p</a:t>
            </a:r>
            <a:r>
              <a:rPr lang="en-US" sz="800">
                <a:latin typeface="Arial"/>
                <a:ea typeface="Arial"/>
                <a:cs typeface="Arial"/>
                <a:sym typeface="Arial"/>
              </a:rPr>
              <a:t>&lt;0.0001). The between-group difference was not statistically significant (mean difference 0.3 SDS; 95% confidence interval, –0.2 to 0.6; </a:t>
            </a:r>
            <a:r>
              <a:rPr i="1" lang="en-US" sz="800">
                <a:latin typeface="Arial"/>
                <a:ea typeface="Arial"/>
                <a:cs typeface="Arial"/>
                <a:sym typeface="Arial"/>
              </a:rPr>
              <a:t>p</a:t>
            </a:r>
            <a:r>
              <a:rPr lang="en-US" sz="800">
                <a:latin typeface="Arial"/>
                <a:ea typeface="Arial"/>
                <a:cs typeface="Arial"/>
                <a:sym typeface="Arial"/>
              </a:rPr>
              <a:t>=0.3). </a:t>
            </a:r>
            <a:endParaRPr/>
          </a:p>
          <a:p>
            <a:pPr indent="-50800" lvl="0" marL="0" rtl="0" algn="l">
              <a:lnSpc>
                <a:spcPct val="90000"/>
              </a:lnSpc>
              <a:spcBef>
                <a:spcPts val="0"/>
              </a:spcBef>
              <a:spcAft>
                <a:spcPts val="0"/>
              </a:spcAft>
              <a:buClr>
                <a:schemeClr val="dk1"/>
              </a:buClr>
              <a:buSzPts val="800"/>
              <a:buFont typeface="Arial"/>
              <a:buChar char="•"/>
            </a:pPr>
            <a:r>
              <a:rPr lang="en-US" sz="800">
                <a:latin typeface="Arial"/>
                <a:ea typeface="Arial"/>
                <a:cs typeface="Arial"/>
                <a:sym typeface="Arial"/>
              </a:rPr>
              <a:t>TH was adapted from Dutch reference data (Roede 1985) and TH range was defined as mean TH ±2 SD. </a:t>
            </a:r>
            <a:endParaRPr/>
          </a:p>
          <a:p>
            <a:pPr indent="-50800" lvl="0" marL="0" rtl="0" algn="l">
              <a:lnSpc>
                <a:spcPct val="90000"/>
              </a:lnSpc>
              <a:spcBef>
                <a:spcPts val="0"/>
              </a:spcBef>
              <a:spcAft>
                <a:spcPts val="0"/>
              </a:spcAft>
              <a:buClr>
                <a:schemeClr val="dk1"/>
              </a:buClr>
              <a:buSzPts val="800"/>
              <a:buFont typeface="Arial"/>
              <a:buChar char="•"/>
            </a:pPr>
            <a:r>
              <a:rPr lang="en-US" sz="800">
                <a:latin typeface="Arial"/>
                <a:ea typeface="Arial"/>
                <a:cs typeface="Arial"/>
                <a:sym typeface="Arial"/>
              </a:rPr>
              <a:t>It was concluded that long-term GH treatment in short children born SGA leads to normalisation of AH (98% achieved adult height within their target range).</a:t>
            </a:r>
            <a:endParaRPr/>
          </a:p>
          <a:p>
            <a:pPr indent="0" lvl="0" marL="0" rtl="0" algn="l">
              <a:lnSpc>
                <a:spcPct val="90000"/>
              </a:lnSpc>
              <a:spcBef>
                <a:spcPts val="0"/>
              </a:spcBef>
              <a:spcAft>
                <a:spcPts val="0"/>
              </a:spcAft>
              <a:buClr>
                <a:schemeClr val="dk1"/>
              </a:buClr>
              <a:buSzPts val="800"/>
              <a:buFont typeface="Calibri"/>
              <a:buNone/>
            </a:pPr>
            <a:r>
              <a:t/>
            </a:r>
            <a:endParaRPr sz="800">
              <a:latin typeface="Arial"/>
              <a:ea typeface="Arial"/>
              <a:cs typeface="Arial"/>
              <a:sym typeface="Arial"/>
            </a:endParaRPr>
          </a:p>
          <a:p>
            <a:pPr indent="0" lvl="0" marL="0" rtl="0" algn="l">
              <a:lnSpc>
                <a:spcPct val="90000"/>
              </a:lnSpc>
              <a:spcBef>
                <a:spcPts val="0"/>
              </a:spcBef>
              <a:spcAft>
                <a:spcPts val="0"/>
              </a:spcAft>
              <a:buNone/>
            </a:pPr>
            <a:r>
              <a:rPr lang="en-US" sz="800">
                <a:latin typeface="Arial"/>
                <a:ea typeface="Arial"/>
                <a:cs typeface="Arial"/>
                <a:sym typeface="Arial"/>
              </a:rPr>
              <a:t>Figure reproduced with permission from van Pareren Y </a:t>
            </a:r>
            <a:r>
              <a:rPr i="1" lang="en-US" sz="800">
                <a:latin typeface="Arial"/>
                <a:ea typeface="Arial"/>
                <a:cs typeface="Arial"/>
                <a:sym typeface="Arial"/>
              </a:rPr>
              <a:t>et al. </a:t>
            </a:r>
            <a:r>
              <a:rPr lang="en-US" sz="800">
                <a:latin typeface="Arial"/>
                <a:ea typeface="Arial"/>
                <a:cs typeface="Arial"/>
                <a:sym typeface="Arial"/>
              </a:rPr>
              <a:t>Adult height after long-term, continuous growth hormone (GH) treatment in short children born small for gestational age: results of a randomized, double-blind, dose-response GH trial. </a:t>
            </a:r>
            <a:r>
              <a:rPr i="1" lang="en-US" sz="800">
                <a:latin typeface="Arial"/>
                <a:ea typeface="Arial"/>
                <a:cs typeface="Arial"/>
                <a:sym typeface="Arial"/>
              </a:rPr>
              <a:t>J Clin Endocrinol Metab</a:t>
            </a:r>
            <a:r>
              <a:rPr lang="en-US" sz="800">
                <a:latin typeface="Arial"/>
                <a:ea typeface="Arial"/>
                <a:cs typeface="Arial"/>
                <a:sym typeface="Arial"/>
              </a:rPr>
              <a:t> 2003;88(8):3584–90. </a:t>
            </a:r>
            <a:r>
              <a:rPr i="1" lang="en-US" sz="800">
                <a:latin typeface="Arial"/>
                <a:ea typeface="Arial"/>
                <a:cs typeface="Arial"/>
                <a:sym typeface="Arial"/>
              </a:rPr>
              <a:t>Copyright 2003, The Endocrine Society</a:t>
            </a:r>
            <a:r>
              <a:rPr lang="en-US" sz="800">
                <a:latin typeface="Arial"/>
                <a:ea typeface="Arial"/>
                <a:cs typeface="Arial"/>
                <a:sym typeface="Arial"/>
              </a:rPr>
              <a:t>.</a:t>
            </a:r>
            <a:endParaRPr/>
          </a:p>
          <a:p>
            <a:pPr indent="0" lvl="0" marL="0" rtl="0" algn="l">
              <a:lnSpc>
                <a:spcPct val="90000"/>
              </a:lnSpc>
              <a:spcBef>
                <a:spcPts val="0"/>
              </a:spcBef>
              <a:spcAft>
                <a:spcPts val="0"/>
              </a:spcAft>
              <a:buClr>
                <a:schemeClr val="dk1"/>
              </a:buClr>
              <a:buSzPts val="800"/>
              <a:buFont typeface="Calibri"/>
              <a:buNone/>
            </a:pPr>
            <a:r>
              <a:t/>
            </a:r>
            <a:endParaRPr sz="800">
              <a:latin typeface="Arial"/>
              <a:ea typeface="Arial"/>
              <a:cs typeface="Arial"/>
              <a:sym typeface="Arial"/>
            </a:endParaRPr>
          </a:p>
          <a:p>
            <a:pPr indent="0" lvl="0" marL="0" rtl="0" algn="l">
              <a:lnSpc>
                <a:spcPct val="90000"/>
              </a:lnSpc>
              <a:spcBef>
                <a:spcPts val="0"/>
              </a:spcBef>
              <a:spcAft>
                <a:spcPts val="0"/>
              </a:spcAft>
              <a:buClr>
                <a:schemeClr val="dk1"/>
              </a:buClr>
              <a:buSzPts val="800"/>
              <a:buFont typeface="Calibri"/>
              <a:buNone/>
            </a:pPr>
            <a:r>
              <a:t/>
            </a:r>
            <a:endParaRPr sz="800">
              <a:latin typeface="Arial"/>
              <a:ea typeface="Arial"/>
              <a:cs typeface="Arial"/>
              <a:sym typeface="Arial"/>
            </a:endParaRPr>
          </a:p>
          <a:p>
            <a:pPr indent="0" lvl="0" marL="0" rtl="0" algn="l">
              <a:lnSpc>
                <a:spcPct val="90000"/>
              </a:lnSpc>
              <a:spcBef>
                <a:spcPts val="0"/>
              </a:spcBef>
              <a:spcAft>
                <a:spcPts val="0"/>
              </a:spcAft>
              <a:buNone/>
            </a:pPr>
            <a:r>
              <a:t/>
            </a:r>
            <a:endParaRPr sz="800">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5" name="Shape 1075"/>
        <p:cNvGrpSpPr/>
        <p:nvPr/>
      </p:nvGrpSpPr>
      <p:grpSpPr>
        <a:xfrm>
          <a:off x="0" y="0"/>
          <a:ext cx="0" cy="0"/>
          <a:chOff x="0" y="0"/>
          <a:chExt cx="0" cy="0"/>
        </a:xfrm>
      </p:grpSpPr>
      <p:sp>
        <p:nvSpPr>
          <p:cNvPr id="1076" name="Google Shape;107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77" name="Google Shape;107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b="1" lang="en-US" sz="800" u="sng">
                <a:latin typeface="Arial"/>
                <a:ea typeface="Arial"/>
                <a:cs typeface="Arial"/>
                <a:sym typeface="Arial"/>
              </a:rPr>
              <a:t>Speaker Notes</a:t>
            </a:r>
            <a:endParaRPr/>
          </a:p>
          <a:p>
            <a:pPr indent="-50800" lvl="0" marL="0" rtl="0" algn="l">
              <a:lnSpc>
                <a:spcPct val="80000"/>
              </a:lnSpc>
              <a:spcBef>
                <a:spcPts val="0"/>
              </a:spcBef>
              <a:spcAft>
                <a:spcPts val="0"/>
              </a:spcAft>
              <a:buClr>
                <a:schemeClr val="dk1"/>
              </a:buClr>
              <a:buSzPts val="800"/>
              <a:buFont typeface="Arial"/>
              <a:buChar char="•"/>
            </a:pPr>
            <a:r>
              <a:rPr lang="en-US" sz="800">
                <a:latin typeface="Arial"/>
                <a:ea typeface="Arial"/>
                <a:cs typeface="Arial"/>
                <a:sym typeface="Arial"/>
              </a:rPr>
              <a:t>This was an open, randomised, dose-escalation study (three dose groups: 0.045, 0.067 and 0.090 mg/kg/day) in TS girls.</a:t>
            </a:r>
            <a:endParaRPr/>
          </a:p>
          <a:p>
            <a:pPr indent="-50800" lvl="0" marL="0" rtl="0" algn="l">
              <a:lnSpc>
                <a:spcPct val="80000"/>
              </a:lnSpc>
              <a:spcBef>
                <a:spcPts val="0"/>
              </a:spcBef>
              <a:spcAft>
                <a:spcPts val="0"/>
              </a:spcAft>
              <a:buClr>
                <a:schemeClr val="dk1"/>
              </a:buClr>
              <a:buSzPts val="800"/>
              <a:buFont typeface="Arial"/>
              <a:buChar char="•"/>
            </a:pPr>
            <a:r>
              <a:rPr lang="en-US" sz="800">
                <a:latin typeface="Arial"/>
                <a:ea typeface="Arial"/>
                <a:cs typeface="Arial"/>
                <a:sym typeface="Arial"/>
              </a:rPr>
              <a:t>The slide shows height SDS at start, after 2, 4 and 7 years of GH treatment and at adult height (mean duration of GH treatment was 8.6 years). </a:t>
            </a:r>
            <a:endParaRPr/>
          </a:p>
          <a:p>
            <a:pPr indent="-50800" lvl="0" marL="0" rtl="0" algn="l">
              <a:lnSpc>
                <a:spcPct val="80000"/>
              </a:lnSpc>
              <a:spcBef>
                <a:spcPts val="0"/>
              </a:spcBef>
              <a:spcAft>
                <a:spcPts val="0"/>
              </a:spcAft>
              <a:buClr>
                <a:schemeClr val="dk1"/>
              </a:buClr>
              <a:buSzPts val="800"/>
              <a:buFont typeface="Arial"/>
              <a:buChar char="•"/>
            </a:pPr>
            <a:r>
              <a:rPr lang="en-US" sz="800">
                <a:latin typeface="Arial"/>
                <a:ea typeface="Arial"/>
                <a:cs typeface="Arial"/>
                <a:sym typeface="Arial"/>
              </a:rPr>
              <a:t>83% of TS girls reached final height within the normal range.</a:t>
            </a:r>
            <a:endParaRPr/>
          </a:p>
          <a:p>
            <a:pPr indent="-50800" lvl="0" marL="0" rtl="0" algn="l">
              <a:lnSpc>
                <a:spcPct val="80000"/>
              </a:lnSpc>
              <a:spcBef>
                <a:spcPts val="0"/>
              </a:spcBef>
              <a:spcAft>
                <a:spcPts val="0"/>
              </a:spcAft>
              <a:buClr>
                <a:schemeClr val="dk1"/>
              </a:buClr>
              <a:buSzPts val="800"/>
              <a:buFont typeface="Arial"/>
              <a:buChar char="•"/>
            </a:pPr>
            <a:r>
              <a:rPr i="1" lang="en-US" sz="800">
                <a:latin typeface="Arial"/>
                <a:ea typeface="Arial"/>
                <a:cs typeface="Arial"/>
                <a:sym typeface="Arial"/>
              </a:rPr>
              <a:t>1</a:t>
            </a:r>
            <a:r>
              <a:rPr baseline="30000" i="1" lang="en-US" sz="800">
                <a:latin typeface="Arial"/>
                <a:ea typeface="Arial"/>
                <a:cs typeface="Arial"/>
                <a:sym typeface="Arial"/>
              </a:rPr>
              <a:t>st</a:t>
            </a:r>
            <a:r>
              <a:rPr i="1" lang="en-US" sz="800">
                <a:latin typeface="Arial"/>
                <a:ea typeface="Arial"/>
                <a:cs typeface="Arial"/>
                <a:sym typeface="Arial"/>
              </a:rPr>
              <a:t> click </a:t>
            </a:r>
            <a:r>
              <a:rPr lang="en-US" sz="800">
                <a:latin typeface="Arial"/>
                <a:ea typeface="Arial"/>
                <a:cs typeface="Arial"/>
                <a:sym typeface="Arial"/>
              </a:rPr>
              <a:t>– Mean gain in final height in the low dose group (0.045 mg/kg/day) was 12 cm; mean gain in final height was 16 cm in the 0.067 mg/kg/day group. </a:t>
            </a:r>
            <a:endParaRPr/>
          </a:p>
          <a:p>
            <a:pPr indent="-50800" lvl="0" marL="0" rtl="0" algn="l">
              <a:lnSpc>
                <a:spcPct val="80000"/>
              </a:lnSpc>
              <a:spcBef>
                <a:spcPts val="0"/>
              </a:spcBef>
              <a:spcAft>
                <a:spcPts val="0"/>
              </a:spcAft>
              <a:buClr>
                <a:schemeClr val="dk1"/>
              </a:buClr>
              <a:buSzPts val="800"/>
              <a:buFont typeface="Arial"/>
              <a:buChar char="•"/>
            </a:pPr>
            <a:r>
              <a:rPr i="1" lang="en-US" sz="800">
                <a:latin typeface="Arial"/>
                <a:ea typeface="Arial"/>
                <a:cs typeface="Arial"/>
                <a:sym typeface="Arial"/>
              </a:rPr>
              <a:t>2</a:t>
            </a:r>
            <a:r>
              <a:rPr baseline="30000" i="1" lang="en-US" sz="800">
                <a:latin typeface="Arial"/>
                <a:ea typeface="Arial"/>
                <a:cs typeface="Arial"/>
                <a:sym typeface="Arial"/>
              </a:rPr>
              <a:t>nd</a:t>
            </a:r>
            <a:r>
              <a:rPr i="1" lang="en-US" sz="800">
                <a:latin typeface="Arial"/>
                <a:ea typeface="Arial"/>
                <a:cs typeface="Arial"/>
                <a:sym typeface="Arial"/>
              </a:rPr>
              <a:t> click </a:t>
            </a:r>
            <a:r>
              <a:rPr lang="en-US" sz="800">
                <a:latin typeface="Arial"/>
                <a:ea typeface="Arial"/>
                <a:cs typeface="Arial"/>
                <a:sym typeface="Arial"/>
              </a:rPr>
              <a:t>– The study showed significant negative correlation between age at treatment start and final height in GH-treated TS patients. This means younger age at treatment start, better final height.</a:t>
            </a:r>
            <a:endParaRPr/>
          </a:p>
          <a:p>
            <a:pPr indent="-50800" lvl="0" marL="0" rtl="0" algn="l">
              <a:lnSpc>
                <a:spcPct val="80000"/>
              </a:lnSpc>
              <a:spcBef>
                <a:spcPts val="0"/>
              </a:spcBef>
              <a:spcAft>
                <a:spcPts val="0"/>
              </a:spcAft>
              <a:buClr>
                <a:schemeClr val="dk1"/>
              </a:buClr>
              <a:buSzPts val="800"/>
              <a:buFont typeface="Arial"/>
              <a:buChar char="•"/>
            </a:pPr>
            <a:r>
              <a:rPr lang="en-US" sz="800">
                <a:latin typeface="Arial"/>
                <a:ea typeface="Arial"/>
                <a:cs typeface="Arial"/>
                <a:sym typeface="Arial"/>
              </a:rPr>
              <a:t>Please refer to local GH product labelling when treating patients with TS. </a:t>
            </a:r>
            <a:endParaRPr/>
          </a:p>
          <a:p>
            <a:pPr indent="0" lvl="0" marL="0" rtl="0" algn="l">
              <a:lnSpc>
                <a:spcPct val="80000"/>
              </a:lnSpc>
              <a:spcBef>
                <a:spcPts val="0"/>
              </a:spcBef>
              <a:spcAft>
                <a:spcPts val="0"/>
              </a:spcAft>
              <a:buNone/>
            </a:pPr>
            <a:r>
              <a:t/>
            </a:r>
            <a:endParaRPr sz="800">
              <a:latin typeface="Arial"/>
              <a:ea typeface="Arial"/>
              <a:cs typeface="Arial"/>
              <a:sym typeface="Arial"/>
            </a:endParaRPr>
          </a:p>
          <a:p>
            <a:pPr indent="0" lvl="0" marL="0" rtl="0" algn="l">
              <a:lnSpc>
                <a:spcPct val="80000"/>
              </a:lnSpc>
              <a:spcBef>
                <a:spcPts val="0"/>
              </a:spcBef>
              <a:spcAft>
                <a:spcPts val="0"/>
              </a:spcAft>
              <a:buNone/>
            </a:pPr>
            <a:r>
              <a:rPr b="1" i="1" lang="en-US" sz="800" u="sng">
                <a:latin typeface="Arial"/>
                <a:ea typeface="Arial"/>
                <a:cs typeface="Arial"/>
                <a:sym typeface="Arial"/>
              </a:rPr>
              <a:t>Background</a:t>
            </a:r>
            <a:endParaRPr/>
          </a:p>
          <a:p>
            <a:pPr indent="-50800" lvl="0" marL="0" rtl="0" algn="l">
              <a:lnSpc>
                <a:spcPct val="80000"/>
              </a:lnSpc>
              <a:spcBef>
                <a:spcPts val="0"/>
              </a:spcBef>
              <a:spcAft>
                <a:spcPts val="0"/>
              </a:spcAft>
              <a:buClr>
                <a:schemeClr val="dk1"/>
              </a:buClr>
              <a:buSzPts val="800"/>
              <a:buFont typeface="Arial"/>
              <a:buChar char="•"/>
            </a:pPr>
            <a:r>
              <a:rPr lang="en-US" sz="800">
                <a:latin typeface="Arial"/>
                <a:ea typeface="Arial"/>
                <a:cs typeface="Arial"/>
                <a:sym typeface="Arial"/>
              </a:rPr>
              <a:t>This study shows final height (FH) in 60 girls with Turner syndrome treated in a randomised dose-response trial, combining GH treatment with low dose estrogens at a relatively young age. Girls were randomly assigned to group A (0.045 mg/kg/day), group B (first year, 0.045 mg/kg/day; thereafter 0.067 mg/kg/day), or group C (first year, 0.045 mg/kg/day; second year, 0.067 mg/kg/day; thereafter, thereafter 0.090 mg/kg/day). After a minimum of 4 years of GH treatment low dose micronized 17beta-oestradiol was given orally. </a:t>
            </a:r>
            <a:endParaRPr/>
          </a:p>
          <a:p>
            <a:pPr indent="-50800" lvl="0" marL="0" rtl="0" algn="l">
              <a:lnSpc>
                <a:spcPct val="80000"/>
              </a:lnSpc>
              <a:spcBef>
                <a:spcPts val="0"/>
              </a:spcBef>
              <a:spcAft>
                <a:spcPts val="0"/>
              </a:spcAft>
              <a:buClr>
                <a:schemeClr val="dk1"/>
              </a:buClr>
              <a:buSzPts val="800"/>
              <a:buFont typeface="Arial"/>
              <a:buChar char="•"/>
            </a:pPr>
            <a:r>
              <a:rPr lang="en-US" sz="800">
                <a:latin typeface="Arial"/>
                <a:ea typeface="Arial"/>
                <a:cs typeface="Arial"/>
                <a:sym typeface="Arial"/>
              </a:rPr>
              <a:t>After a mean duration of GH treatment of 8.6 ± 1.9 years when FH was reached.</a:t>
            </a:r>
            <a:endParaRPr/>
          </a:p>
          <a:p>
            <a:pPr indent="-50800" lvl="0" marL="0" rtl="0" algn="l">
              <a:lnSpc>
                <a:spcPct val="80000"/>
              </a:lnSpc>
              <a:spcBef>
                <a:spcPts val="0"/>
              </a:spcBef>
              <a:spcAft>
                <a:spcPts val="0"/>
              </a:spcAft>
              <a:buClr>
                <a:schemeClr val="dk1"/>
              </a:buClr>
              <a:buSzPts val="800"/>
              <a:buFont typeface="Arial"/>
              <a:buChar char="•"/>
            </a:pPr>
            <a:r>
              <a:rPr lang="en-US" sz="800">
                <a:latin typeface="Arial"/>
                <a:ea typeface="Arial"/>
                <a:cs typeface="Arial"/>
                <a:sym typeface="Arial"/>
              </a:rPr>
              <a:t>FH SDS, was –1.6  (1.0) in group A,  –0.7 (1.0) in group B, and –0.6 (1.0) in group C. The difference in FH in cm, corrected for height SD score and age at start of treatment, was significant between groups A and B (</a:t>
            </a:r>
            <a:r>
              <a:rPr i="1" lang="en-US" sz="800">
                <a:latin typeface="Arial"/>
                <a:ea typeface="Arial"/>
                <a:cs typeface="Arial"/>
                <a:sym typeface="Arial"/>
              </a:rPr>
              <a:t>p</a:t>
            </a:r>
            <a:r>
              <a:rPr lang="en-US" sz="800">
                <a:latin typeface="Arial"/>
                <a:ea typeface="Arial"/>
                <a:cs typeface="Arial"/>
                <a:sym typeface="Arial"/>
              </a:rPr>
              <a:t>&lt;0.01], and groups A and C (</a:t>
            </a:r>
            <a:r>
              <a:rPr i="1" lang="en-US" sz="800">
                <a:latin typeface="Arial"/>
                <a:ea typeface="Arial"/>
                <a:cs typeface="Arial"/>
                <a:sym typeface="Arial"/>
              </a:rPr>
              <a:t>p</a:t>
            </a:r>
            <a:r>
              <a:rPr lang="en-US" sz="800">
                <a:latin typeface="Arial"/>
                <a:ea typeface="Arial"/>
                <a:cs typeface="Arial"/>
                <a:sym typeface="Arial"/>
              </a:rPr>
              <a:t>&lt;0.001), but not between groups B and C.</a:t>
            </a:r>
            <a:endParaRPr/>
          </a:p>
          <a:p>
            <a:pPr indent="-50800" lvl="0" marL="0" rtl="0" algn="l">
              <a:lnSpc>
                <a:spcPct val="80000"/>
              </a:lnSpc>
              <a:spcBef>
                <a:spcPts val="0"/>
              </a:spcBef>
              <a:spcAft>
                <a:spcPts val="0"/>
              </a:spcAft>
              <a:buClr>
                <a:schemeClr val="dk1"/>
              </a:buClr>
              <a:buSzPts val="800"/>
              <a:buFont typeface="Arial"/>
              <a:buChar char="•"/>
            </a:pPr>
            <a:r>
              <a:rPr lang="en-US" sz="800">
                <a:latin typeface="Arial"/>
                <a:ea typeface="Arial"/>
                <a:cs typeface="Arial"/>
                <a:sym typeface="Arial"/>
              </a:rPr>
              <a:t>83% of TS girls reached a normal FH.</a:t>
            </a:r>
            <a:endParaRPr/>
          </a:p>
          <a:p>
            <a:pPr indent="-50800" lvl="0" marL="0" rtl="0" algn="l">
              <a:lnSpc>
                <a:spcPct val="80000"/>
              </a:lnSpc>
              <a:spcBef>
                <a:spcPts val="0"/>
              </a:spcBef>
              <a:spcAft>
                <a:spcPts val="0"/>
              </a:spcAft>
              <a:buClr>
                <a:schemeClr val="dk1"/>
              </a:buClr>
              <a:buSzPts val="800"/>
              <a:buFont typeface="Arial"/>
              <a:buChar char="•"/>
            </a:pPr>
            <a:r>
              <a:rPr lang="en-US" sz="800">
                <a:latin typeface="Arial"/>
                <a:ea typeface="Arial"/>
                <a:cs typeface="Arial"/>
                <a:sym typeface="Arial"/>
              </a:rPr>
              <a:t>After starting oestrogen treatment, the decrease in height velocity (HV) changed significantly to a stable HV, without affecting bone maturation. </a:t>
            </a:r>
            <a:endParaRPr/>
          </a:p>
          <a:p>
            <a:pPr indent="-50800" lvl="0" marL="0" rtl="0" algn="l">
              <a:lnSpc>
                <a:spcPct val="80000"/>
              </a:lnSpc>
              <a:spcBef>
                <a:spcPts val="0"/>
              </a:spcBef>
              <a:spcAft>
                <a:spcPts val="0"/>
              </a:spcAft>
              <a:buClr>
                <a:schemeClr val="dk1"/>
              </a:buClr>
              <a:buSzPts val="800"/>
              <a:buFont typeface="Arial"/>
              <a:buChar char="•"/>
            </a:pPr>
            <a:r>
              <a:rPr lang="en-US" sz="800">
                <a:latin typeface="Arial"/>
                <a:ea typeface="Arial"/>
                <a:cs typeface="Arial"/>
                <a:sym typeface="Arial"/>
              </a:rPr>
              <a:t>Chronological age at start of treatment contributed significantly to predicting FH SD score.</a:t>
            </a:r>
            <a:endParaRPr/>
          </a:p>
          <a:p>
            <a:pPr indent="-50800" lvl="0" marL="0" rtl="0" algn="l">
              <a:lnSpc>
                <a:spcPct val="80000"/>
              </a:lnSpc>
              <a:spcBef>
                <a:spcPts val="0"/>
              </a:spcBef>
              <a:spcAft>
                <a:spcPts val="0"/>
              </a:spcAft>
              <a:buClr>
                <a:schemeClr val="dk1"/>
              </a:buClr>
              <a:buSzPts val="800"/>
              <a:buFont typeface="Arial"/>
              <a:buChar char="•"/>
            </a:pPr>
            <a:r>
              <a:rPr lang="en-US" sz="800">
                <a:latin typeface="Arial"/>
                <a:ea typeface="Arial"/>
                <a:cs typeface="Arial"/>
                <a:sym typeface="Arial"/>
              </a:rPr>
              <a:t>Study concluded that GH treatment leads to normalisation of final height in most TS girls, even when puberty is induced at a normal pubertal age. </a:t>
            </a:r>
            <a:endParaRPr/>
          </a:p>
          <a:p>
            <a:pPr indent="0" lvl="0" marL="0" rtl="0" algn="l">
              <a:lnSpc>
                <a:spcPct val="80000"/>
              </a:lnSpc>
              <a:spcBef>
                <a:spcPts val="0"/>
              </a:spcBef>
              <a:spcAft>
                <a:spcPts val="0"/>
              </a:spcAft>
              <a:buNone/>
            </a:pPr>
            <a:r>
              <a:t/>
            </a:r>
            <a:endParaRPr sz="800">
              <a:latin typeface="Arial"/>
              <a:ea typeface="Arial"/>
              <a:cs typeface="Arial"/>
              <a:sym typeface="Arial"/>
            </a:endParaRPr>
          </a:p>
          <a:p>
            <a:pPr indent="0" lvl="0" marL="0" rtl="0" algn="l">
              <a:lnSpc>
                <a:spcPct val="80000"/>
              </a:lnSpc>
              <a:spcBef>
                <a:spcPts val="0"/>
              </a:spcBef>
              <a:spcAft>
                <a:spcPts val="0"/>
              </a:spcAft>
              <a:buNone/>
            </a:pPr>
            <a:r>
              <a:rPr lang="en-US" sz="800">
                <a:latin typeface="Arial"/>
                <a:ea typeface="Arial"/>
                <a:cs typeface="Arial"/>
                <a:sym typeface="Arial"/>
              </a:rPr>
              <a:t>Figure reproduced with permission from van Pareren Y </a:t>
            </a:r>
            <a:r>
              <a:rPr i="1" lang="en-US" sz="800">
                <a:latin typeface="Arial"/>
                <a:ea typeface="Arial"/>
                <a:cs typeface="Arial"/>
                <a:sym typeface="Arial"/>
              </a:rPr>
              <a:t>et al.</a:t>
            </a:r>
            <a:r>
              <a:rPr lang="en-US" sz="800">
                <a:latin typeface="Arial"/>
                <a:ea typeface="Arial"/>
                <a:cs typeface="Arial"/>
                <a:sym typeface="Arial"/>
              </a:rPr>
              <a:t> Final height in girls with Turner syndrome after long-term growth hormone treatment in three dosages and low dose estrogens. </a:t>
            </a:r>
            <a:r>
              <a:rPr i="1" lang="en-US" sz="800">
                <a:latin typeface="Arial"/>
                <a:ea typeface="Arial"/>
                <a:cs typeface="Arial"/>
                <a:sym typeface="Arial"/>
              </a:rPr>
              <a:t>J Clin Endocrinol Metab</a:t>
            </a:r>
            <a:r>
              <a:rPr lang="en-US" sz="800">
                <a:latin typeface="Arial"/>
                <a:ea typeface="Arial"/>
                <a:cs typeface="Arial"/>
                <a:sym typeface="Arial"/>
              </a:rPr>
              <a:t> 2003;88(3):1119–25. </a:t>
            </a:r>
            <a:r>
              <a:rPr i="1" lang="en-US" sz="800">
                <a:latin typeface="Arial"/>
                <a:ea typeface="Arial"/>
                <a:cs typeface="Arial"/>
                <a:sym typeface="Arial"/>
              </a:rPr>
              <a:t>Copyright 2003, The Endocrine Society</a:t>
            </a:r>
            <a:r>
              <a:rPr lang="en-US" sz="800">
                <a:latin typeface="Arial"/>
                <a:ea typeface="Arial"/>
                <a:cs typeface="Arial"/>
                <a:sym typeface="Arial"/>
              </a:rPr>
              <a:t>.</a:t>
            </a:r>
            <a:endParaRPr sz="700">
              <a:latin typeface="Arial"/>
              <a:ea typeface="Arial"/>
              <a:cs typeface="Arial"/>
              <a:sym typeface="Arial"/>
            </a:endParaRPr>
          </a:p>
          <a:p>
            <a:pPr indent="0" lvl="0" marL="0" rtl="0" algn="l">
              <a:lnSpc>
                <a:spcPct val="80000"/>
              </a:lnSpc>
              <a:spcBef>
                <a:spcPts val="0"/>
              </a:spcBef>
              <a:spcAft>
                <a:spcPts val="0"/>
              </a:spcAft>
              <a:buNone/>
            </a:pPr>
            <a:r>
              <a:t/>
            </a:r>
            <a:endParaRPr sz="800">
              <a:latin typeface="Arial"/>
              <a:ea typeface="Arial"/>
              <a:cs typeface="Arial"/>
              <a:sym typeface="Arial"/>
            </a:endParaRPr>
          </a:p>
        </p:txBody>
      </p:sp>
      <p:sp>
        <p:nvSpPr>
          <p:cNvPr id="1078" name="Google Shape;1078;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8" name="Shape 1158"/>
        <p:cNvGrpSpPr/>
        <p:nvPr/>
      </p:nvGrpSpPr>
      <p:grpSpPr>
        <a:xfrm>
          <a:off x="0" y="0"/>
          <a:ext cx="0" cy="0"/>
          <a:chOff x="0" y="0"/>
          <a:chExt cx="0" cy="0"/>
        </a:xfrm>
      </p:grpSpPr>
      <p:sp>
        <p:nvSpPr>
          <p:cNvPr id="1159" name="Google Shape;115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60" name="Google Shape;116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Speaker Notes</a:t>
            </a:r>
            <a:endParaRPr/>
          </a:p>
          <a:p>
            <a:pPr indent="-76200" lvl="0" marL="0" rtl="0" algn="l">
              <a:spcBef>
                <a:spcPts val="0"/>
              </a:spcBef>
              <a:spcAft>
                <a:spcPts val="0"/>
              </a:spcAft>
              <a:buClr>
                <a:schemeClr val="dk1"/>
              </a:buClr>
              <a:buSzPts val="1200"/>
              <a:buFont typeface="Arial"/>
              <a:buChar char="•"/>
            </a:pPr>
            <a:r>
              <a:rPr lang="en-US">
                <a:latin typeface="Arial"/>
                <a:ea typeface="Arial"/>
                <a:cs typeface="Arial"/>
                <a:sym typeface="Arial"/>
              </a:rPr>
              <a:t>This study analysed near final height (FH) in a cohort of 240 patients with CRD treated with GH of whom 39% were prepubertal and 61% were pubertal at baseline. </a:t>
            </a:r>
            <a:endParaRPr/>
          </a:p>
          <a:p>
            <a:pPr indent="-76200" lvl="0" marL="0" rtl="0" algn="l">
              <a:spcBef>
                <a:spcPts val="0"/>
              </a:spcBef>
              <a:spcAft>
                <a:spcPts val="0"/>
              </a:spcAft>
              <a:buClr>
                <a:schemeClr val="dk1"/>
              </a:buClr>
              <a:buSzPts val="1200"/>
              <a:buFont typeface="Arial"/>
              <a:buChar char="•"/>
            </a:pPr>
            <a:r>
              <a:rPr lang="en-US">
                <a:latin typeface="Arial"/>
                <a:ea typeface="Arial"/>
                <a:cs typeface="Arial"/>
                <a:sym typeface="Arial"/>
              </a:rPr>
              <a:t>As shown on the figure, mean near FH SDS was significantly better in patients who started treatment prepubertally than during late puberty.</a:t>
            </a:r>
            <a:endParaRPr/>
          </a:p>
          <a:p>
            <a:pPr indent="-76200" lvl="0" marL="0" rtl="0" algn="l">
              <a:spcBef>
                <a:spcPts val="0"/>
              </a:spcBef>
              <a:spcAft>
                <a:spcPts val="0"/>
              </a:spcAft>
              <a:buClr>
                <a:schemeClr val="dk1"/>
              </a:buClr>
              <a:buSzPts val="1200"/>
              <a:buFont typeface="Arial"/>
              <a:buChar char="•"/>
            </a:pPr>
            <a:r>
              <a:rPr i="1" lang="en-US">
                <a:latin typeface="Arial"/>
                <a:ea typeface="Arial"/>
                <a:cs typeface="Arial"/>
                <a:sym typeface="Arial"/>
              </a:rPr>
              <a:t>1</a:t>
            </a:r>
            <a:r>
              <a:rPr baseline="30000" i="1" lang="en-US">
                <a:latin typeface="Arial"/>
                <a:ea typeface="Arial"/>
                <a:cs typeface="Arial"/>
                <a:sym typeface="Arial"/>
              </a:rPr>
              <a:t>st</a:t>
            </a:r>
            <a:r>
              <a:rPr i="1" lang="en-US">
                <a:latin typeface="Arial"/>
                <a:ea typeface="Arial"/>
                <a:cs typeface="Arial"/>
                <a:sym typeface="Arial"/>
              </a:rPr>
              <a:t> click</a:t>
            </a:r>
            <a:r>
              <a:rPr lang="en-US">
                <a:latin typeface="Arial"/>
                <a:ea typeface="Arial"/>
                <a:cs typeface="Arial"/>
                <a:sym typeface="Arial"/>
              </a:rPr>
              <a:t> – Age at start of treatment was significantly negatively correlated with near FH.</a:t>
            </a:r>
            <a:endParaRPr/>
          </a:p>
          <a:p>
            <a:pPr indent="-76200" lvl="0" marL="0" rtl="0" algn="l">
              <a:spcBef>
                <a:spcPts val="0"/>
              </a:spcBef>
              <a:spcAft>
                <a:spcPts val="0"/>
              </a:spcAft>
              <a:buClr>
                <a:schemeClr val="dk1"/>
              </a:buClr>
              <a:buSzPts val="1200"/>
              <a:buFont typeface="Arial"/>
              <a:buChar char="•"/>
            </a:pPr>
            <a:r>
              <a:rPr lang="en-US">
                <a:latin typeface="Arial"/>
                <a:ea typeface="Arial"/>
                <a:cs typeface="Arial"/>
                <a:sym typeface="Arial"/>
              </a:rPr>
              <a:t>Please refer to local GH product labelling when treating CRD patients with growth failure.</a:t>
            </a:r>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b="1" i="1" lang="en-US" u="sng">
                <a:latin typeface="Arial"/>
                <a:ea typeface="Arial"/>
                <a:cs typeface="Arial"/>
                <a:sym typeface="Arial"/>
              </a:rPr>
              <a:t>Background</a:t>
            </a:r>
            <a:endParaRPr b="1" i="1">
              <a:latin typeface="Arial"/>
              <a:ea typeface="Arial"/>
              <a:cs typeface="Arial"/>
              <a:sym typeface="Arial"/>
            </a:endParaRPr>
          </a:p>
          <a:p>
            <a:pPr indent="-76200" lvl="0" marL="0" rtl="0" algn="l">
              <a:spcBef>
                <a:spcPts val="0"/>
              </a:spcBef>
              <a:spcAft>
                <a:spcPts val="0"/>
              </a:spcAft>
              <a:buClr>
                <a:schemeClr val="dk1"/>
              </a:buClr>
              <a:buSzPts val="1200"/>
              <a:buFont typeface="Arial"/>
              <a:buChar char="•"/>
            </a:pPr>
            <a:r>
              <a:rPr lang="en-US">
                <a:latin typeface="Arial"/>
                <a:ea typeface="Arial"/>
                <a:cs typeface="Arial"/>
                <a:sym typeface="Arial"/>
              </a:rPr>
              <a:t>This study set out to analyse near-FH in a cohort of GH-treated Chronic kidney disease (CKD) patients.</a:t>
            </a:r>
            <a:endParaRPr/>
          </a:p>
          <a:p>
            <a:pPr indent="-76200" lvl="0" marL="0" rtl="0" algn="l">
              <a:spcBef>
                <a:spcPts val="0"/>
              </a:spcBef>
              <a:spcAft>
                <a:spcPts val="0"/>
              </a:spcAft>
              <a:buClr>
                <a:schemeClr val="dk1"/>
              </a:buClr>
              <a:buSzPts val="1200"/>
              <a:buFont typeface="Arial"/>
              <a:buChar char="•"/>
            </a:pPr>
            <a:r>
              <a:rPr lang="en-US">
                <a:latin typeface="Arial"/>
                <a:ea typeface="Arial"/>
                <a:cs typeface="Arial"/>
                <a:sym typeface="Arial"/>
              </a:rPr>
              <a:t>Of 240 evaluable patients in the Pfizer International Growth Database (KIGS) with CKD, 39% were prepubertal and 61% were pubertal at baseline; 45% were on conservative treatment for CKD, 28% were on dialysis, and 27% were in the period after renal transplantation.</a:t>
            </a:r>
            <a:endParaRPr/>
          </a:p>
          <a:p>
            <a:pPr indent="-76200" lvl="0" marL="0" rtl="0" algn="l">
              <a:spcBef>
                <a:spcPts val="0"/>
              </a:spcBef>
              <a:spcAft>
                <a:spcPts val="0"/>
              </a:spcAft>
              <a:buClr>
                <a:schemeClr val="dk1"/>
              </a:buClr>
              <a:buSzPts val="1200"/>
              <a:buFont typeface="Arial"/>
              <a:buChar char="•"/>
            </a:pPr>
            <a:r>
              <a:rPr lang="en-US">
                <a:latin typeface="Arial"/>
                <a:ea typeface="Arial"/>
                <a:cs typeface="Arial"/>
                <a:sym typeface="Arial"/>
              </a:rPr>
              <a:t>Mean height SD scores increased continuously during GH treatment until near FH by 1.2 and 1.6 in boys and girls, respectively. </a:t>
            </a:r>
            <a:endParaRPr/>
          </a:p>
          <a:p>
            <a:pPr indent="-76200" lvl="0" marL="0" rtl="0" algn="l">
              <a:spcBef>
                <a:spcPts val="0"/>
              </a:spcBef>
              <a:spcAft>
                <a:spcPts val="0"/>
              </a:spcAft>
              <a:buClr>
                <a:schemeClr val="dk1"/>
              </a:buClr>
              <a:buSzPts val="1200"/>
              <a:buFont typeface="Arial"/>
              <a:buChar char="•"/>
            </a:pPr>
            <a:r>
              <a:rPr lang="en-US">
                <a:latin typeface="Arial"/>
                <a:ea typeface="Arial"/>
                <a:cs typeface="Arial"/>
                <a:sym typeface="Arial"/>
              </a:rPr>
              <a:t>Age at start of GH treatment was among significant predictors of growth response to GH therapy.</a:t>
            </a:r>
            <a:endParaRPr/>
          </a:p>
          <a:p>
            <a:pPr indent="-76200" lvl="0" marL="0" rtl="0" algn="l">
              <a:spcBef>
                <a:spcPts val="0"/>
              </a:spcBef>
              <a:spcAft>
                <a:spcPts val="0"/>
              </a:spcAft>
              <a:buClr>
                <a:schemeClr val="dk1"/>
              </a:buClr>
              <a:buSzPts val="1200"/>
              <a:buFont typeface="Arial"/>
              <a:buChar char="•"/>
            </a:pPr>
            <a:r>
              <a:rPr lang="en-US">
                <a:latin typeface="Arial"/>
                <a:ea typeface="Arial"/>
                <a:cs typeface="Arial"/>
                <a:sym typeface="Arial"/>
              </a:rPr>
              <a:t>It was concluded that long-term GH therapy of CKD patients in prepubertal and pubertal age results in an increased adult height, but response is diminished in patients on dialysis and/or with severely delayed puberty.</a:t>
            </a:r>
            <a:endParaRPr/>
          </a:p>
          <a:p>
            <a:pPr indent="0" lvl="0" marL="0" rtl="0" algn="l">
              <a:spcBef>
                <a:spcPts val="0"/>
              </a:spcBef>
              <a:spcAft>
                <a:spcPts val="0"/>
              </a:spcAft>
              <a:buNone/>
            </a:pPr>
            <a:r>
              <a:t/>
            </a:r>
            <a:endParaRPr b="1" u="sng">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1161" name="Google Shape;1161;p37:notes"/>
          <p:cNvSpPr txBox="1"/>
          <p:nvPr/>
        </p:nvSpPr>
        <p:spPr>
          <a:xfrm>
            <a:off x="3927475" y="8770938"/>
            <a:ext cx="3005138" cy="460375"/>
          </a:xfrm>
          <a:prstGeom prst="rect">
            <a:avLst/>
          </a:prstGeom>
          <a:noFill/>
          <a:ln>
            <a:noFill/>
          </a:ln>
        </p:spPr>
        <p:txBody>
          <a:bodyPr anchorCtr="0" anchor="b" bIns="47900" lIns="95800" spcFirstLastPara="1" rIns="95800" wrap="square" tIns="479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2" name="Shape 1172"/>
        <p:cNvGrpSpPr/>
        <p:nvPr/>
      </p:nvGrpSpPr>
      <p:grpSpPr>
        <a:xfrm>
          <a:off x="0" y="0"/>
          <a:ext cx="0" cy="0"/>
          <a:chOff x="0" y="0"/>
          <a:chExt cx="0" cy="0"/>
        </a:xfrm>
      </p:grpSpPr>
      <p:sp>
        <p:nvSpPr>
          <p:cNvPr id="1173" name="Google Shape;1173;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4" name="Google Shape;117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9" name="Shape 1179"/>
        <p:cNvGrpSpPr/>
        <p:nvPr/>
      </p:nvGrpSpPr>
      <p:grpSpPr>
        <a:xfrm>
          <a:off x="0" y="0"/>
          <a:ext cx="0" cy="0"/>
          <a:chOff x="0" y="0"/>
          <a:chExt cx="0" cy="0"/>
        </a:xfrm>
      </p:grpSpPr>
      <p:sp>
        <p:nvSpPr>
          <p:cNvPr id="1180" name="Google Shape;118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1" name="Google Shape;118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0" name="Shape 90"/>
        <p:cNvGrpSpPr/>
        <p:nvPr/>
      </p:nvGrpSpPr>
      <p:grpSpPr>
        <a:xfrm>
          <a:off x="0" y="0"/>
          <a:ext cx="0" cy="0"/>
          <a:chOff x="0" y="0"/>
          <a:chExt cx="0" cy="0"/>
        </a:xfrm>
      </p:grpSpPr>
      <p:sp>
        <p:nvSpPr>
          <p:cNvPr id="91" name="Google Shape;91;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6" name="Shape 96"/>
        <p:cNvGrpSpPr/>
        <p:nvPr/>
      </p:nvGrpSpPr>
      <p:grpSpPr>
        <a:xfrm>
          <a:off x="0" y="0"/>
          <a:ext cx="0" cy="0"/>
          <a:chOff x="0" y="0"/>
          <a:chExt cx="0" cy="0"/>
        </a:xfrm>
      </p:grpSpPr>
      <p:sp>
        <p:nvSpPr>
          <p:cNvPr id="97" name="Google Shape;97;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2" name="Shape 102"/>
        <p:cNvGrpSpPr/>
        <p:nvPr/>
      </p:nvGrpSpPr>
      <p:grpSpPr>
        <a:xfrm>
          <a:off x="0" y="0"/>
          <a:ext cx="0" cy="0"/>
          <a:chOff x="0" y="0"/>
          <a:chExt cx="0" cy="0"/>
        </a:xfrm>
      </p:grpSpPr>
      <p:sp>
        <p:nvSpPr>
          <p:cNvPr id="103" name="Google Shape;103;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08" name="Shape 108"/>
        <p:cNvGrpSpPr/>
        <p:nvPr/>
      </p:nvGrpSpPr>
      <p:grpSpPr>
        <a:xfrm>
          <a:off x="0" y="0"/>
          <a:ext cx="0" cy="0"/>
          <a:chOff x="0" y="0"/>
          <a:chExt cx="0" cy="0"/>
        </a:xfrm>
      </p:grpSpPr>
      <p:sp>
        <p:nvSpPr>
          <p:cNvPr id="109" name="Google Shape;10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15" name="Shape 115"/>
        <p:cNvGrpSpPr/>
        <p:nvPr/>
      </p:nvGrpSpPr>
      <p:grpSpPr>
        <a:xfrm>
          <a:off x="0" y="0"/>
          <a:ext cx="0" cy="0"/>
          <a:chOff x="0" y="0"/>
          <a:chExt cx="0" cy="0"/>
        </a:xfrm>
      </p:grpSpPr>
      <p:sp>
        <p:nvSpPr>
          <p:cNvPr id="116" name="Google Shape;116;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4" name="Shape 124"/>
        <p:cNvGrpSpPr/>
        <p:nvPr/>
      </p:nvGrpSpPr>
      <p:grpSpPr>
        <a:xfrm>
          <a:off x="0" y="0"/>
          <a:ext cx="0" cy="0"/>
          <a:chOff x="0" y="0"/>
          <a:chExt cx="0" cy="0"/>
        </a:xfrm>
      </p:grpSpPr>
      <p:sp>
        <p:nvSpPr>
          <p:cNvPr id="125" name="Google Shape;125;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9" name="Shape 129"/>
        <p:cNvGrpSpPr/>
        <p:nvPr/>
      </p:nvGrpSpPr>
      <p:grpSpPr>
        <a:xfrm>
          <a:off x="0" y="0"/>
          <a:ext cx="0" cy="0"/>
          <a:chOff x="0" y="0"/>
          <a:chExt cx="0" cy="0"/>
        </a:xfrm>
      </p:grpSpPr>
      <p:sp>
        <p:nvSpPr>
          <p:cNvPr id="130" name="Google Shape;1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3" name="Google Shape;143;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2" name="Shape 32"/>
        <p:cNvGrpSpPr/>
        <p:nvPr/>
      </p:nvGrpSpPr>
      <p:grpSpPr>
        <a:xfrm>
          <a:off x="0" y="0"/>
          <a:ext cx="0" cy="0"/>
          <a:chOff x="0" y="0"/>
          <a:chExt cx="0" cy="0"/>
        </a:xfrm>
      </p:grpSpPr>
      <p:sp>
        <p:nvSpPr>
          <p:cNvPr id="33" name="Google Shape;33;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1" name="Shape 41"/>
        <p:cNvGrpSpPr/>
        <p:nvPr/>
      </p:nvGrpSpPr>
      <p:grpSpPr>
        <a:xfrm>
          <a:off x="0" y="0"/>
          <a:ext cx="0" cy="0"/>
          <a:chOff x="0" y="0"/>
          <a:chExt cx="0" cy="0"/>
        </a:xfrm>
      </p:grpSpPr>
      <p:sp>
        <p:nvSpPr>
          <p:cNvPr id="42" name="Google Shape;42;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4" name="Google Shape;4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7" name="Shape 47"/>
        <p:cNvGrpSpPr/>
        <p:nvPr/>
      </p:nvGrpSpPr>
      <p:grpSpPr>
        <a:xfrm>
          <a:off x="0" y="0"/>
          <a:ext cx="0" cy="0"/>
          <a:chOff x="0" y="0"/>
          <a:chExt cx="0" cy="0"/>
        </a:xfrm>
      </p:grpSpPr>
      <p:sp>
        <p:nvSpPr>
          <p:cNvPr id="48" name="Google Shape;48;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1" name="Shape 51"/>
        <p:cNvGrpSpPr/>
        <p:nvPr/>
      </p:nvGrpSpPr>
      <p:grpSpPr>
        <a:xfrm>
          <a:off x="0" y="0"/>
          <a:ext cx="0" cy="0"/>
          <a:chOff x="0" y="0"/>
          <a:chExt cx="0" cy="0"/>
        </a:xfrm>
      </p:grpSpPr>
      <p:sp>
        <p:nvSpPr>
          <p:cNvPr id="52" name="Google Shape;52;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21.jpg"/><Relationship Id="rId6"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28.jpg"/><Relationship Id="rId5" Type="http://schemas.openxmlformats.org/officeDocument/2006/relationships/image" Target="../media/image18.jpg"/><Relationship Id="rId6" Type="http://schemas.openxmlformats.org/officeDocument/2006/relationships/image" Target="../media/image23.png"/><Relationship Id="rId7"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2.jpg"/><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nice.org.uk/guidance/TA188"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5"/>
          <p:cNvSpPr txBox="1"/>
          <p:nvPr>
            <p:ph type="ctrTitle"/>
          </p:nvPr>
        </p:nvSpPr>
        <p:spPr>
          <a:xfrm>
            <a:off x="1524000" y="570428"/>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Calibri"/>
              <a:buNone/>
            </a:pPr>
            <a:r>
              <a:rPr lang="en-US"/>
              <a:t>Growth Hormone Disorders: </a:t>
            </a:r>
            <a:r>
              <a:rPr lang="en-US" sz="4000"/>
              <a:t>Importance of Correct Diagnosis and Timely  Treatment</a:t>
            </a:r>
            <a:endParaRPr sz="3200"/>
          </a:p>
        </p:txBody>
      </p:sp>
      <p:sp>
        <p:nvSpPr>
          <p:cNvPr id="164" name="Google Shape;164;p25"/>
          <p:cNvSpPr txBox="1"/>
          <p:nvPr>
            <p:ph idx="1" type="subTitle"/>
          </p:nvPr>
        </p:nvSpPr>
        <p:spPr>
          <a:xfrm>
            <a:off x="1524000" y="3057611"/>
            <a:ext cx="9251092" cy="2288017"/>
          </a:xfrm>
          <a:prstGeom prst="rect">
            <a:avLst/>
          </a:prstGeom>
          <a:no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Clr>
                <a:schemeClr val="dk1"/>
              </a:buClr>
              <a:buSzPts val="2420"/>
              <a:buNone/>
            </a:pPr>
            <a:r>
              <a:rPr lang="en-US" sz="2420"/>
              <a:t>Hala Tfayli, MD</a:t>
            </a:r>
            <a:endParaRPr/>
          </a:p>
          <a:p>
            <a:pPr indent="0" lvl="0" marL="0" rtl="0" algn="ctr">
              <a:lnSpc>
                <a:spcPct val="70000"/>
              </a:lnSpc>
              <a:spcBef>
                <a:spcPts val="1000"/>
              </a:spcBef>
              <a:spcAft>
                <a:spcPts val="0"/>
              </a:spcAft>
              <a:buClr>
                <a:schemeClr val="dk1"/>
              </a:buClr>
              <a:buSzPts val="1595"/>
              <a:buNone/>
            </a:pPr>
            <a:r>
              <a:rPr lang="en-US" sz="1595"/>
              <a:t>Associate Professor of Clinical Pediatrics</a:t>
            </a:r>
            <a:endParaRPr/>
          </a:p>
          <a:p>
            <a:pPr indent="0" lvl="0" marL="0" rtl="0" algn="ctr">
              <a:lnSpc>
                <a:spcPct val="70000"/>
              </a:lnSpc>
              <a:spcBef>
                <a:spcPts val="1000"/>
              </a:spcBef>
              <a:spcAft>
                <a:spcPts val="0"/>
              </a:spcAft>
              <a:buClr>
                <a:schemeClr val="dk1"/>
              </a:buClr>
              <a:buSzPts val="1595"/>
              <a:buNone/>
            </a:pPr>
            <a:r>
              <a:rPr lang="en-US" sz="1595"/>
              <a:t>Head, Division of Pediatric Endocrinology &amp; Diabetes</a:t>
            </a:r>
            <a:endParaRPr/>
          </a:p>
          <a:p>
            <a:pPr indent="0" lvl="0" marL="0" rtl="0" algn="ctr">
              <a:lnSpc>
                <a:spcPct val="70000"/>
              </a:lnSpc>
              <a:spcBef>
                <a:spcPts val="1000"/>
              </a:spcBef>
              <a:spcAft>
                <a:spcPts val="0"/>
              </a:spcAft>
              <a:buClr>
                <a:schemeClr val="dk1"/>
              </a:buClr>
              <a:buSzPts val="2090"/>
              <a:buNone/>
            </a:pPr>
            <a:r>
              <a:rPr lang="en-US" sz="2090"/>
              <a:t>American University of Beirut</a:t>
            </a:r>
            <a:endParaRPr/>
          </a:p>
          <a:p>
            <a:pPr indent="0" lvl="0" marL="0" rtl="0" algn="ctr">
              <a:lnSpc>
                <a:spcPct val="70000"/>
              </a:lnSpc>
              <a:spcBef>
                <a:spcPts val="1000"/>
              </a:spcBef>
              <a:spcAft>
                <a:spcPts val="0"/>
              </a:spcAft>
              <a:buClr>
                <a:schemeClr val="dk1"/>
              </a:buClr>
              <a:buSzPts val="1320"/>
              <a:buNone/>
            </a:pPr>
            <a:r>
              <a:t/>
            </a:r>
            <a:endParaRPr sz="1320"/>
          </a:p>
          <a:p>
            <a:pPr indent="0" lvl="0" marL="0" rtl="0" algn="ctr">
              <a:lnSpc>
                <a:spcPct val="70000"/>
              </a:lnSpc>
              <a:spcBef>
                <a:spcPts val="1000"/>
              </a:spcBef>
              <a:spcAft>
                <a:spcPts val="0"/>
              </a:spcAft>
              <a:buClr>
                <a:schemeClr val="dk1"/>
              </a:buClr>
              <a:buSzPts val="2200"/>
              <a:buNone/>
            </a:pPr>
            <a:r>
              <a:rPr lang="en-US" sz="2200"/>
              <a:t>Lebanese Pediatric Society Annual Meeting</a:t>
            </a:r>
            <a:endParaRPr/>
          </a:p>
          <a:p>
            <a:pPr indent="0" lvl="0" marL="0" rtl="0" algn="ctr">
              <a:lnSpc>
                <a:spcPct val="70000"/>
              </a:lnSpc>
              <a:spcBef>
                <a:spcPts val="1000"/>
              </a:spcBef>
              <a:spcAft>
                <a:spcPts val="0"/>
              </a:spcAft>
              <a:buClr>
                <a:schemeClr val="dk1"/>
              </a:buClr>
              <a:buSzPts val="1320"/>
              <a:buNone/>
            </a:pPr>
            <a:r>
              <a:rPr lang="en-US" sz="1320"/>
              <a:t>Sep 14, 2019</a:t>
            </a:r>
            <a:endParaRPr sz="1320"/>
          </a:p>
        </p:txBody>
      </p:sp>
      <p:cxnSp>
        <p:nvCxnSpPr>
          <p:cNvPr id="165" name="Google Shape;165;p25"/>
          <p:cNvCxnSpPr/>
          <p:nvPr/>
        </p:nvCxnSpPr>
        <p:spPr>
          <a:xfrm>
            <a:off x="1577546" y="2958028"/>
            <a:ext cx="9144000" cy="0"/>
          </a:xfrm>
          <a:prstGeom prst="straightConnector1">
            <a:avLst/>
          </a:prstGeom>
          <a:noFill/>
          <a:ln cap="sq" cmpd="thickThin" w="76200">
            <a:solidFill>
              <a:schemeClr val="accent1"/>
            </a:solidFill>
            <a:prstDash val="solid"/>
            <a:round/>
            <a:headEnd len="sm" w="sm" type="none"/>
            <a:tailEnd len="sm" w="sm" type="none"/>
          </a:ln>
        </p:spPr>
      </p:cxnSp>
      <p:pic>
        <p:nvPicPr>
          <p:cNvPr id="166" name="Google Shape;166;p25"/>
          <p:cNvPicPr preferRelativeResize="0"/>
          <p:nvPr/>
        </p:nvPicPr>
        <p:blipFill rotWithShape="1">
          <a:blip r:embed="rId3">
            <a:alphaModFix/>
          </a:blip>
          <a:srcRect b="0" l="0" r="0" t="0"/>
          <a:stretch/>
        </p:blipFill>
        <p:spPr>
          <a:xfrm>
            <a:off x="5329881" y="5503863"/>
            <a:ext cx="1532238" cy="894327"/>
          </a:xfrm>
          <a:prstGeom prst="rect">
            <a:avLst/>
          </a:prstGeom>
          <a:solidFill>
            <a:schemeClr val="lt1"/>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rPr b="1" lang="en-US" sz="4000"/>
              <a:t>Approved Indications for Growth Hormone Treatment</a:t>
            </a:r>
            <a:endParaRPr b="1" sz="4000"/>
          </a:p>
        </p:txBody>
      </p:sp>
      <p:sp>
        <p:nvSpPr>
          <p:cNvPr id="295" name="Google Shape;295;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Growth hormone deficiency</a:t>
            </a:r>
            <a:endParaRPr/>
          </a:p>
          <a:p>
            <a:pPr indent="-228600" lvl="0" marL="228600" rtl="0" algn="l">
              <a:lnSpc>
                <a:spcPct val="90000"/>
              </a:lnSpc>
              <a:spcBef>
                <a:spcPts val="1000"/>
              </a:spcBef>
              <a:spcAft>
                <a:spcPts val="0"/>
              </a:spcAft>
              <a:buClr>
                <a:schemeClr val="dk1"/>
              </a:buClr>
              <a:buSzPts val="2800"/>
              <a:buChar char="•"/>
            </a:pPr>
            <a:r>
              <a:rPr lang="en-US"/>
              <a:t>Turner syndrome</a:t>
            </a:r>
            <a:endParaRPr/>
          </a:p>
          <a:p>
            <a:pPr indent="-228600" lvl="0" marL="228600" rtl="0" algn="l">
              <a:lnSpc>
                <a:spcPct val="90000"/>
              </a:lnSpc>
              <a:spcBef>
                <a:spcPts val="1000"/>
              </a:spcBef>
              <a:spcAft>
                <a:spcPts val="0"/>
              </a:spcAft>
              <a:buClr>
                <a:schemeClr val="dk1"/>
              </a:buClr>
              <a:buSzPts val="2800"/>
              <a:buChar char="•"/>
            </a:pPr>
            <a:r>
              <a:rPr lang="en-US"/>
              <a:t>SGA with poor catch-up growth</a:t>
            </a:r>
            <a:endParaRPr/>
          </a:p>
          <a:p>
            <a:pPr indent="-228600" lvl="0" marL="228600" rtl="0" algn="l">
              <a:lnSpc>
                <a:spcPct val="90000"/>
              </a:lnSpc>
              <a:spcBef>
                <a:spcPts val="1000"/>
              </a:spcBef>
              <a:spcAft>
                <a:spcPts val="0"/>
              </a:spcAft>
              <a:buClr>
                <a:schemeClr val="dk1"/>
              </a:buClr>
              <a:buSzPts val="2800"/>
              <a:buChar char="•"/>
            </a:pPr>
            <a:r>
              <a:rPr lang="en-US"/>
              <a:t>Chronic renal failure</a:t>
            </a:r>
            <a:endParaRPr/>
          </a:p>
          <a:p>
            <a:pPr indent="-228600" lvl="0" marL="228600" rtl="0" algn="l">
              <a:lnSpc>
                <a:spcPct val="90000"/>
              </a:lnSpc>
              <a:spcBef>
                <a:spcPts val="1000"/>
              </a:spcBef>
              <a:spcAft>
                <a:spcPts val="0"/>
              </a:spcAft>
              <a:buClr>
                <a:schemeClr val="dk1"/>
              </a:buClr>
              <a:buSzPts val="2800"/>
              <a:buChar char="•"/>
            </a:pPr>
            <a:r>
              <a:rPr lang="en-US"/>
              <a:t>Prader Willi Syndrome</a:t>
            </a:r>
            <a:endParaRPr/>
          </a:p>
          <a:p>
            <a:pPr indent="-228600" lvl="0" marL="228600" rtl="0" algn="l">
              <a:lnSpc>
                <a:spcPct val="90000"/>
              </a:lnSpc>
              <a:spcBef>
                <a:spcPts val="1000"/>
              </a:spcBef>
              <a:spcAft>
                <a:spcPts val="0"/>
              </a:spcAft>
              <a:buClr>
                <a:schemeClr val="dk1"/>
              </a:buClr>
              <a:buSzPts val="2800"/>
              <a:buChar char="•"/>
            </a:pPr>
            <a:r>
              <a:rPr lang="en-US"/>
              <a:t>SHOX deficiency</a:t>
            </a:r>
            <a:endParaRPr/>
          </a:p>
          <a:p>
            <a:pPr indent="-228600" lvl="0" marL="228600" rtl="0" algn="l">
              <a:lnSpc>
                <a:spcPct val="90000"/>
              </a:lnSpc>
              <a:spcBef>
                <a:spcPts val="1000"/>
              </a:spcBef>
              <a:spcAft>
                <a:spcPts val="0"/>
              </a:spcAft>
              <a:buClr>
                <a:schemeClr val="dk1"/>
              </a:buClr>
              <a:buSzPts val="2800"/>
              <a:buChar char="•"/>
            </a:pPr>
            <a:r>
              <a:rPr lang="en-US"/>
              <a:t>? Noonan</a:t>
            </a:r>
            <a:endParaRPr/>
          </a:p>
          <a:p>
            <a:pPr indent="-228600" lvl="0" marL="228600" rtl="0" algn="l">
              <a:lnSpc>
                <a:spcPct val="90000"/>
              </a:lnSpc>
              <a:spcBef>
                <a:spcPts val="1000"/>
              </a:spcBef>
              <a:spcAft>
                <a:spcPts val="0"/>
              </a:spcAft>
              <a:buClr>
                <a:schemeClr val="dk1"/>
              </a:buClr>
              <a:buSzPts val="2800"/>
              <a:buChar char="•"/>
            </a:pPr>
            <a:r>
              <a:rPr lang="en-US"/>
              <a:t>? ISS</a:t>
            </a:r>
            <a:endParaRPr/>
          </a:p>
        </p:txBody>
      </p:sp>
      <p:cxnSp>
        <p:nvCxnSpPr>
          <p:cNvPr id="296" name="Google Shape;296;p34"/>
          <p:cNvCxnSpPr/>
          <p:nvPr/>
        </p:nvCxnSpPr>
        <p:spPr>
          <a:xfrm>
            <a:off x="1054660" y="1674213"/>
            <a:ext cx="9498227" cy="16475"/>
          </a:xfrm>
          <a:prstGeom prst="straightConnector1">
            <a:avLst/>
          </a:prstGeom>
          <a:noFill/>
          <a:ln cap="flat" cmpd="thinThick" w="38100">
            <a:solidFill>
              <a:schemeClr val="accent1"/>
            </a:solidFill>
            <a:prstDash val="solid"/>
            <a:miter lim="800000"/>
            <a:headEnd len="sm" w="sm" type="none"/>
            <a:tailEnd len="sm" w="sm" type="none"/>
          </a:ln>
        </p:spPr>
      </p:cxnSp>
      <p:sp>
        <p:nvSpPr>
          <p:cNvPr id="297" name="Google Shape;297;p34"/>
          <p:cNvSpPr txBox="1"/>
          <p:nvPr/>
        </p:nvSpPr>
        <p:spPr>
          <a:xfrm>
            <a:off x="7299157" y="2622884"/>
            <a:ext cx="3850107" cy="1323439"/>
          </a:xfrm>
          <a:prstGeom prst="rect">
            <a:avLst/>
          </a:prstGeom>
          <a:solidFill>
            <a:schemeClr val="lt1"/>
          </a:solidFill>
          <a:ln cap="flat" cmpd="sng" w="9525">
            <a:solidFill>
              <a:schemeClr val="dk1"/>
            </a:solidFill>
            <a:prstDash val="solid"/>
            <a:round/>
            <a:headEnd len="sm" w="sm" type="none"/>
            <a:tailEnd len="sm" w="sm" type="none"/>
          </a:ln>
          <a:effectLst>
            <a:outerShdw blurRad="190500" algn="ctr" dir="2700000" dist="228600">
              <a:srgbClr val="000000">
                <a:alpha val="29803"/>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000"/>
              <a:buFont typeface="Calibri"/>
              <a:buNone/>
            </a:pPr>
            <a:r>
              <a:rPr b="0" i="0" lang="en-US" sz="2000" u="none" cap="none" strike="noStrike">
                <a:solidFill>
                  <a:srgbClr val="0070C0"/>
                </a:solidFill>
                <a:latin typeface="Calibri"/>
                <a:ea typeface="Calibri"/>
                <a:cs typeface="Calibri"/>
                <a:sym typeface="Calibri"/>
              </a:rPr>
              <a:t>For </a:t>
            </a:r>
            <a:r>
              <a:rPr b="1" i="0" lang="en-US" sz="2000" u="none" cap="none" strike="noStrike">
                <a:solidFill>
                  <a:srgbClr val="0070C0"/>
                </a:solidFill>
                <a:latin typeface="Calibri"/>
                <a:ea typeface="Calibri"/>
                <a:cs typeface="Calibri"/>
                <a:sym typeface="Calibri"/>
              </a:rPr>
              <a:t>approved</a:t>
            </a:r>
            <a:r>
              <a:rPr b="0" i="0" lang="en-US" sz="2000" u="none" cap="none" strike="noStrike">
                <a:solidFill>
                  <a:srgbClr val="0070C0"/>
                </a:solidFill>
                <a:latin typeface="Calibri"/>
                <a:ea typeface="Calibri"/>
                <a:cs typeface="Calibri"/>
                <a:sym typeface="Calibri"/>
              </a:rPr>
              <a:t> indications of GH use data indicates that </a:t>
            </a:r>
            <a:r>
              <a:rPr b="1" i="0" lang="en-US" sz="2000" u="none" cap="none" strike="noStrike">
                <a:solidFill>
                  <a:srgbClr val="0070C0"/>
                </a:solidFill>
                <a:latin typeface="Calibri"/>
                <a:ea typeface="Calibri"/>
                <a:cs typeface="Calibri"/>
                <a:sym typeface="Calibri"/>
              </a:rPr>
              <a:t>earlier</a:t>
            </a:r>
            <a:r>
              <a:rPr b="0" i="0" lang="en-US" sz="2000" u="none" cap="none" strike="noStrike">
                <a:solidFill>
                  <a:srgbClr val="0070C0"/>
                </a:solidFill>
                <a:latin typeface="Calibri"/>
                <a:ea typeface="Calibri"/>
                <a:cs typeface="Calibri"/>
                <a:sym typeface="Calibri"/>
              </a:rPr>
              <a:t> age at initiation of treatment is linked to </a:t>
            </a:r>
            <a:r>
              <a:rPr b="1" i="0" lang="en-US" sz="2000" u="none" cap="none" strike="noStrike">
                <a:solidFill>
                  <a:srgbClr val="0070C0"/>
                </a:solidFill>
                <a:latin typeface="Calibri"/>
                <a:ea typeface="Calibri"/>
                <a:cs typeface="Calibri"/>
                <a:sym typeface="Calibri"/>
              </a:rPr>
              <a:t>better</a:t>
            </a:r>
            <a:r>
              <a:rPr b="0" i="0" lang="en-US" sz="2000" u="none" cap="none" strike="noStrike">
                <a:solidFill>
                  <a:srgbClr val="0070C0"/>
                </a:solidFill>
                <a:latin typeface="Calibri"/>
                <a:ea typeface="Calibri"/>
                <a:cs typeface="Calibri"/>
                <a:sym typeface="Calibri"/>
              </a:rPr>
              <a:t> outcomes</a:t>
            </a:r>
            <a:endParaRPr b="0" i="0" sz="2000" u="none" cap="none" strike="noStrike">
              <a:solidFill>
                <a:srgbClr val="0070C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b="1" lang="en-US" sz="3600"/>
              <a:t>Growth Hormone Deficiency Diagnosis:</a:t>
            </a:r>
            <a:br>
              <a:rPr b="1" lang="en-US" sz="3600"/>
            </a:br>
            <a:r>
              <a:rPr b="1" lang="en-US" sz="3600"/>
              <a:t> Striking the Right Balance</a:t>
            </a:r>
            <a:endParaRPr/>
          </a:p>
        </p:txBody>
      </p:sp>
      <p:sp>
        <p:nvSpPr>
          <p:cNvPr id="303" name="Google Shape;303;p35"/>
          <p:cNvSpPr txBox="1"/>
          <p:nvPr>
            <p:ph idx="1" type="body"/>
          </p:nvPr>
        </p:nvSpPr>
        <p:spPr>
          <a:xfrm>
            <a:off x="687388" y="1681163"/>
            <a:ext cx="5157787" cy="82391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1"/>
              </a:buClr>
              <a:buSzPts val="2400"/>
              <a:buNone/>
            </a:pPr>
            <a:r>
              <a:rPr lang="en-US">
                <a:solidFill>
                  <a:schemeClr val="accent1"/>
                </a:solidFill>
              </a:rPr>
              <a:t>Missed or delayed diagnosis</a:t>
            </a:r>
            <a:endParaRPr>
              <a:solidFill>
                <a:schemeClr val="accent1"/>
              </a:solidFill>
            </a:endParaRPr>
          </a:p>
        </p:txBody>
      </p:sp>
      <p:sp>
        <p:nvSpPr>
          <p:cNvPr id="304" name="Google Shape;304;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Poor outcome</a:t>
            </a:r>
            <a:endParaRPr/>
          </a:p>
          <a:p>
            <a:pPr indent="-228600" lvl="1" marL="685800" rtl="0" algn="l">
              <a:lnSpc>
                <a:spcPct val="90000"/>
              </a:lnSpc>
              <a:spcBef>
                <a:spcPts val="500"/>
              </a:spcBef>
              <a:spcAft>
                <a:spcPts val="0"/>
              </a:spcAft>
              <a:buClr>
                <a:schemeClr val="dk1"/>
              </a:buClr>
              <a:buSzPts val="2400"/>
              <a:buChar char="•"/>
            </a:pPr>
            <a:r>
              <a:rPr lang="en-US"/>
              <a:t>Linear growth</a:t>
            </a:r>
            <a:endParaRPr/>
          </a:p>
          <a:p>
            <a:pPr indent="-228600" lvl="1" marL="685800" rtl="0" algn="l">
              <a:lnSpc>
                <a:spcPct val="90000"/>
              </a:lnSpc>
              <a:spcBef>
                <a:spcPts val="500"/>
              </a:spcBef>
              <a:spcAft>
                <a:spcPts val="0"/>
              </a:spcAft>
              <a:buClr>
                <a:schemeClr val="dk1"/>
              </a:buClr>
              <a:buSzPts val="2400"/>
              <a:buChar char="•"/>
            </a:pPr>
            <a:r>
              <a:rPr lang="en-US"/>
              <a:t>Bone health</a:t>
            </a:r>
            <a:endParaRPr/>
          </a:p>
          <a:p>
            <a:pPr indent="-228600" lvl="1" marL="685800" rtl="0" algn="l">
              <a:lnSpc>
                <a:spcPct val="90000"/>
              </a:lnSpc>
              <a:spcBef>
                <a:spcPts val="500"/>
              </a:spcBef>
              <a:spcAft>
                <a:spcPts val="0"/>
              </a:spcAft>
              <a:buClr>
                <a:schemeClr val="dk1"/>
              </a:buClr>
              <a:buSzPts val="2400"/>
              <a:buChar char="•"/>
            </a:pPr>
            <a:r>
              <a:rPr lang="en-US"/>
              <a:t>Visceral adiposity</a:t>
            </a:r>
            <a:endParaRPr/>
          </a:p>
          <a:p>
            <a:pPr indent="-228600" lvl="1" marL="685800" rtl="0" algn="l">
              <a:lnSpc>
                <a:spcPct val="90000"/>
              </a:lnSpc>
              <a:spcBef>
                <a:spcPts val="500"/>
              </a:spcBef>
              <a:spcAft>
                <a:spcPts val="0"/>
              </a:spcAft>
              <a:buClr>
                <a:schemeClr val="dk1"/>
              </a:buClr>
              <a:buSzPts val="2400"/>
              <a:buChar char="•"/>
            </a:pPr>
            <a:r>
              <a:rPr lang="en-US"/>
              <a:t>?Quality of life			</a:t>
            </a:r>
            <a:endParaRPr/>
          </a:p>
        </p:txBody>
      </p:sp>
      <p:sp>
        <p:nvSpPr>
          <p:cNvPr id="305" name="Google Shape;305;p35"/>
          <p:cNvSpPr txBox="1"/>
          <p:nvPr>
            <p:ph idx="3" type="body"/>
          </p:nvPr>
        </p:nvSpPr>
        <p:spPr>
          <a:xfrm>
            <a:off x="6096000" y="1681163"/>
            <a:ext cx="5183188" cy="82391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1"/>
              </a:buClr>
              <a:buSzPts val="2400"/>
              <a:buNone/>
            </a:pPr>
            <a:r>
              <a:rPr lang="en-US">
                <a:solidFill>
                  <a:schemeClr val="accent1"/>
                </a:solidFill>
              </a:rPr>
              <a:t>Overdiagnosis or Misdiagnosis</a:t>
            </a:r>
            <a:endParaRPr>
              <a:solidFill>
                <a:schemeClr val="accent1"/>
              </a:solidFill>
            </a:endParaRPr>
          </a:p>
        </p:txBody>
      </p:sp>
      <p:sp>
        <p:nvSpPr>
          <p:cNvPr id="306" name="Google Shape;306;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Years of daily unnecessary subcutaneous injections</a:t>
            </a:r>
            <a:endParaRPr/>
          </a:p>
          <a:p>
            <a:pPr indent="-228600" lvl="0" marL="228600" rtl="0" algn="l">
              <a:lnSpc>
                <a:spcPct val="90000"/>
              </a:lnSpc>
              <a:spcBef>
                <a:spcPts val="1000"/>
              </a:spcBef>
              <a:spcAft>
                <a:spcPts val="0"/>
              </a:spcAft>
              <a:buClr>
                <a:schemeClr val="dk1"/>
              </a:buClr>
              <a:buSzPts val="2800"/>
              <a:buChar char="•"/>
            </a:pPr>
            <a:r>
              <a:rPr lang="en-US"/>
              <a:t>Significant wasted expenditure </a:t>
            </a:r>
            <a:endParaRPr/>
          </a:p>
          <a:p>
            <a:pPr indent="-228600" lvl="0" marL="228600" rtl="0" algn="l">
              <a:lnSpc>
                <a:spcPct val="90000"/>
              </a:lnSpc>
              <a:spcBef>
                <a:spcPts val="1000"/>
              </a:spcBef>
              <a:spcAft>
                <a:spcPts val="0"/>
              </a:spcAft>
              <a:buClr>
                <a:schemeClr val="dk1"/>
              </a:buClr>
              <a:buSzPts val="2800"/>
              <a:buChar char="•"/>
            </a:pPr>
            <a:r>
              <a:rPr lang="en-US"/>
              <a:t>Unnecessary exposure to potential adverse effects</a:t>
            </a:r>
            <a:endParaRPr/>
          </a:p>
          <a:p>
            <a:pPr indent="-50800" lvl="0" marL="228600" rtl="0" algn="l">
              <a:lnSpc>
                <a:spcPct val="90000"/>
              </a:lnSpc>
              <a:spcBef>
                <a:spcPts val="1000"/>
              </a:spcBef>
              <a:spcAft>
                <a:spcPts val="0"/>
              </a:spcAft>
              <a:buClr>
                <a:schemeClr val="dk1"/>
              </a:buClr>
              <a:buSzPts val="2800"/>
              <a:buNone/>
            </a:pPr>
            <a:r>
              <a:t/>
            </a:r>
            <a:endParaRPr/>
          </a:p>
        </p:txBody>
      </p:sp>
      <p:cxnSp>
        <p:nvCxnSpPr>
          <p:cNvPr id="307" name="Google Shape;307;p35"/>
          <p:cNvCxnSpPr/>
          <p:nvPr/>
        </p:nvCxnSpPr>
        <p:spPr>
          <a:xfrm flipH="1" rot="10800000">
            <a:off x="889000" y="1612900"/>
            <a:ext cx="10198100" cy="12700"/>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3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alibri"/>
              <a:buNone/>
            </a:pPr>
            <a:r>
              <a:rPr lang="en-US" sz="4800"/>
              <a:t>What is Considered Short Stature?</a:t>
            </a:r>
            <a:br>
              <a:rPr lang="en-US" sz="4800"/>
            </a:br>
            <a:r>
              <a:rPr lang="en-US" sz="4800"/>
              <a:t>What is Considered Abnormal Growth?</a:t>
            </a:r>
            <a:endParaRPr sz="4800"/>
          </a:p>
        </p:txBody>
      </p:sp>
      <p:sp>
        <p:nvSpPr>
          <p:cNvPr id="313" name="Google Shape;313;p3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888888"/>
              </a:buClr>
              <a:buSzPts val="2400"/>
              <a:buNone/>
            </a:pPr>
            <a:r>
              <a:rPr lang="en-US"/>
              <a:t>Importance of the correct diagnosis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What is considered abnormal growth?</a:t>
            </a:r>
            <a:endParaRPr/>
          </a:p>
        </p:txBody>
      </p:sp>
      <p:sp>
        <p:nvSpPr>
          <p:cNvPr id="319" name="Google Shape;319;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dk1"/>
              </a:buClr>
              <a:buSzPts val="2590"/>
              <a:buChar char="•"/>
            </a:pPr>
            <a:r>
              <a:rPr lang="en-US" sz="2590"/>
              <a:t>Is the child short?</a:t>
            </a:r>
            <a:endParaRPr/>
          </a:p>
          <a:p>
            <a:pPr indent="-228600" lvl="0" marL="228600" rtl="0" algn="l">
              <a:lnSpc>
                <a:spcPct val="80000"/>
              </a:lnSpc>
              <a:spcBef>
                <a:spcPts val="1000"/>
              </a:spcBef>
              <a:spcAft>
                <a:spcPts val="0"/>
              </a:spcAft>
              <a:buClr>
                <a:schemeClr val="dk1"/>
              </a:buClr>
              <a:buSzPts val="2590"/>
              <a:buChar char="•"/>
            </a:pPr>
            <a:r>
              <a:rPr lang="en-US" sz="2590"/>
              <a:t>Is the child short compared to genetic potential?</a:t>
            </a:r>
            <a:endParaRPr/>
          </a:p>
          <a:p>
            <a:pPr indent="-228600" lvl="0" marL="228600" rtl="0" algn="l">
              <a:lnSpc>
                <a:spcPct val="80000"/>
              </a:lnSpc>
              <a:spcBef>
                <a:spcPts val="1000"/>
              </a:spcBef>
              <a:spcAft>
                <a:spcPts val="0"/>
              </a:spcAft>
              <a:buClr>
                <a:schemeClr val="dk1"/>
              </a:buClr>
              <a:buSzPts val="2590"/>
              <a:buChar char="•"/>
            </a:pPr>
            <a:r>
              <a:rPr lang="en-US" sz="2590"/>
              <a:t>Does the child have a normal growth velocity/pattern? </a:t>
            </a:r>
            <a:endParaRPr/>
          </a:p>
          <a:p>
            <a:pPr indent="-228600" lvl="1" marL="685800" rtl="0" algn="l">
              <a:lnSpc>
                <a:spcPct val="80000"/>
              </a:lnSpc>
              <a:spcBef>
                <a:spcPts val="500"/>
              </a:spcBef>
              <a:spcAft>
                <a:spcPts val="0"/>
              </a:spcAft>
              <a:buClr>
                <a:schemeClr val="dk1"/>
              </a:buClr>
              <a:buSzPts val="2220"/>
              <a:buChar char="•"/>
            </a:pPr>
            <a:r>
              <a:rPr lang="en-US" sz="2220"/>
              <a:t>Pattern of growth (height, weight, head circumference)</a:t>
            </a:r>
            <a:endParaRPr/>
          </a:p>
          <a:p>
            <a:pPr indent="-228600" lvl="1" marL="685800" rtl="0" algn="l">
              <a:lnSpc>
                <a:spcPct val="80000"/>
              </a:lnSpc>
              <a:spcBef>
                <a:spcPts val="500"/>
              </a:spcBef>
              <a:spcAft>
                <a:spcPts val="0"/>
              </a:spcAft>
              <a:buClr>
                <a:schemeClr val="dk1"/>
              </a:buClr>
              <a:buSzPts val="2220"/>
              <a:buChar char="•"/>
            </a:pPr>
            <a:r>
              <a:rPr lang="en-US" sz="2220"/>
              <a:t>Birth history</a:t>
            </a:r>
            <a:endParaRPr/>
          </a:p>
          <a:p>
            <a:pPr indent="-228600" lvl="0" marL="228600" rtl="0" algn="l">
              <a:lnSpc>
                <a:spcPct val="80000"/>
              </a:lnSpc>
              <a:spcBef>
                <a:spcPts val="1000"/>
              </a:spcBef>
              <a:spcAft>
                <a:spcPts val="0"/>
              </a:spcAft>
              <a:buClr>
                <a:schemeClr val="dk1"/>
              </a:buClr>
              <a:buSzPts val="2590"/>
              <a:buChar char="•"/>
            </a:pPr>
            <a:r>
              <a:rPr lang="en-US" sz="2590"/>
              <a:t>Does the child have systemic problems?</a:t>
            </a:r>
            <a:endParaRPr/>
          </a:p>
          <a:p>
            <a:pPr indent="-228600" lvl="0" marL="228600" rtl="0" algn="l">
              <a:lnSpc>
                <a:spcPct val="80000"/>
              </a:lnSpc>
              <a:spcBef>
                <a:spcPts val="1000"/>
              </a:spcBef>
              <a:spcAft>
                <a:spcPts val="0"/>
              </a:spcAft>
              <a:buClr>
                <a:schemeClr val="dk1"/>
              </a:buClr>
              <a:buSzPts val="2590"/>
              <a:buChar char="•"/>
            </a:pPr>
            <a:r>
              <a:rPr lang="en-US" sz="2590"/>
              <a:t>Are they proportionate/disproportionate? Syndromic features?</a:t>
            </a:r>
            <a:endParaRPr/>
          </a:p>
          <a:p>
            <a:pPr indent="-228600" lvl="0" marL="228600" rtl="0" algn="l">
              <a:lnSpc>
                <a:spcPct val="80000"/>
              </a:lnSpc>
              <a:spcBef>
                <a:spcPts val="1000"/>
              </a:spcBef>
              <a:spcAft>
                <a:spcPts val="0"/>
              </a:spcAft>
              <a:buClr>
                <a:schemeClr val="dk1"/>
              </a:buClr>
              <a:buSzPts val="2590"/>
              <a:buChar char="•"/>
            </a:pPr>
            <a:r>
              <a:rPr lang="en-US" sz="2590"/>
              <a:t>Neurodevelopment?</a:t>
            </a:r>
            <a:endParaRPr/>
          </a:p>
          <a:p>
            <a:pPr indent="-228600" lvl="0" marL="228600" rtl="0" algn="l">
              <a:lnSpc>
                <a:spcPct val="80000"/>
              </a:lnSpc>
              <a:spcBef>
                <a:spcPts val="1000"/>
              </a:spcBef>
              <a:spcAft>
                <a:spcPts val="0"/>
              </a:spcAft>
              <a:buClr>
                <a:schemeClr val="dk1"/>
              </a:buClr>
              <a:buSzPts val="2590"/>
              <a:buChar char="•"/>
            </a:pPr>
            <a:r>
              <a:rPr lang="en-US" sz="2590"/>
              <a:t>What is their pubertal status?</a:t>
            </a:r>
            <a:endParaRPr/>
          </a:p>
          <a:p>
            <a:pPr indent="-228600" lvl="0" marL="228600" rtl="0" algn="l">
              <a:lnSpc>
                <a:spcPct val="80000"/>
              </a:lnSpc>
              <a:spcBef>
                <a:spcPts val="1000"/>
              </a:spcBef>
              <a:spcAft>
                <a:spcPts val="0"/>
              </a:spcAft>
              <a:buClr>
                <a:schemeClr val="dk1"/>
              </a:buClr>
              <a:buSzPts val="2590"/>
              <a:buChar char="•"/>
            </a:pPr>
            <a:r>
              <a:rPr lang="en-US" sz="2590"/>
              <a:t>Family history?</a:t>
            </a:r>
            <a:endParaRPr/>
          </a:p>
          <a:p>
            <a:pPr indent="-64135" lvl="0" marL="228600" rtl="0" algn="l">
              <a:lnSpc>
                <a:spcPct val="80000"/>
              </a:lnSpc>
              <a:spcBef>
                <a:spcPts val="1000"/>
              </a:spcBef>
              <a:spcAft>
                <a:spcPts val="0"/>
              </a:spcAft>
              <a:buClr>
                <a:schemeClr val="dk1"/>
              </a:buClr>
              <a:buSzPts val="2590"/>
              <a:buNone/>
            </a:pPr>
            <a:r>
              <a:t/>
            </a:r>
            <a:endParaRPr sz="2590"/>
          </a:p>
        </p:txBody>
      </p:sp>
      <p:cxnSp>
        <p:nvCxnSpPr>
          <p:cNvPr id="320" name="Google Shape;320;p37"/>
          <p:cNvCxnSpPr/>
          <p:nvPr/>
        </p:nvCxnSpPr>
        <p:spPr>
          <a:xfrm flipH="1" rot="10800000">
            <a:off x="838200" y="1690688"/>
            <a:ext cx="10515600" cy="12700"/>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pic>
        <p:nvPicPr>
          <p:cNvPr id="325" name="Google Shape;325;p38"/>
          <p:cNvPicPr preferRelativeResize="0"/>
          <p:nvPr/>
        </p:nvPicPr>
        <p:blipFill rotWithShape="1">
          <a:blip r:embed="rId3">
            <a:alphaModFix/>
          </a:blip>
          <a:srcRect b="0" l="0" r="0" t="0"/>
          <a:stretch/>
        </p:blipFill>
        <p:spPr>
          <a:xfrm>
            <a:off x="3039979" y="1900049"/>
            <a:ext cx="5434840" cy="3103133"/>
          </a:xfrm>
          <a:prstGeom prst="rect">
            <a:avLst/>
          </a:prstGeom>
          <a:noFill/>
          <a:ln>
            <a:noFill/>
          </a:ln>
        </p:spPr>
      </p:pic>
      <p:sp>
        <p:nvSpPr>
          <p:cNvPr id="326" name="Google Shape;326;p38"/>
          <p:cNvSpPr txBox="1"/>
          <p:nvPr>
            <p:ph type="title"/>
          </p:nvPr>
        </p:nvSpPr>
        <p:spPr>
          <a:xfrm>
            <a:off x="796578" y="61901"/>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rPr lang="en-US" sz="4000"/>
              <a:t>What is Considered Short Stature?</a:t>
            </a:r>
            <a:endParaRPr sz="4000"/>
          </a:p>
        </p:txBody>
      </p:sp>
      <p:cxnSp>
        <p:nvCxnSpPr>
          <p:cNvPr id="327" name="Google Shape;327;p38"/>
          <p:cNvCxnSpPr/>
          <p:nvPr/>
        </p:nvCxnSpPr>
        <p:spPr>
          <a:xfrm flipH="1" rot="10800000">
            <a:off x="862340" y="1106540"/>
            <a:ext cx="10515600" cy="12700"/>
          </a:xfrm>
          <a:prstGeom prst="straightConnector1">
            <a:avLst/>
          </a:prstGeom>
          <a:noFill/>
          <a:ln cap="flat" cmpd="thinThick" w="38100">
            <a:solidFill>
              <a:schemeClr val="accent1"/>
            </a:solidFill>
            <a:prstDash val="solid"/>
            <a:miter lim="800000"/>
            <a:headEnd len="sm" w="sm" type="none"/>
            <a:tailEnd len="sm" w="sm" type="none"/>
          </a:ln>
        </p:spPr>
      </p:cxnSp>
      <p:sp>
        <p:nvSpPr>
          <p:cNvPr id="328" name="Google Shape;328;p38"/>
          <p:cNvSpPr/>
          <p:nvPr/>
        </p:nvSpPr>
        <p:spPr>
          <a:xfrm>
            <a:off x="1383125" y="4858836"/>
            <a:ext cx="10216978" cy="1502976"/>
          </a:xfrm>
          <a:prstGeom prst="rect">
            <a:avLst/>
          </a:prstGeom>
          <a:solidFill>
            <a:schemeClr val="lt1"/>
          </a:solidFill>
          <a:ln cap="flat" cmpd="sng" w="9525">
            <a:solidFill>
              <a:schemeClr val="dk1"/>
            </a:solidFill>
            <a:prstDash val="solid"/>
            <a:round/>
            <a:headEnd len="sm" w="sm" type="none"/>
            <a:tailEnd len="sm" w="sm" type="none"/>
          </a:ln>
          <a:effectLst>
            <a:outerShdw blurRad="190500" algn="ctr" dir="2700000" dist="228600">
              <a:srgbClr val="000000">
                <a:alpha val="29803"/>
              </a:srgbClr>
            </a:outerShdw>
          </a:effectLst>
        </p:spPr>
        <p:txBody>
          <a:bodyPr anchorCtr="0" anchor="t" bIns="45700" lIns="91425" spcFirstLastPara="1" rIns="91425" wrap="square" tIns="45700">
            <a:noAutofit/>
          </a:bodyPr>
          <a:lstStyle/>
          <a:p>
            <a:pPr indent="-285750" lvl="0" marL="871538" marR="0" rtl="0" algn="l">
              <a:lnSpc>
                <a:spcPct val="100000"/>
              </a:lnSpc>
              <a:spcBef>
                <a:spcPts val="0"/>
              </a:spcBef>
              <a:spcAft>
                <a:spcPts val="0"/>
              </a:spcAft>
              <a:buClr>
                <a:srgbClr val="44546A"/>
              </a:buClr>
              <a:buSzPts val="1700"/>
              <a:buFont typeface="Arial"/>
              <a:buChar char="•"/>
            </a:pPr>
            <a:r>
              <a:rPr b="1" i="0" lang="en-US" sz="1700" u="none" cap="none" strike="noStrike">
                <a:solidFill>
                  <a:srgbClr val="44546A"/>
                </a:solidFill>
                <a:latin typeface="Calibri"/>
                <a:ea typeface="Calibri"/>
                <a:cs typeface="Calibri"/>
                <a:sym typeface="Calibri"/>
              </a:rPr>
              <a:t>Short stature</a:t>
            </a:r>
            <a:r>
              <a:rPr b="0" i="0" lang="en-US" sz="1700" u="none" cap="none" strike="noStrike">
                <a:solidFill>
                  <a:srgbClr val="44546A"/>
                </a:solidFill>
                <a:latin typeface="Calibri"/>
                <a:ea typeface="Calibri"/>
                <a:cs typeface="Calibri"/>
                <a:sym typeface="Calibri"/>
              </a:rPr>
              <a:t> </a:t>
            </a:r>
            <a:r>
              <a:rPr b="0" i="0" lang="en-US" sz="1700" u="none" cap="none" strike="noStrike">
                <a:solidFill>
                  <a:srgbClr val="000000"/>
                </a:solidFill>
                <a:latin typeface="Calibri"/>
                <a:ea typeface="Calibri"/>
                <a:cs typeface="Calibri"/>
                <a:sym typeface="Calibri"/>
              </a:rPr>
              <a:t>can be defined as:</a:t>
            </a:r>
            <a:endParaRPr/>
          </a:p>
          <a:p>
            <a:pPr indent="-285750" lvl="1" marL="1184275" marR="0" rtl="0" algn="l">
              <a:lnSpc>
                <a:spcPct val="100000"/>
              </a:lnSpc>
              <a:spcBef>
                <a:spcPts val="400"/>
              </a:spcBef>
              <a:spcAft>
                <a:spcPts val="0"/>
              </a:spcAft>
              <a:buClr>
                <a:srgbClr val="000000"/>
              </a:buClr>
              <a:buSzPts val="1700"/>
              <a:buFont typeface="Arial"/>
              <a:buChar char="•"/>
            </a:pPr>
            <a:r>
              <a:rPr b="0" i="0" lang="en-US" sz="1700" u="none" cap="none" strike="noStrike">
                <a:solidFill>
                  <a:srgbClr val="000000"/>
                </a:solidFill>
                <a:latin typeface="Calibri"/>
                <a:ea typeface="Calibri"/>
                <a:cs typeface="Calibri"/>
                <a:sym typeface="Calibri"/>
              </a:rPr>
              <a:t>height  </a:t>
            </a:r>
            <a:r>
              <a:rPr b="1" i="0" lang="en-US" sz="1700" u="none" cap="none" strike="noStrike">
                <a:solidFill>
                  <a:srgbClr val="000000"/>
                </a:solidFill>
                <a:latin typeface="Calibri"/>
                <a:ea typeface="Calibri"/>
                <a:cs typeface="Calibri"/>
                <a:sym typeface="Calibri"/>
              </a:rPr>
              <a:t> </a:t>
            </a:r>
            <a:r>
              <a:rPr b="1" i="0" lang="en-US" sz="1700" u="none" cap="none" strike="noStrike">
                <a:solidFill>
                  <a:srgbClr val="44546A"/>
                </a:solidFill>
                <a:latin typeface="Calibri"/>
                <a:ea typeface="Calibri"/>
                <a:cs typeface="Calibri"/>
                <a:sym typeface="Calibri"/>
              </a:rPr>
              <a:t>&lt;-2 SD</a:t>
            </a:r>
            <a:r>
              <a:rPr b="0" i="0" lang="en-US" sz="1700" u="none" cap="none" strike="noStrike">
                <a:solidFill>
                  <a:srgbClr val="000000"/>
                </a:solidFill>
                <a:latin typeface="Calibri"/>
                <a:ea typeface="Calibri"/>
                <a:cs typeface="Calibri"/>
                <a:sym typeface="Calibri"/>
              </a:rPr>
              <a:t> for </a:t>
            </a:r>
            <a:r>
              <a:rPr b="0" i="0" lang="en-US" sz="1700" u="none" cap="none" strike="noStrike">
                <a:solidFill>
                  <a:srgbClr val="44546A"/>
                </a:solidFill>
                <a:latin typeface="Calibri"/>
                <a:ea typeface="Calibri"/>
                <a:cs typeface="Calibri"/>
                <a:sym typeface="Calibri"/>
              </a:rPr>
              <a:t>age and sex </a:t>
            </a:r>
            <a:r>
              <a:rPr b="0" i="0" lang="en-US" sz="1700" u="none" cap="none" strike="noStrike">
                <a:solidFill>
                  <a:srgbClr val="000000"/>
                </a:solidFill>
                <a:latin typeface="Calibri"/>
                <a:ea typeface="Calibri"/>
                <a:cs typeface="Calibri"/>
                <a:sym typeface="Calibri"/>
              </a:rPr>
              <a:t>in a population </a:t>
            </a:r>
            <a:r>
              <a:rPr b="1" i="0" lang="en-US" sz="1700" u="none" cap="none" strike="noStrike">
                <a:solidFill>
                  <a:srgbClr val="C00000"/>
                </a:solidFill>
                <a:latin typeface="Calibri"/>
                <a:ea typeface="Calibri"/>
                <a:cs typeface="Calibri"/>
                <a:sym typeface="Calibri"/>
              </a:rPr>
              <a:t>Below 3rd percentile (not 5</a:t>
            </a:r>
            <a:r>
              <a:rPr b="1" baseline="30000" i="0" lang="en-US" sz="1700" u="none" cap="none" strike="noStrike">
                <a:solidFill>
                  <a:srgbClr val="C00000"/>
                </a:solidFill>
                <a:latin typeface="Calibri"/>
                <a:ea typeface="Calibri"/>
                <a:cs typeface="Calibri"/>
                <a:sym typeface="Calibri"/>
              </a:rPr>
              <a:t>th</a:t>
            </a:r>
            <a:r>
              <a:rPr b="1" i="0" lang="en-US" sz="1700" u="none" cap="none" strike="noStrike">
                <a:solidFill>
                  <a:srgbClr val="C00000"/>
                </a:solidFill>
                <a:latin typeface="Calibri"/>
                <a:ea typeface="Calibri"/>
                <a:cs typeface="Calibri"/>
                <a:sym typeface="Calibri"/>
              </a:rPr>
              <a:t>)</a:t>
            </a:r>
            <a:endParaRPr b="0" i="0" sz="1800" u="none" cap="none" strike="noStrike">
              <a:solidFill>
                <a:srgbClr val="C00000"/>
              </a:solidFill>
              <a:latin typeface="Calibri"/>
              <a:ea typeface="Calibri"/>
              <a:cs typeface="Calibri"/>
              <a:sym typeface="Calibri"/>
            </a:endParaRPr>
          </a:p>
          <a:p>
            <a:pPr indent="-285750" lvl="1" marL="1184275" marR="0" rtl="0" algn="l">
              <a:lnSpc>
                <a:spcPct val="100000"/>
              </a:lnSpc>
              <a:spcBef>
                <a:spcPts val="400"/>
              </a:spcBef>
              <a:spcAft>
                <a:spcPts val="0"/>
              </a:spcAft>
              <a:buClr>
                <a:srgbClr val="000000"/>
              </a:buClr>
              <a:buSzPts val="1700"/>
              <a:buFont typeface="Arial"/>
              <a:buChar char="•"/>
            </a:pPr>
            <a:r>
              <a:rPr b="0" i="0" lang="en-US" sz="1700" u="none" cap="none" strike="noStrike">
                <a:solidFill>
                  <a:srgbClr val="000000"/>
                </a:solidFill>
                <a:latin typeface="Calibri"/>
                <a:ea typeface="Calibri"/>
                <a:cs typeface="Calibri"/>
                <a:sym typeface="Calibri"/>
              </a:rPr>
              <a:t>height more than 2SD below the </a:t>
            </a:r>
            <a:r>
              <a:rPr b="1" i="0" lang="en-US" sz="1700" u="none" cap="none" strike="noStrike">
                <a:solidFill>
                  <a:srgbClr val="000000"/>
                </a:solidFill>
                <a:latin typeface="Calibri"/>
                <a:ea typeface="Calibri"/>
                <a:cs typeface="Calibri"/>
                <a:sym typeface="Calibri"/>
              </a:rPr>
              <a:t>mid-parental target height</a:t>
            </a:r>
            <a:endParaRPr/>
          </a:p>
          <a:p>
            <a:pPr indent="-177800" lvl="0" marL="871538" marR="0" rtl="0" algn="l">
              <a:lnSpc>
                <a:spcPct val="100000"/>
              </a:lnSpc>
              <a:spcBef>
                <a:spcPts val="0"/>
              </a:spcBef>
              <a:spcAft>
                <a:spcPts val="0"/>
              </a:spcAft>
              <a:buClr>
                <a:schemeClr val="dk1"/>
              </a:buClr>
              <a:buSzPts val="1700"/>
              <a:buFont typeface="Arial"/>
              <a:buNone/>
            </a:pPr>
            <a:r>
              <a:t/>
            </a:r>
            <a:endParaRPr b="0" i="0" sz="1700" u="none" cap="none" strike="noStrike">
              <a:solidFill>
                <a:srgbClr val="000000"/>
              </a:solidFill>
              <a:latin typeface="Calibri"/>
              <a:ea typeface="Calibri"/>
              <a:cs typeface="Calibri"/>
              <a:sym typeface="Calibri"/>
            </a:endParaRPr>
          </a:p>
          <a:p>
            <a:pPr indent="-285750" lvl="0" marL="871538" marR="0" rtl="0" algn="l">
              <a:lnSpc>
                <a:spcPct val="100000"/>
              </a:lnSpc>
              <a:spcBef>
                <a:spcPts val="0"/>
              </a:spcBef>
              <a:spcAft>
                <a:spcPts val="0"/>
              </a:spcAft>
              <a:buClr>
                <a:srgbClr val="44546A"/>
              </a:buClr>
              <a:buSzPts val="1700"/>
              <a:buFont typeface="Arial"/>
              <a:buChar char="•"/>
            </a:pPr>
            <a:r>
              <a:rPr b="1" i="0" lang="en-US" sz="1700" u="none" cap="none" strike="noStrike">
                <a:solidFill>
                  <a:srgbClr val="44546A"/>
                </a:solidFill>
                <a:latin typeface="Calibri"/>
                <a:ea typeface="Calibri"/>
                <a:cs typeface="Calibri"/>
                <a:sym typeface="Calibri"/>
              </a:rPr>
              <a:t>Percentile talk:</a:t>
            </a:r>
            <a:r>
              <a:rPr b="0" i="0" lang="en-US" sz="1700" u="none" cap="none" strike="noStrike">
                <a:solidFill>
                  <a:srgbClr val="44546A"/>
                </a:solidFill>
                <a:latin typeface="Calibri"/>
                <a:ea typeface="Calibri"/>
                <a:cs typeface="Calibri"/>
                <a:sym typeface="Calibri"/>
              </a:rPr>
              <a:t> </a:t>
            </a:r>
            <a:r>
              <a:rPr b="0" i="0" lang="en-US" sz="1700" u="none" cap="none" strike="noStrike">
                <a:solidFill>
                  <a:srgbClr val="000000"/>
                </a:solidFill>
                <a:latin typeface="Calibri"/>
                <a:ea typeface="Calibri"/>
                <a:cs typeface="Calibri"/>
                <a:sym typeface="Calibri"/>
              </a:rPr>
              <a:t>5th: -1.6 SD, 3rd: -1.9 SD</a:t>
            </a:r>
            <a:endParaRPr b="0" i="0" sz="1700" u="none" cap="none" strike="noStrike">
              <a:solidFill>
                <a:srgbClr val="000000"/>
              </a:solidFill>
              <a:latin typeface="Calibri"/>
              <a:ea typeface="Calibri"/>
              <a:cs typeface="Calibri"/>
              <a:sym typeface="Calibri"/>
            </a:endParaRPr>
          </a:p>
        </p:txBody>
      </p:sp>
      <p:sp>
        <p:nvSpPr>
          <p:cNvPr id="329" name="Google Shape;329;p38"/>
          <p:cNvSpPr txBox="1"/>
          <p:nvPr>
            <p:ph idx="1" type="body"/>
          </p:nvPr>
        </p:nvSpPr>
        <p:spPr>
          <a:xfrm>
            <a:off x="1596182" y="1241665"/>
            <a:ext cx="8229600" cy="342900"/>
          </a:xfrm>
          <a:prstGeom prst="rect">
            <a:avLst/>
          </a:prstGeom>
          <a:noFill/>
          <a:ln>
            <a:noFill/>
          </a:ln>
        </p:spPr>
        <p:txBody>
          <a:bodyPr anchorCtr="0" anchor="t" bIns="45700" lIns="91425" spcFirstLastPara="1" rIns="91425" wrap="square" tIns="45700">
            <a:noAutofit/>
          </a:bodyPr>
          <a:lstStyle/>
          <a:p>
            <a:pPr indent="0" lvl="0" marL="0" rtl="0" algn="ctr">
              <a:lnSpc>
                <a:spcPct val="60000"/>
              </a:lnSpc>
              <a:spcBef>
                <a:spcPts val="0"/>
              </a:spcBef>
              <a:spcAft>
                <a:spcPts val="0"/>
              </a:spcAft>
              <a:buClr>
                <a:schemeClr val="dk1"/>
              </a:buClr>
              <a:buSzPts val="2590"/>
              <a:buNone/>
            </a:pPr>
            <a:r>
              <a:rPr b="1" lang="en-US" sz="2590"/>
              <a:t>Height follows a normal distribution</a:t>
            </a:r>
            <a:endParaRPr b="1" sz="2590"/>
          </a:p>
          <a:p>
            <a:pPr indent="-163830" lvl="0" marL="304800" rtl="0" algn="l">
              <a:lnSpc>
                <a:spcPct val="60000"/>
              </a:lnSpc>
              <a:spcBef>
                <a:spcPts val="0"/>
              </a:spcBef>
              <a:spcAft>
                <a:spcPts val="0"/>
              </a:spcAft>
              <a:buClr>
                <a:schemeClr val="dk1"/>
              </a:buClr>
              <a:buSzPts val="2220"/>
              <a:buNone/>
            </a:pPr>
            <a:r>
              <a:t/>
            </a:r>
            <a:endParaRPr sz="2220"/>
          </a:p>
        </p:txBody>
      </p:sp>
      <p:sp>
        <p:nvSpPr>
          <p:cNvPr id="330" name="Google Shape;330;p38"/>
          <p:cNvSpPr/>
          <p:nvPr/>
        </p:nvSpPr>
        <p:spPr>
          <a:xfrm>
            <a:off x="3666282" y="4440989"/>
            <a:ext cx="139700"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1</a:t>
            </a:r>
            <a:endParaRPr/>
          </a:p>
        </p:txBody>
      </p:sp>
      <p:sp>
        <p:nvSpPr>
          <p:cNvPr id="331" name="Google Shape;331;p38"/>
          <p:cNvSpPr/>
          <p:nvPr/>
        </p:nvSpPr>
        <p:spPr>
          <a:xfrm>
            <a:off x="2975719" y="1672389"/>
            <a:ext cx="241300"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–3</a:t>
            </a:r>
            <a:endParaRPr/>
          </a:p>
        </p:txBody>
      </p:sp>
      <p:sp>
        <p:nvSpPr>
          <p:cNvPr id="332" name="Google Shape;332;p38"/>
          <p:cNvSpPr/>
          <p:nvPr/>
        </p:nvSpPr>
        <p:spPr>
          <a:xfrm>
            <a:off x="3829794" y="1672389"/>
            <a:ext cx="241300"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–2</a:t>
            </a:r>
            <a:endParaRPr/>
          </a:p>
        </p:txBody>
      </p:sp>
      <p:sp>
        <p:nvSpPr>
          <p:cNvPr id="333" name="Google Shape;333;p38"/>
          <p:cNvSpPr/>
          <p:nvPr/>
        </p:nvSpPr>
        <p:spPr>
          <a:xfrm>
            <a:off x="4706094" y="1672389"/>
            <a:ext cx="241300"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–1</a:t>
            </a:r>
            <a:endParaRPr/>
          </a:p>
        </p:txBody>
      </p:sp>
      <p:sp>
        <p:nvSpPr>
          <p:cNvPr id="334" name="Google Shape;334;p38"/>
          <p:cNvSpPr/>
          <p:nvPr/>
        </p:nvSpPr>
        <p:spPr>
          <a:xfrm>
            <a:off x="5552277" y="1584565"/>
            <a:ext cx="524182" cy="24622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1" i="0" lang="en-US" sz="1600" u="none" cap="none" strike="noStrike">
                <a:solidFill>
                  <a:srgbClr val="000000"/>
                </a:solidFill>
                <a:latin typeface="Merriweather Sans"/>
                <a:ea typeface="Merriweather Sans"/>
                <a:cs typeface="Merriweather Sans"/>
                <a:sym typeface="Merriweather Sans"/>
              </a:rPr>
              <a:t>Mean</a:t>
            </a:r>
            <a:endParaRPr/>
          </a:p>
        </p:txBody>
      </p:sp>
      <p:sp>
        <p:nvSpPr>
          <p:cNvPr id="335" name="Google Shape;335;p38"/>
          <p:cNvSpPr/>
          <p:nvPr/>
        </p:nvSpPr>
        <p:spPr>
          <a:xfrm>
            <a:off x="6477744" y="1672389"/>
            <a:ext cx="303213"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+1</a:t>
            </a:r>
            <a:endParaRPr/>
          </a:p>
        </p:txBody>
      </p:sp>
      <p:sp>
        <p:nvSpPr>
          <p:cNvPr id="336" name="Google Shape;336;p38"/>
          <p:cNvSpPr/>
          <p:nvPr/>
        </p:nvSpPr>
        <p:spPr>
          <a:xfrm>
            <a:off x="7379444" y="1672389"/>
            <a:ext cx="303213"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+2</a:t>
            </a:r>
            <a:endParaRPr/>
          </a:p>
        </p:txBody>
      </p:sp>
      <p:sp>
        <p:nvSpPr>
          <p:cNvPr id="337" name="Google Shape;337;p38"/>
          <p:cNvSpPr/>
          <p:nvPr/>
        </p:nvSpPr>
        <p:spPr>
          <a:xfrm>
            <a:off x="8281144" y="1672389"/>
            <a:ext cx="303213"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+3</a:t>
            </a:r>
            <a:endParaRPr/>
          </a:p>
        </p:txBody>
      </p:sp>
      <p:sp>
        <p:nvSpPr>
          <p:cNvPr id="338" name="Google Shape;338;p38"/>
          <p:cNvSpPr/>
          <p:nvPr/>
        </p:nvSpPr>
        <p:spPr>
          <a:xfrm>
            <a:off x="2129582" y="4418764"/>
            <a:ext cx="1036637"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Percentile:</a:t>
            </a:r>
            <a:endParaRPr/>
          </a:p>
        </p:txBody>
      </p:sp>
      <p:sp>
        <p:nvSpPr>
          <p:cNvPr id="339" name="Google Shape;339;p38"/>
          <p:cNvSpPr/>
          <p:nvPr/>
        </p:nvSpPr>
        <p:spPr>
          <a:xfrm>
            <a:off x="2448669" y="1672389"/>
            <a:ext cx="273050"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SD</a:t>
            </a:r>
            <a:endParaRPr/>
          </a:p>
        </p:txBody>
      </p:sp>
      <p:sp>
        <p:nvSpPr>
          <p:cNvPr id="340" name="Google Shape;340;p38"/>
          <p:cNvSpPr/>
          <p:nvPr/>
        </p:nvSpPr>
        <p:spPr>
          <a:xfrm>
            <a:off x="4034582" y="4440989"/>
            <a:ext cx="139700"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3</a:t>
            </a:r>
            <a:endParaRPr/>
          </a:p>
        </p:txBody>
      </p:sp>
      <p:sp>
        <p:nvSpPr>
          <p:cNvPr id="341" name="Google Shape;341;p38"/>
          <p:cNvSpPr/>
          <p:nvPr/>
        </p:nvSpPr>
        <p:spPr>
          <a:xfrm>
            <a:off x="4483844" y="4440989"/>
            <a:ext cx="269875"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10</a:t>
            </a:r>
            <a:endParaRPr/>
          </a:p>
        </p:txBody>
      </p:sp>
      <p:sp>
        <p:nvSpPr>
          <p:cNvPr id="342" name="Google Shape;342;p38"/>
          <p:cNvSpPr/>
          <p:nvPr/>
        </p:nvSpPr>
        <p:spPr>
          <a:xfrm>
            <a:off x="5055344" y="4440989"/>
            <a:ext cx="269875"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25</a:t>
            </a:r>
            <a:endParaRPr/>
          </a:p>
        </p:txBody>
      </p:sp>
      <p:sp>
        <p:nvSpPr>
          <p:cNvPr id="343" name="Google Shape;343;p38"/>
          <p:cNvSpPr/>
          <p:nvPr/>
        </p:nvSpPr>
        <p:spPr>
          <a:xfrm>
            <a:off x="5690344" y="4440989"/>
            <a:ext cx="269875"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50</a:t>
            </a:r>
            <a:endParaRPr/>
          </a:p>
        </p:txBody>
      </p:sp>
      <p:sp>
        <p:nvSpPr>
          <p:cNvPr id="344" name="Google Shape;344;p38"/>
          <p:cNvSpPr/>
          <p:nvPr/>
        </p:nvSpPr>
        <p:spPr>
          <a:xfrm>
            <a:off x="6312644" y="4440989"/>
            <a:ext cx="269875"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75</a:t>
            </a:r>
            <a:endParaRPr/>
          </a:p>
        </p:txBody>
      </p:sp>
      <p:sp>
        <p:nvSpPr>
          <p:cNvPr id="345" name="Google Shape;345;p38"/>
          <p:cNvSpPr/>
          <p:nvPr/>
        </p:nvSpPr>
        <p:spPr>
          <a:xfrm>
            <a:off x="6896844" y="4440989"/>
            <a:ext cx="269875"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90</a:t>
            </a:r>
            <a:endParaRPr/>
          </a:p>
        </p:txBody>
      </p:sp>
      <p:sp>
        <p:nvSpPr>
          <p:cNvPr id="346" name="Google Shape;346;p38"/>
          <p:cNvSpPr/>
          <p:nvPr/>
        </p:nvSpPr>
        <p:spPr>
          <a:xfrm>
            <a:off x="7392144" y="4440989"/>
            <a:ext cx="269875"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97</a:t>
            </a:r>
            <a:endParaRPr/>
          </a:p>
        </p:txBody>
      </p:sp>
      <p:sp>
        <p:nvSpPr>
          <p:cNvPr id="347" name="Google Shape;347;p38"/>
          <p:cNvSpPr/>
          <p:nvPr/>
        </p:nvSpPr>
        <p:spPr>
          <a:xfrm>
            <a:off x="7785844" y="4440989"/>
            <a:ext cx="269875" cy="228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99</a:t>
            </a:r>
            <a:endParaRPr/>
          </a:p>
        </p:txBody>
      </p:sp>
      <p:cxnSp>
        <p:nvCxnSpPr>
          <p:cNvPr id="348" name="Google Shape;348;p38"/>
          <p:cNvCxnSpPr/>
          <p:nvPr/>
        </p:nvCxnSpPr>
        <p:spPr>
          <a:xfrm flipH="1" rot="10800000">
            <a:off x="3102719" y="1959726"/>
            <a:ext cx="1588" cy="2286000"/>
          </a:xfrm>
          <a:prstGeom prst="straightConnector1">
            <a:avLst/>
          </a:prstGeom>
          <a:noFill/>
          <a:ln cap="flat" cmpd="sng" w="19050">
            <a:solidFill>
              <a:srgbClr val="002060"/>
            </a:solidFill>
            <a:prstDash val="dot"/>
            <a:round/>
            <a:headEnd len="sm" w="sm" type="none"/>
            <a:tailEnd len="sm" w="sm" type="none"/>
          </a:ln>
        </p:spPr>
      </p:cxnSp>
      <p:cxnSp>
        <p:nvCxnSpPr>
          <p:cNvPr id="349" name="Google Shape;349;p38"/>
          <p:cNvCxnSpPr/>
          <p:nvPr/>
        </p:nvCxnSpPr>
        <p:spPr>
          <a:xfrm flipH="1" rot="10800000">
            <a:off x="3991719" y="1959726"/>
            <a:ext cx="1588" cy="2286000"/>
          </a:xfrm>
          <a:prstGeom prst="straightConnector1">
            <a:avLst/>
          </a:prstGeom>
          <a:noFill/>
          <a:ln cap="flat" cmpd="sng" w="19050">
            <a:solidFill>
              <a:schemeClr val="dk1"/>
            </a:solidFill>
            <a:prstDash val="dot"/>
            <a:round/>
            <a:headEnd len="sm" w="sm" type="none"/>
            <a:tailEnd len="sm" w="sm" type="none"/>
          </a:ln>
        </p:spPr>
      </p:cxnSp>
      <p:cxnSp>
        <p:nvCxnSpPr>
          <p:cNvPr id="350" name="Google Shape;350;p38"/>
          <p:cNvCxnSpPr/>
          <p:nvPr/>
        </p:nvCxnSpPr>
        <p:spPr>
          <a:xfrm flipH="1" rot="10800000">
            <a:off x="4880719" y="1959726"/>
            <a:ext cx="1588" cy="2286000"/>
          </a:xfrm>
          <a:prstGeom prst="straightConnector1">
            <a:avLst/>
          </a:prstGeom>
          <a:noFill/>
          <a:ln cap="flat" cmpd="sng" w="19050">
            <a:solidFill>
              <a:srgbClr val="0C2577"/>
            </a:solidFill>
            <a:prstDash val="dot"/>
            <a:round/>
            <a:headEnd len="sm" w="sm" type="none"/>
            <a:tailEnd len="sm" w="sm" type="none"/>
          </a:ln>
        </p:spPr>
      </p:cxnSp>
      <p:cxnSp>
        <p:nvCxnSpPr>
          <p:cNvPr id="351" name="Google Shape;351;p38"/>
          <p:cNvCxnSpPr/>
          <p:nvPr/>
        </p:nvCxnSpPr>
        <p:spPr>
          <a:xfrm flipH="1" rot="10800000">
            <a:off x="6684119" y="1959726"/>
            <a:ext cx="1588" cy="2286000"/>
          </a:xfrm>
          <a:prstGeom prst="straightConnector1">
            <a:avLst/>
          </a:prstGeom>
          <a:noFill/>
          <a:ln cap="flat" cmpd="sng" w="19050">
            <a:solidFill>
              <a:srgbClr val="0C2577"/>
            </a:solidFill>
            <a:prstDash val="dot"/>
            <a:round/>
            <a:headEnd len="sm" w="sm" type="none"/>
            <a:tailEnd len="sm" w="sm" type="none"/>
          </a:ln>
        </p:spPr>
      </p:cxnSp>
      <p:cxnSp>
        <p:nvCxnSpPr>
          <p:cNvPr id="352" name="Google Shape;352;p38"/>
          <p:cNvCxnSpPr/>
          <p:nvPr/>
        </p:nvCxnSpPr>
        <p:spPr>
          <a:xfrm flipH="1" rot="10800000">
            <a:off x="7585819" y="1959726"/>
            <a:ext cx="1588" cy="2286000"/>
          </a:xfrm>
          <a:prstGeom prst="straightConnector1">
            <a:avLst/>
          </a:prstGeom>
          <a:noFill/>
          <a:ln cap="flat" cmpd="sng" w="19050">
            <a:solidFill>
              <a:srgbClr val="0C2577"/>
            </a:solidFill>
            <a:prstDash val="dot"/>
            <a:round/>
            <a:headEnd len="sm" w="sm" type="none"/>
            <a:tailEnd len="sm" w="sm" type="none"/>
          </a:ln>
        </p:spPr>
      </p:cxnSp>
      <p:cxnSp>
        <p:nvCxnSpPr>
          <p:cNvPr id="353" name="Google Shape;353;p38"/>
          <p:cNvCxnSpPr/>
          <p:nvPr/>
        </p:nvCxnSpPr>
        <p:spPr>
          <a:xfrm flipH="1" rot="10800000">
            <a:off x="8474819" y="1959726"/>
            <a:ext cx="1588" cy="2286000"/>
          </a:xfrm>
          <a:prstGeom prst="straightConnector1">
            <a:avLst/>
          </a:prstGeom>
          <a:noFill/>
          <a:ln cap="flat" cmpd="sng" w="19050">
            <a:solidFill>
              <a:srgbClr val="0C2577"/>
            </a:solidFill>
            <a:prstDash val="dot"/>
            <a:round/>
            <a:headEnd len="sm" w="sm" type="none"/>
            <a:tailEnd len="sm" w="sm" type="none"/>
          </a:ln>
        </p:spPr>
      </p:cxnSp>
      <p:sp>
        <p:nvSpPr>
          <p:cNvPr id="354" name="Google Shape;354;p38"/>
          <p:cNvSpPr/>
          <p:nvPr/>
        </p:nvSpPr>
        <p:spPr>
          <a:xfrm>
            <a:off x="3861544" y="4388601"/>
            <a:ext cx="457200" cy="331788"/>
          </a:xfrm>
          <a:prstGeom prst="ellipse">
            <a:avLst/>
          </a:prstGeom>
          <a:noFill/>
          <a:ln cap="flat" cmpd="sng" w="285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39"/>
          <p:cNvSpPr txBox="1"/>
          <p:nvPr/>
        </p:nvSpPr>
        <p:spPr>
          <a:xfrm>
            <a:off x="7707842" y="6441017"/>
            <a:ext cx="465192" cy="1538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n-US" sz="400" u="none" cap="none" strike="noStrike">
                <a:solidFill>
                  <a:srgbClr val="000000"/>
                </a:solidFill>
                <a:latin typeface="Arial"/>
                <a:ea typeface="Arial"/>
                <a:cs typeface="Arial"/>
                <a:sym typeface="Arial"/>
              </a:rPr>
              <a:t>OK135S058</a:t>
            </a:r>
            <a:endParaRPr/>
          </a:p>
        </p:txBody>
      </p:sp>
      <p:pic>
        <p:nvPicPr>
          <p:cNvPr descr="D:\MyFiles\01-0522 Robert Kuczmarski\CJ41L022.tif" id="360" name="Google Shape;360;p39"/>
          <p:cNvPicPr preferRelativeResize="0"/>
          <p:nvPr/>
        </p:nvPicPr>
        <p:blipFill rotWithShape="1">
          <a:blip r:embed="rId3">
            <a:alphaModFix/>
          </a:blip>
          <a:srcRect b="0" l="0" r="0" t="0"/>
          <a:stretch/>
        </p:blipFill>
        <p:spPr>
          <a:xfrm>
            <a:off x="1356327" y="677665"/>
            <a:ext cx="3948842" cy="5578888"/>
          </a:xfrm>
          <a:prstGeom prst="rect">
            <a:avLst/>
          </a:prstGeom>
          <a:noFill/>
          <a:ln>
            <a:noFill/>
          </a:ln>
        </p:spPr>
      </p:pic>
      <p:pic>
        <p:nvPicPr>
          <p:cNvPr id="361" name="Google Shape;361;p39"/>
          <p:cNvPicPr preferRelativeResize="0"/>
          <p:nvPr/>
        </p:nvPicPr>
        <p:blipFill rotWithShape="1">
          <a:blip r:embed="rId4">
            <a:alphaModFix/>
          </a:blip>
          <a:srcRect b="0" l="0" r="0" t="0"/>
          <a:stretch/>
        </p:blipFill>
        <p:spPr>
          <a:xfrm>
            <a:off x="6867301" y="797028"/>
            <a:ext cx="3924267" cy="5541904"/>
          </a:xfrm>
          <a:prstGeom prst="rect">
            <a:avLst/>
          </a:prstGeom>
          <a:noFill/>
          <a:ln>
            <a:noFill/>
          </a:ln>
        </p:spPr>
      </p:pic>
      <p:sp>
        <p:nvSpPr>
          <p:cNvPr id="362" name="Google Shape;362;p39"/>
          <p:cNvSpPr txBox="1"/>
          <p:nvPr/>
        </p:nvSpPr>
        <p:spPr>
          <a:xfrm>
            <a:off x="4876800" y="206248"/>
            <a:ext cx="2458943"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12 years old girl, 140 cm</a:t>
            </a:r>
            <a:endParaRPr b="0" i="0" sz="1800" u="none" cap="none" strike="noStrike">
              <a:solidFill>
                <a:srgbClr val="000000"/>
              </a:solidFill>
              <a:latin typeface="Calibri"/>
              <a:ea typeface="Calibri"/>
              <a:cs typeface="Calibri"/>
              <a:sym typeface="Calibri"/>
            </a:endParaRPr>
          </a:p>
        </p:txBody>
      </p:sp>
      <p:sp>
        <p:nvSpPr>
          <p:cNvPr id="363" name="Google Shape;363;p39"/>
          <p:cNvSpPr txBox="1"/>
          <p:nvPr/>
        </p:nvSpPr>
        <p:spPr>
          <a:xfrm>
            <a:off x="3355082" y="2286000"/>
            <a:ext cx="327334" cy="7694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4400"/>
              <a:buFont typeface="Calibri"/>
              <a:buNone/>
            </a:pPr>
            <a:r>
              <a:rPr b="0" i="0" lang="en-US" sz="4400" u="none" cap="none" strike="noStrike">
                <a:solidFill>
                  <a:srgbClr val="0070C0"/>
                </a:solidFill>
                <a:latin typeface="Calibri"/>
                <a:ea typeface="Calibri"/>
                <a:cs typeface="Calibri"/>
                <a:sym typeface="Calibri"/>
              </a:rPr>
              <a:t>.</a:t>
            </a:r>
            <a:endParaRPr/>
          </a:p>
        </p:txBody>
      </p:sp>
      <p:sp>
        <p:nvSpPr>
          <p:cNvPr id="364" name="Google Shape;364;p39"/>
          <p:cNvSpPr txBox="1"/>
          <p:nvPr/>
        </p:nvSpPr>
        <p:spPr>
          <a:xfrm>
            <a:off x="8841492" y="2382253"/>
            <a:ext cx="327334" cy="7694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4400"/>
              <a:buFont typeface="Calibri"/>
              <a:buNone/>
            </a:pPr>
            <a:r>
              <a:rPr b="0" i="0" lang="en-US" sz="4400" u="none" cap="none" strike="noStrike">
                <a:solidFill>
                  <a:srgbClr val="0070C0"/>
                </a:solidFill>
                <a:latin typeface="Calibri"/>
                <a:ea typeface="Calibri"/>
                <a:cs typeface="Calibri"/>
                <a:sym typeface="Calibri"/>
              </a:rPr>
              <a:t>.</a:t>
            </a:r>
            <a:endParaRPr/>
          </a:p>
        </p:txBody>
      </p:sp>
      <p:cxnSp>
        <p:nvCxnSpPr>
          <p:cNvPr id="365" name="Google Shape;365;p39"/>
          <p:cNvCxnSpPr/>
          <p:nvPr/>
        </p:nvCxnSpPr>
        <p:spPr>
          <a:xfrm flipH="1">
            <a:off x="10414580" y="2582778"/>
            <a:ext cx="376988" cy="8021"/>
          </a:xfrm>
          <a:prstGeom prst="straightConnector1">
            <a:avLst/>
          </a:prstGeom>
          <a:noFill/>
          <a:ln cap="flat" cmpd="sng" w="38100">
            <a:solidFill>
              <a:schemeClr val="accent1"/>
            </a:solidFill>
            <a:prstDash val="solid"/>
            <a:miter lim="800000"/>
            <a:headEnd len="sm" w="sm" type="none"/>
            <a:tailEnd len="med" w="med" type="triangle"/>
          </a:ln>
        </p:spPr>
      </p:cxnSp>
      <p:cxnSp>
        <p:nvCxnSpPr>
          <p:cNvPr id="366" name="Google Shape;366;p39"/>
          <p:cNvCxnSpPr/>
          <p:nvPr/>
        </p:nvCxnSpPr>
        <p:spPr>
          <a:xfrm flipH="1">
            <a:off x="10406560" y="2221832"/>
            <a:ext cx="385008" cy="2"/>
          </a:xfrm>
          <a:prstGeom prst="straightConnector1">
            <a:avLst/>
          </a:prstGeom>
          <a:noFill/>
          <a:ln cap="flat" cmpd="sng" w="38100">
            <a:solidFill>
              <a:schemeClr val="accent1"/>
            </a:solidFill>
            <a:prstDash val="solid"/>
            <a:miter lim="800000"/>
            <a:headEnd len="sm" w="sm" type="none"/>
            <a:tailEnd len="med" w="med" type="triangle"/>
          </a:ln>
        </p:spPr>
      </p:cxnSp>
      <p:cxnSp>
        <p:nvCxnSpPr>
          <p:cNvPr id="367" name="Google Shape;367;p39"/>
          <p:cNvCxnSpPr/>
          <p:nvPr/>
        </p:nvCxnSpPr>
        <p:spPr>
          <a:xfrm rot="10800000">
            <a:off x="10414580" y="1860888"/>
            <a:ext cx="376988" cy="0"/>
          </a:xfrm>
          <a:prstGeom prst="straightConnector1">
            <a:avLst/>
          </a:prstGeom>
          <a:noFill/>
          <a:ln cap="flat" cmpd="sng" w="38100">
            <a:solidFill>
              <a:schemeClr val="accent1"/>
            </a:solidFill>
            <a:prstDash val="solid"/>
            <a:miter lim="800000"/>
            <a:headEnd len="sm" w="sm" type="none"/>
            <a:tailEnd len="med" w="med" type="triangle"/>
          </a:ln>
        </p:spPr>
      </p:cxnSp>
      <p:sp>
        <p:nvSpPr>
          <p:cNvPr id="368" name="Google Shape;368;p39"/>
          <p:cNvSpPr txBox="1"/>
          <p:nvPr/>
        </p:nvSpPr>
        <p:spPr>
          <a:xfrm>
            <a:off x="10791568" y="1672028"/>
            <a:ext cx="665567"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+2SD</a:t>
            </a:r>
            <a:endParaRPr b="0" i="0" sz="1800" u="none" cap="none" strike="noStrike">
              <a:solidFill>
                <a:srgbClr val="000000"/>
              </a:solidFill>
              <a:latin typeface="Calibri"/>
              <a:ea typeface="Calibri"/>
              <a:cs typeface="Calibri"/>
              <a:sym typeface="Calibri"/>
            </a:endParaRPr>
          </a:p>
        </p:txBody>
      </p:sp>
      <p:sp>
        <p:nvSpPr>
          <p:cNvPr id="369" name="Google Shape;369;p39"/>
          <p:cNvSpPr txBox="1"/>
          <p:nvPr/>
        </p:nvSpPr>
        <p:spPr>
          <a:xfrm>
            <a:off x="10836452" y="2382253"/>
            <a:ext cx="620683"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-2SD</a:t>
            </a:r>
            <a:endParaRPr b="0" i="0" sz="1800" u="none" cap="none" strike="noStrike">
              <a:solidFill>
                <a:srgbClr val="000000"/>
              </a:solidFill>
              <a:latin typeface="Calibri"/>
              <a:ea typeface="Calibri"/>
              <a:cs typeface="Calibri"/>
              <a:sym typeface="Calibri"/>
            </a:endParaRPr>
          </a:p>
        </p:txBody>
      </p:sp>
      <p:sp>
        <p:nvSpPr>
          <p:cNvPr id="370" name="Google Shape;370;p39"/>
          <p:cNvSpPr txBox="1"/>
          <p:nvPr/>
        </p:nvSpPr>
        <p:spPr>
          <a:xfrm>
            <a:off x="10836452" y="2012921"/>
            <a:ext cx="716863"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mean</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pic>
        <p:nvPicPr>
          <p:cNvPr id="375" name="Google Shape;375;p40"/>
          <p:cNvPicPr preferRelativeResize="0"/>
          <p:nvPr/>
        </p:nvPicPr>
        <p:blipFill rotWithShape="1">
          <a:blip r:embed="rId3">
            <a:alphaModFix/>
          </a:blip>
          <a:srcRect b="0" l="0" r="0" t="0"/>
          <a:stretch/>
        </p:blipFill>
        <p:spPr>
          <a:xfrm>
            <a:off x="3402226" y="79985"/>
            <a:ext cx="5222477" cy="3351275"/>
          </a:xfrm>
          <a:prstGeom prst="rect">
            <a:avLst/>
          </a:prstGeom>
          <a:noFill/>
          <a:ln>
            <a:noFill/>
          </a:ln>
        </p:spPr>
      </p:pic>
      <p:pic>
        <p:nvPicPr>
          <p:cNvPr id="376" name="Google Shape;376;p40"/>
          <p:cNvPicPr preferRelativeResize="0"/>
          <p:nvPr/>
        </p:nvPicPr>
        <p:blipFill rotWithShape="1">
          <a:blip r:embed="rId4">
            <a:alphaModFix/>
          </a:blip>
          <a:srcRect b="0" l="0" r="0" t="0"/>
          <a:stretch/>
        </p:blipFill>
        <p:spPr>
          <a:xfrm>
            <a:off x="3402226" y="3431260"/>
            <a:ext cx="4967727" cy="3280784"/>
          </a:xfrm>
          <a:prstGeom prst="rect">
            <a:avLst/>
          </a:prstGeom>
          <a:noFill/>
          <a:ln>
            <a:noFill/>
          </a:ln>
        </p:spPr>
      </p:pic>
      <p:sp>
        <p:nvSpPr>
          <p:cNvPr id="377" name="Google Shape;377;p40"/>
          <p:cNvSpPr txBox="1"/>
          <p:nvPr/>
        </p:nvSpPr>
        <p:spPr>
          <a:xfrm>
            <a:off x="10832756" y="6435045"/>
            <a:ext cx="1088760"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Williams 2016</a:t>
            </a:r>
            <a:endParaRPr b="1" i="0" sz="12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41"/>
          <p:cNvSpPr txBox="1"/>
          <p:nvPr>
            <p:ph type="title"/>
          </p:nvPr>
        </p:nvSpPr>
        <p:spPr>
          <a:xfrm>
            <a:off x="838200" y="365125"/>
            <a:ext cx="10515600" cy="1325563"/>
          </a:xfrm>
          <a:prstGeom prst="rect">
            <a:avLst/>
          </a:prstGeom>
          <a:noFill/>
          <a:ln>
            <a:noFill/>
          </a:ln>
        </p:spPr>
        <p:txBody>
          <a:bodyPr anchorCtr="0" anchor="ctr" bIns="38100" lIns="38100" spcFirstLastPara="1" rIns="38100" wrap="square" tIns="38100">
            <a:noAutofit/>
          </a:bodyPr>
          <a:lstStyle/>
          <a:p>
            <a:pPr indent="0" lvl="0" marL="0" rtl="0" algn="ctr">
              <a:lnSpc>
                <a:spcPct val="90000"/>
              </a:lnSpc>
              <a:spcBef>
                <a:spcPts val="0"/>
              </a:spcBef>
              <a:spcAft>
                <a:spcPts val="0"/>
              </a:spcAft>
              <a:buClr>
                <a:schemeClr val="dk1"/>
              </a:buClr>
              <a:buSzPts val="3600"/>
              <a:buFont typeface="Calibri"/>
              <a:buNone/>
            </a:pPr>
            <a:r>
              <a:rPr lang="en-US" sz="3600"/>
              <a:t>Target height is calculated based on </a:t>
            </a:r>
            <a:br>
              <a:rPr lang="en-US" sz="3600"/>
            </a:br>
            <a:r>
              <a:rPr lang="en-US" sz="3600"/>
              <a:t>mid-parental height</a:t>
            </a:r>
            <a:endParaRPr/>
          </a:p>
        </p:txBody>
      </p:sp>
      <p:sp>
        <p:nvSpPr>
          <p:cNvPr id="383" name="Google Shape;383;p41"/>
          <p:cNvSpPr txBox="1"/>
          <p:nvPr>
            <p:ph idx="1" type="body"/>
          </p:nvPr>
        </p:nvSpPr>
        <p:spPr>
          <a:xfrm>
            <a:off x="1981200" y="1600200"/>
            <a:ext cx="8229600" cy="1828800"/>
          </a:xfrm>
          <a:prstGeom prst="rect">
            <a:avLst/>
          </a:prstGeom>
          <a:noFill/>
          <a:ln>
            <a:noFill/>
          </a:ln>
        </p:spPr>
        <p:txBody>
          <a:bodyPr anchorCtr="0" anchor="t" bIns="38100" lIns="38100" spcFirstLastPara="1" rIns="38100" wrap="square" tIns="38100">
            <a:noAutofit/>
          </a:bodyPr>
          <a:lstStyle/>
          <a:p>
            <a:pPr indent="-187325" lvl="0" marL="304800" rtl="0" algn="l">
              <a:lnSpc>
                <a:spcPct val="80000"/>
              </a:lnSpc>
              <a:spcBef>
                <a:spcPts val="0"/>
              </a:spcBef>
              <a:spcAft>
                <a:spcPts val="0"/>
              </a:spcAft>
              <a:buClr>
                <a:schemeClr val="dk1"/>
              </a:buClr>
              <a:buSzPts val="1850"/>
              <a:buNone/>
            </a:pPr>
            <a:r>
              <a:t/>
            </a:r>
            <a:endParaRPr sz="1850"/>
          </a:p>
          <a:p>
            <a:pPr indent="-304800" lvl="0" marL="304800" rtl="0" algn="l">
              <a:lnSpc>
                <a:spcPct val="80000"/>
              </a:lnSpc>
              <a:spcBef>
                <a:spcPts val="500"/>
              </a:spcBef>
              <a:spcAft>
                <a:spcPts val="0"/>
              </a:spcAft>
              <a:buClr>
                <a:schemeClr val="dk1"/>
              </a:buClr>
              <a:buSzPts val="1850"/>
              <a:buChar char="•"/>
            </a:pPr>
            <a:r>
              <a:rPr lang="en-US" sz="1850"/>
              <a:t>Target height takes into account a child’s genetic potential for growth using parental heights</a:t>
            </a:r>
            <a:r>
              <a:rPr baseline="30000" lang="en-US" sz="1850"/>
              <a:t>1</a:t>
            </a:r>
            <a:endParaRPr sz="2590"/>
          </a:p>
          <a:p>
            <a:pPr indent="-304800" lvl="0" marL="304800" rtl="0" algn="l">
              <a:lnSpc>
                <a:spcPct val="80000"/>
              </a:lnSpc>
              <a:spcBef>
                <a:spcPts val="500"/>
              </a:spcBef>
              <a:spcAft>
                <a:spcPts val="0"/>
              </a:spcAft>
              <a:buClr>
                <a:schemeClr val="dk1"/>
              </a:buClr>
              <a:buSzPts val="1850"/>
              <a:buChar char="•"/>
            </a:pPr>
            <a:r>
              <a:rPr lang="en-US" sz="1850"/>
              <a:t>There are different formulas for calculation of target height, this is one commonly used</a:t>
            </a:r>
            <a:r>
              <a:rPr baseline="30000" lang="en-US" sz="1850"/>
              <a:t>2</a:t>
            </a:r>
            <a:br>
              <a:rPr lang="en-US" sz="1850"/>
            </a:br>
            <a:endParaRPr sz="2590"/>
          </a:p>
        </p:txBody>
      </p:sp>
      <p:sp>
        <p:nvSpPr>
          <p:cNvPr id="384" name="Google Shape;384;p41"/>
          <p:cNvSpPr/>
          <p:nvPr/>
        </p:nvSpPr>
        <p:spPr>
          <a:xfrm>
            <a:off x="4647532" y="6416842"/>
            <a:ext cx="7099300" cy="328195"/>
          </a:xfrm>
          <a:prstGeom prst="rect">
            <a:avLst/>
          </a:prstGeom>
          <a:noFill/>
          <a:ln>
            <a:noFill/>
          </a:ln>
        </p:spPr>
        <p:txBody>
          <a:bodyPr anchorCtr="0" anchor="b" bIns="38100" lIns="38100" spcFirstLastPara="1" rIns="38100" wrap="square" tIns="38100">
            <a:noAutofit/>
          </a:bodyPr>
          <a:lstStyle/>
          <a:p>
            <a:pPr indent="-228600" lvl="0" marL="228600" marR="0" rtl="0" algn="r">
              <a:lnSpc>
                <a:spcPct val="100000"/>
              </a:lnSpc>
              <a:spcBef>
                <a:spcPts val="0"/>
              </a:spcBef>
              <a:spcAft>
                <a:spcPts val="0"/>
              </a:spcAft>
              <a:buClr>
                <a:srgbClr val="606060"/>
              </a:buClr>
              <a:buSzPts val="900"/>
              <a:buFont typeface="Merriweather Sans"/>
              <a:buAutoNum type="arabicPeriod"/>
            </a:pPr>
            <a:r>
              <a:rPr b="0" i="0" lang="en-US" sz="900" u="none" cap="none" strike="noStrike">
                <a:solidFill>
                  <a:srgbClr val="606060"/>
                </a:solidFill>
                <a:latin typeface="Merriweather Sans"/>
                <a:ea typeface="Merriweather Sans"/>
                <a:cs typeface="Merriweather Sans"/>
                <a:sym typeface="Merriweather Sans"/>
              </a:rPr>
              <a:t>Luo et al. Pediatr Res 1998</a:t>
            </a:r>
            <a:endParaRPr/>
          </a:p>
          <a:p>
            <a:pPr indent="-228600" lvl="0" marL="228600" marR="0" rtl="0" algn="r">
              <a:lnSpc>
                <a:spcPct val="100000"/>
              </a:lnSpc>
              <a:spcBef>
                <a:spcPts val="0"/>
              </a:spcBef>
              <a:spcAft>
                <a:spcPts val="0"/>
              </a:spcAft>
              <a:buClr>
                <a:srgbClr val="606060"/>
              </a:buClr>
              <a:buSzPts val="900"/>
              <a:buFont typeface="Merriweather Sans"/>
              <a:buAutoNum type="arabicPeriod"/>
            </a:pPr>
            <a:r>
              <a:rPr b="0" i="0" lang="en-US" sz="900" u="none" cap="none" strike="noStrike">
                <a:solidFill>
                  <a:srgbClr val="606060"/>
                </a:solidFill>
                <a:latin typeface="Merriweather Sans"/>
                <a:ea typeface="Merriweather Sans"/>
                <a:cs typeface="Merriweather Sans"/>
                <a:sym typeface="Merriweather Sans"/>
              </a:rPr>
              <a:t> Tanner et al. Arch Dis Child 1970</a:t>
            </a:r>
            <a:endParaRPr b="0" i="0" sz="900" u="none" cap="none" strike="noStrike">
              <a:solidFill>
                <a:srgbClr val="606060"/>
              </a:solidFill>
              <a:latin typeface="Merriweather Sans"/>
              <a:ea typeface="Merriweather Sans"/>
              <a:cs typeface="Merriweather Sans"/>
              <a:sym typeface="Merriweather Sans"/>
            </a:endParaRPr>
          </a:p>
        </p:txBody>
      </p:sp>
      <p:sp>
        <p:nvSpPr>
          <p:cNvPr id="385" name="Google Shape;385;p41"/>
          <p:cNvSpPr txBox="1"/>
          <p:nvPr/>
        </p:nvSpPr>
        <p:spPr>
          <a:xfrm>
            <a:off x="1828800" y="3733800"/>
            <a:ext cx="88392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Target mid-parental height </a:t>
            </a:r>
            <a:r>
              <a:rPr b="1" i="0" lang="en-US" sz="1800" u="none" cap="none" strike="noStrike">
                <a:solidFill>
                  <a:srgbClr val="5B9BD5"/>
                </a:solidFill>
                <a:latin typeface="Calibri"/>
                <a:ea typeface="Calibri"/>
                <a:cs typeface="Calibri"/>
                <a:sym typeface="Calibri"/>
              </a:rPr>
              <a:t>(boys) </a:t>
            </a:r>
            <a:r>
              <a:rPr b="0" i="0" lang="en-US" sz="1800" u="none" cap="none" strike="noStrike">
                <a:solidFill>
                  <a:srgbClr val="000000"/>
                </a:solidFill>
                <a:latin typeface="Calibri"/>
                <a:ea typeface="Calibri"/>
                <a:cs typeface="Calibri"/>
                <a:sym typeface="Calibri"/>
              </a:rPr>
              <a:t>= (father’s height + mother’s height </a:t>
            </a:r>
            <a:r>
              <a:rPr b="0" i="0" lang="en-US" sz="1800" u="none" cap="none" strike="noStrike">
                <a:solidFill>
                  <a:srgbClr val="5B9BD5"/>
                </a:solidFill>
                <a:latin typeface="Calibri"/>
                <a:ea typeface="Calibri"/>
                <a:cs typeface="Calibri"/>
                <a:sym typeface="Calibri"/>
              </a:rPr>
              <a:t>+ 13</a:t>
            </a:r>
            <a:r>
              <a:rPr b="0" i="0" lang="en-US" sz="1800" u="none" cap="none" strike="noStrike">
                <a:solidFill>
                  <a:srgbClr val="000000"/>
                </a:solidFill>
                <a:latin typeface="Calibri"/>
                <a:ea typeface="Calibri"/>
                <a:cs typeface="Calibri"/>
                <a:sym typeface="Calibri"/>
              </a:rPr>
              <a:t>) ± 6.5 cm</a:t>
            </a:r>
            <a:endParaRPr/>
          </a:p>
        </p:txBody>
      </p:sp>
      <p:cxnSp>
        <p:nvCxnSpPr>
          <p:cNvPr id="386" name="Google Shape;386;p41"/>
          <p:cNvCxnSpPr/>
          <p:nvPr/>
        </p:nvCxnSpPr>
        <p:spPr>
          <a:xfrm>
            <a:off x="5293895" y="4103132"/>
            <a:ext cx="3553326" cy="0"/>
          </a:xfrm>
          <a:prstGeom prst="straightConnector1">
            <a:avLst/>
          </a:prstGeom>
          <a:noFill/>
          <a:ln cap="flat" cmpd="sng" w="28575">
            <a:solidFill>
              <a:schemeClr val="dk1"/>
            </a:solidFill>
            <a:prstDash val="solid"/>
            <a:miter lim="800000"/>
            <a:headEnd len="sm" w="sm" type="none"/>
            <a:tailEnd len="sm" w="sm" type="none"/>
          </a:ln>
        </p:spPr>
      </p:cxnSp>
      <p:sp>
        <p:nvSpPr>
          <p:cNvPr id="387" name="Google Shape;387;p41"/>
          <p:cNvSpPr txBox="1"/>
          <p:nvPr/>
        </p:nvSpPr>
        <p:spPr>
          <a:xfrm>
            <a:off x="7162800" y="4038600"/>
            <a:ext cx="31290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a:t>
            </a:r>
            <a:endParaRPr/>
          </a:p>
        </p:txBody>
      </p:sp>
      <p:sp>
        <p:nvSpPr>
          <p:cNvPr id="388" name="Google Shape;388;p41"/>
          <p:cNvSpPr txBox="1"/>
          <p:nvPr/>
        </p:nvSpPr>
        <p:spPr>
          <a:xfrm>
            <a:off x="1897497" y="4495800"/>
            <a:ext cx="796679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Target mid-parental height </a:t>
            </a:r>
            <a:r>
              <a:rPr b="1" i="0" lang="en-US" sz="1800" u="none" cap="none" strike="noStrike">
                <a:solidFill>
                  <a:srgbClr val="C00000"/>
                </a:solidFill>
                <a:latin typeface="Calibri"/>
                <a:ea typeface="Calibri"/>
                <a:cs typeface="Calibri"/>
                <a:sym typeface="Calibri"/>
              </a:rPr>
              <a:t>(girls) </a:t>
            </a:r>
            <a:r>
              <a:rPr b="0" i="0" lang="en-US" sz="1800" u="none" cap="none" strike="noStrike">
                <a:solidFill>
                  <a:srgbClr val="000000"/>
                </a:solidFill>
                <a:latin typeface="Calibri"/>
                <a:ea typeface="Calibri"/>
                <a:cs typeface="Calibri"/>
                <a:sym typeface="Calibri"/>
              </a:rPr>
              <a:t>= (father’s height + mother’s height </a:t>
            </a:r>
            <a:r>
              <a:rPr b="0" i="0" lang="en-US" sz="1800" u="none" cap="none" strike="noStrike">
                <a:solidFill>
                  <a:srgbClr val="C00000"/>
                </a:solidFill>
                <a:latin typeface="Calibri"/>
                <a:ea typeface="Calibri"/>
                <a:cs typeface="Calibri"/>
                <a:sym typeface="Calibri"/>
              </a:rPr>
              <a:t>- 13</a:t>
            </a:r>
            <a:r>
              <a:rPr b="0" i="0" lang="en-US" sz="1800" u="none" cap="none" strike="noStrike">
                <a:solidFill>
                  <a:srgbClr val="000000"/>
                </a:solidFill>
                <a:latin typeface="Calibri"/>
                <a:ea typeface="Calibri"/>
                <a:cs typeface="Calibri"/>
                <a:sym typeface="Calibri"/>
              </a:rPr>
              <a:t>) ± 6.5 cm</a:t>
            </a:r>
            <a:endParaRPr/>
          </a:p>
        </p:txBody>
      </p:sp>
      <p:cxnSp>
        <p:nvCxnSpPr>
          <p:cNvPr id="389" name="Google Shape;389;p41"/>
          <p:cNvCxnSpPr/>
          <p:nvPr/>
        </p:nvCxnSpPr>
        <p:spPr>
          <a:xfrm>
            <a:off x="5295900" y="4861485"/>
            <a:ext cx="3551321" cy="3647"/>
          </a:xfrm>
          <a:prstGeom prst="straightConnector1">
            <a:avLst/>
          </a:prstGeom>
          <a:noFill/>
          <a:ln cap="flat" cmpd="sng" w="28575">
            <a:solidFill>
              <a:schemeClr val="dk1"/>
            </a:solidFill>
            <a:prstDash val="solid"/>
            <a:miter lim="800000"/>
            <a:headEnd len="sm" w="sm" type="none"/>
            <a:tailEnd len="sm" w="sm" type="none"/>
          </a:ln>
        </p:spPr>
      </p:cxnSp>
      <p:sp>
        <p:nvSpPr>
          <p:cNvPr id="390" name="Google Shape;390;p41"/>
          <p:cNvSpPr txBox="1"/>
          <p:nvPr/>
        </p:nvSpPr>
        <p:spPr>
          <a:xfrm>
            <a:off x="7239000" y="4800600"/>
            <a:ext cx="31290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a:t>
            </a:r>
            <a:endParaRPr/>
          </a:p>
        </p:txBody>
      </p:sp>
      <p:sp>
        <p:nvSpPr>
          <p:cNvPr id="391" name="Google Shape;391;p41"/>
          <p:cNvSpPr/>
          <p:nvPr/>
        </p:nvSpPr>
        <p:spPr>
          <a:xfrm>
            <a:off x="1676400" y="3429000"/>
            <a:ext cx="8915400" cy="2057400"/>
          </a:xfrm>
          <a:prstGeom prst="roundRect">
            <a:avLst>
              <a:gd fmla="val 16667" name="adj"/>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392" name="Google Shape;392;p41"/>
          <p:cNvCxnSpPr/>
          <p:nvPr/>
        </p:nvCxnSpPr>
        <p:spPr>
          <a:xfrm flipH="1" rot="10800000">
            <a:off x="876300" y="1587499"/>
            <a:ext cx="10515600" cy="12700"/>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42"/>
          <p:cNvSpPr txBox="1"/>
          <p:nvPr>
            <p:ph type="title"/>
          </p:nvPr>
        </p:nvSpPr>
        <p:spPr>
          <a:xfrm>
            <a:off x="1981200" y="381000"/>
            <a:ext cx="8229600" cy="762000"/>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lang="en-US"/>
              <a:t>Phases of Growth</a:t>
            </a:r>
            <a:endParaRPr/>
          </a:p>
        </p:txBody>
      </p:sp>
      <p:sp>
        <p:nvSpPr>
          <p:cNvPr id="398" name="Google Shape;398;p42"/>
          <p:cNvSpPr/>
          <p:nvPr/>
        </p:nvSpPr>
        <p:spPr>
          <a:xfrm>
            <a:off x="2110372" y="1295400"/>
            <a:ext cx="2136775" cy="457200"/>
          </a:xfrm>
          <a:prstGeom prst="rect">
            <a:avLst/>
          </a:prstGeom>
          <a:solidFill>
            <a:schemeClr val="lt1"/>
          </a:solidFill>
          <a:ln cap="rnd" cmpd="sng" w="12700">
            <a:solidFill>
              <a:schemeClr val="dk2"/>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Intrauterine</a:t>
            </a:r>
            <a:endParaRPr/>
          </a:p>
        </p:txBody>
      </p:sp>
      <p:sp>
        <p:nvSpPr>
          <p:cNvPr id="399" name="Google Shape;399;p42"/>
          <p:cNvSpPr/>
          <p:nvPr/>
        </p:nvSpPr>
        <p:spPr>
          <a:xfrm>
            <a:off x="4704347" y="1295401"/>
            <a:ext cx="1447800" cy="507831"/>
          </a:xfrm>
          <a:prstGeom prst="rect">
            <a:avLst/>
          </a:prstGeom>
          <a:solidFill>
            <a:schemeClr val="lt1"/>
          </a:solidFill>
          <a:ln cap="rnd" cmpd="sng" w="12700">
            <a:solidFill>
              <a:schemeClr val="dk2"/>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Infancy</a:t>
            </a:r>
            <a:endParaRPr/>
          </a:p>
        </p:txBody>
      </p:sp>
      <p:sp>
        <p:nvSpPr>
          <p:cNvPr id="400" name="Google Shape;400;p42"/>
          <p:cNvSpPr/>
          <p:nvPr/>
        </p:nvSpPr>
        <p:spPr>
          <a:xfrm>
            <a:off x="6533147" y="1295401"/>
            <a:ext cx="1905000" cy="507831"/>
          </a:xfrm>
          <a:prstGeom prst="rect">
            <a:avLst/>
          </a:prstGeom>
          <a:solidFill>
            <a:schemeClr val="lt1"/>
          </a:solidFill>
          <a:ln cap="rnd" cmpd="sng" w="12700">
            <a:solidFill>
              <a:schemeClr val="dk2"/>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Childhood</a:t>
            </a:r>
            <a:endParaRPr/>
          </a:p>
        </p:txBody>
      </p:sp>
      <p:sp>
        <p:nvSpPr>
          <p:cNvPr id="401" name="Google Shape;401;p42"/>
          <p:cNvSpPr/>
          <p:nvPr/>
        </p:nvSpPr>
        <p:spPr>
          <a:xfrm>
            <a:off x="8590547" y="1295401"/>
            <a:ext cx="1524000" cy="507831"/>
          </a:xfrm>
          <a:prstGeom prst="rect">
            <a:avLst/>
          </a:prstGeom>
          <a:solidFill>
            <a:schemeClr val="lt1"/>
          </a:solidFill>
          <a:ln cap="rnd" cmpd="sng" w="12700">
            <a:solidFill>
              <a:schemeClr val="dk2"/>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Puberty</a:t>
            </a:r>
            <a:endParaRPr/>
          </a:p>
        </p:txBody>
      </p:sp>
      <p:pic>
        <p:nvPicPr>
          <p:cNvPr id="402" name="Google Shape;402;p42"/>
          <p:cNvPicPr preferRelativeResize="0"/>
          <p:nvPr/>
        </p:nvPicPr>
        <p:blipFill rotWithShape="1">
          <a:blip r:embed="rId3">
            <a:alphaModFix/>
          </a:blip>
          <a:srcRect b="0" l="0" r="0" t="0"/>
          <a:stretch/>
        </p:blipFill>
        <p:spPr>
          <a:xfrm>
            <a:off x="2646947" y="1905000"/>
            <a:ext cx="1066800" cy="1066800"/>
          </a:xfrm>
          <a:prstGeom prst="rect">
            <a:avLst/>
          </a:prstGeom>
          <a:noFill/>
          <a:ln>
            <a:noFill/>
          </a:ln>
          <a:effectLst>
            <a:outerShdw blurRad="50800" rotWithShape="0" algn="tl" dir="2700000" dist="38100">
              <a:srgbClr val="000000">
                <a:alpha val="40000"/>
              </a:srgbClr>
            </a:outerShdw>
          </a:effectLst>
        </p:spPr>
      </p:pic>
      <p:pic>
        <p:nvPicPr>
          <p:cNvPr id="403" name="Google Shape;403;p42"/>
          <p:cNvPicPr preferRelativeResize="0"/>
          <p:nvPr/>
        </p:nvPicPr>
        <p:blipFill rotWithShape="1">
          <a:blip r:embed="rId4">
            <a:alphaModFix/>
          </a:blip>
          <a:srcRect b="0" l="0" r="0" t="0"/>
          <a:stretch/>
        </p:blipFill>
        <p:spPr>
          <a:xfrm>
            <a:off x="4856747" y="1905000"/>
            <a:ext cx="1143000" cy="1066800"/>
          </a:xfrm>
          <a:prstGeom prst="rect">
            <a:avLst/>
          </a:prstGeom>
          <a:noFill/>
          <a:ln>
            <a:noFill/>
          </a:ln>
          <a:effectLst>
            <a:outerShdw blurRad="50800" rotWithShape="0" algn="tl" dir="2700000" dist="38100">
              <a:srgbClr val="000000">
                <a:alpha val="40000"/>
              </a:srgbClr>
            </a:outerShdw>
          </a:effectLst>
        </p:spPr>
      </p:pic>
      <p:grpSp>
        <p:nvGrpSpPr>
          <p:cNvPr id="404" name="Google Shape;404;p42"/>
          <p:cNvGrpSpPr/>
          <p:nvPr/>
        </p:nvGrpSpPr>
        <p:grpSpPr>
          <a:xfrm>
            <a:off x="8895347" y="1905000"/>
            <a:ext cx="990600" cy="1066800"/>
            <a:chOff x="0" y="0"/>
            <a:chExt cx="624" cy="624"/>
          </a:xfrm>
        </p:grpSpPr>
        <p:sp>
          <p:nvSpPr>
            <p:cNvPr id="405" name="Google Shape;405;p42"/>
            <p:cNvSpPr/>
            <p:nvPr/>
          </p:nvSpPr>
          <p:spPr>
            <a:xfrm>
              <a:off x="0" y="0"/>
              <a:ext cx="624" cy="624"/>
            </a:xfrm>
            <a:prstGeom prst="rect">
              <a:avLst/>
            </a:prstGeom>
            <a:solidFill>
              <a:srgbClr val="7F7F7F"/>
            </a:solid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406" name="Google Shape;406;p42"/>
            <p:cNvPicPr preferRelativeResize="0"/>
            <p:nvPr/>
          </p:nvPicPr>
          <p:blipFill rotWithShape="1">
            <a:blip r:embed="rId5">
              <a:alphaModFix/>
            </a:blip>
            <a:srcRect b="0" l="0" r="0" t="0"/>
            <a:stretch/>
          </p:blipFill>
          <p:spPr>
            <a:xfrm>
              <a:off x="0" y="0"/>
              <a:ext cx="624" cy="624"/>
            </a:xfrm>
            <a:prstGeom prst="rect">
              <a:avLst/>
            </a:prstGeom>
            <a:noFill/>
            <a:ln>
              <a:noFill/>
            </a:ln>
          </p:spPr>
        </p:pic>
      </p:grpSp>
      <p:grpSp>
        <p:nvGrpSpPr>
          <p:cNvPr id="407" name="Google Shape;407;p42"/>
          <p:cNvGrpSpPr/>
          <p:nvPr/>
        </p:nvGrpSpPr>
        <p:grpSpPr>
          <a:xfrm>
            <a:off x="6914147" y="1981200"/>
            <a:ext cx="990600" cy="990600"/>
            <a:chOff x="0" y="0"/>
            <a:chExt cx="624" cy="624"/>
          </a:xfrm>
        </p:grpSpPr>
        <p:sp>
          <p:nvSpPr>
            <p:cNvPr id="408" name="Google Shape;408;p42"/>
            <p:cNvSpPr/>
            <p:nvPr/>
          </p:nvSpPr>
          <p:spPr>
            <a:xfrm>
              <a:off x="0" y="0"/>
              <a:ext cx="624" cy="624"/>
            </a:xfrm>
            <a:prstGeom prst="rect">
              <a:avLst/>
            </a:prstGeom>
            <a:solidFill>
              <a:srgbClr val="548DD4"/>
            </a:solid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409" name="Google Shape;409;p42"/>
            <p:cNvPicPr preferRelativeResize="0"/>
            <p:nvPr/>
          </p:nvPicPr>
          <p:blipFill rotWithShape="1">
            <a:blip r:embed="rId6">
              <a:alphaModFix/>
            </a:blip>
            <a:srcRect b="0" l="0" r="0" t="0"/>
            <a:stretch/>
          </p:blipFill>
          <p:spPr>
            <a:xfrm>
              <a:off x="0" y="0"/>
              <a:ext cx="624" cy="624"/>
            </a:xfrm>
            <a:prstGeom prst="rect">
              <a:avLst/>
            </a:prstGeom>
            <a:noFill/>
            <a:ln>
              <a:noFill/>
            </a:ln>
          </p:spPr>
        </p:pic>
      </p:grpSp>
      <p:sp>
        <p:nvSpPr>
          <p:cNvPr id="410" name="Google Shape;410;p42"/>
          <p:cNvSpPr/>
          <p:nvPr/>
        </p:nvSpPr>
        <p:spPr>
          <a:xfrm>
            <a:off x="2405647" y="3086100"/>
            <a:ext cx="1460500" cy="9525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Fastest growth rate</a:t>
            </a:r>
            <a:endParaRPr/>
          </a:p>
        </p:txBody>
      </p:sp>
      <p:sp>
        <p:nvSpPr>
          <p:cNvPr id="411" name="Google Shape;411;p42"/>
          <p:cNvSpPr/>
          <p:nvPr/>
        </p:nvSpPr>
        <p:spPr>
          <a:xfrm>
            <a:off x="4463047" y="3063875"/>
            <a:ext cx="1689100" cy="9525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Changing growth rates</a:t>
            </a:r>
            <a:endParaRPr/>
          </a:p>
        </p:txBody>
      </p:sp>
      <p:sp>
        <p:nvSpPr>
          <p:cNvPr id="412" name="Google Shape;412;p42"/>
          <p:cNvSpPr/>
          <p:nvPr/>
        </p:nvSpPr>
        <p:spPr>
          <a:xfrm>
            <a:off x="6444247" y="3063875"/>
            <a:ext cx="1689100" cy="9525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Stable</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growth rates</a:t>
            </a:r>
            <a:endParaRPr/>
          </a:p>
        </p:txBody>
      </p:sp>
      <p:sp>
        <p:nvSpPr>
          <p:cNvPr id="413" name="Google Shape;413;p42"/>
          <p:cNvSpPr/>
          <p:nvPr/>
        </p:nvSpPr>
        <p:spPr>
          <a:xfrm>
            <a:off x="8501647" y="3063875"/>
            <a:ext cx="1917700" cy="9525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Acceleration in growth rates</a:t>
            </a:r>
            <a:endParaRPr/>
          </a:p>
        </p:txBody>
      </p:sp>
      <p:sp>
        <p:nvSpPr>
          <p:cNvPr id="414" name="Google Shape;414;p42"/>
          <p:cNvSpPr/>
          <p:nvPr/>
        </p:nvSpPr>
        <p:spPr>
          <a:xfrm>
            <a:off x="2113547" y="4117974"/>
            <a:ext cx="2146300" cy="1825626"/>
          </a:xfrm>
          <a:prstGeom prst="rect">
            <a:avLst/>
          </a:prstGeom>
          <a:solidFill>
            <a:schemeClr val="lt1"/>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Maternal factors</a:t>
            </a:r>
            <a:endParaRPr/>
          </a:p>
          <a:p>
            <a:pPr indent="0" lvl="0" marL="0" marR="0" rtl="0" algn="ct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IGF-I and IGF-II</a:t>
            </a:r>
            <a:endParaRPr/>
          </a:p>
          <a:p>
            <a:pPr indent="0" lvl="0" marL="0" marR="0" rtl="0" algn="ct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FGF, TGF, EGF</a:t>
            </a:r>
            <a:endParaRPr/>
          </a:p>
          <a:p>
            <a:pPr indent="0" lvl="0" marL="0" marR="0" rtl="0" algn="ctr">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Insulin</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Growth hormone  (small role)</a:t>
            </a:r>
            <a:endParaRPr/>
          </a:p>
        </p:txBody>
      </p:sp>
      <p:sp>
        <p:nvSpPr>
          <p:cNvPr id="415" name="Google Shape;415;p42"/>
          <p:cNvSpPr/>
          <p:nvPr/>
        </p:nvSpPr>
        <p:spPr>
          <a:xfrm>
            <a:off x="3104147" y="3771900"/>
            <a:ext cx="228600" cy="228600"/>
          </a:xfrm>
          <a:custGeom>
            <a:rect b="b" l="l" r="r" t="t"/>
            <a:pathLst>
              <a:path extrusionOk="0" h="21600" w="21600">
                <a:moveTo>
                  <a:pt x="0" y="10800"/>
                </a:moveTo>
                <a:lnTo>
                  <a:pt x="10800" y="0"/>
                </a:lnTo>
                <a:lnTo>
                  <a:pt x="21600" y="10800"/>
                </a:lnTo>
                <a:lnTo>
                  <a:pt x="16200" y="10800"/>
                </a:lnTo>
                <a:lnTo>
                  <a:pt x="16200" y="21600"/>
                </a:lnTo>
                <a:lnTo>
                  <a:pt x="5400" y="21600"/>
                </a:lnTo>
                <a:lnTo>
                  <a:pt x="5400" y="10800"/>
                </a:lnTo>
                <a:close/>
                <a:moveTo>
                  <a:pt x="0" y="10800"/>
                </a:moveTo>
              </a:path>
            </a:pathLst>
          </a:custGeom>
          <a:solidFill>
            <a:srgbClr val="4F81BD"/>
          </a:solidFill>
          <a:ln cap="flat" cmpd="sng" w="25400">
            <a:solidFill>
              <a:srgbClr val="395E8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Calibri"/>
              <a:ea typeface="Calibri"/>
              <a:cs typeface="Calibri"/>
              <a:sym typeface="Calibri"/>
            </a:endParaRPr>
          </a:p>
        </p:txBody>
      </p:sp>
      <p:sp>
        <p:nvSpPr>
          <p:cNvPr id="416" name="Google Shape;416;p42"/>
          <p:cNvSpPr/>
          <p:nvPr/>
        </p:nvSpPr>
        <p:spPr>
          <a:xfrm>
            <a:off x="4628148" y="4117974"/>
            <a:ext cx="1600199" cy="1825626"/>
          </a:xfrm>
          <a:prstGeom prst="rect">
            <a:avLst/>
          </a:prstGeom>
          <a:solidFill>
            <a:schemeClr val="lt1"/>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Nutrition</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Endocrine</a:t>
            </a:r>
            <a:endParaRPr/>
          </a:p>
          <a:p>
            <a:pPr indent="0" lvl="0" marL="0" marR="0" rtl="0" algn="ct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Thyroid</a:t>
            </a:r>
            <a:endParaRPr/>
          </a:p>
          <a:p>
            <a:pPr indent="0" lvl="0" marL="0" marR="0" rtl="0" algn="ct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GH-IGF1 </a:t>
            </a:r>
            <a:endParaRPr/>
          </a:p>
          <a:p>
            <a:pPr indent="0" lvl="0" marL="0" marR="0" rtl="0" algn="ct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(after 1 yr)</a:t>
            </a:r>
            <a:endParaRPr/>
          </a:p>
        </p:txBody>
      </p:sp>
      <p:sp>
        <p:nvSpPr>
          <p:cNvPr id="417" name="Google Shape;417;p42"/>
          <p:cNvSpPr/>
          <p:nvPr/>
        </p:nvSpPr>
        <p:spPr>
          <a:xfrm>
            <a:off x="5237747" y="3733800"/>
            <a:ext cx="228600" cy="228600"/>
          </a:xfrm>
          <a:custGeom>
            <a:rect b="b" l="l" r="r" t="t"/>
            <a:pathLst>
              <a:path extrusionOk="0" h="21600" w="21600">
                <a:moveTo>
                  <a:pt x="0" y="10800"/>
                </a:moveTo>
                <a:lnTo>
                  <a:pt x="10800" y="0"/>
                </a:lnTo>
                <a:lnTo>
                  <a:pt x="21600" y="10800"/>
                </a:lnTo>
                <a:lnTo>
                  <a:pt x="16200" y="10800"/>
                </a:lnTo>
                <a:lnTo>
                  <a:pt x="16200" y="21600"/>
                </a:lnTo>
                <a:lnTo>
                  <a:pt x="5400" y="21600"/>
                </a:lnTo>
                <a:lnTo>
                  <a:pt x="5400" y="10800"/>
                </a:lnTo>
                <a:close/>
                <a:moveTo>
                  <a:pt x="0" y="10800"/>
                </a:moveTo>
              </a:path>
            </a:pathLst>
          </a:custGeom>
          <a:solidFill>
            <a:srgbClr val="4F81BD"/>
          </a:solidFill>
          <a:ln cap="flat" cmpd="sng" w="25400">
            <a:solidFill>
              <a:srgbClr val="395E8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8" name="Google Shape;418;p42"/>
          <p:cNvSpPr/>
          <p:nvPr/>
        </p:nvSpPr>
        <p:spPr>
          <a:xfrm>
            <a:off x="6609347" y="4117974"/>
            <a:ext cx="1447800" cy="1825626"/>
          </a:xfrm>
          <a:prstGeom prst="rect">
            <a:avLst/>
          </a:prstGeom>
          <a:solidFill>
            <a:schemeClr val="lt1"/>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Endocrine</a:t>
            </a:r>
            <a:endParaRPr/>
          </a:p>
          <a:p>
            <a:pPr indent="0" lvl="0" marL="0" marR="0" rtl="0" algn="ctr">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Thyroid</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GH-IGF1</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Nutrition</a:t>
            </a:r>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Calibri"/>
              <a:ea typeface="Calibri"/>
              <a:cs typeface="Calibri"/>
              <a:sym typeface="Calibri"/>
            </a:endParaRPr>
          </a:p>
        </p:txBody>
      </p:sp>
      <p:sp>
        <p:nvSpPr>
          <p:cNvPr id="419" name="Google Shape;419;p42"/>
          <p:cNvSpPr/>
          <p:nvPr/>
        </p:nvSpPr>
        <p:spPr>
          <a:xfrm>
            <a:off x="7218947" y="3733800"/>
            <a:ext cx="228600" cy="228600"/>
          </a:xfrm>
          <a:custGeom>
            <a:rect b="b" l="l" r="r" t="t"/>
            <a:pathLst>
              <a:path extrusionOk="0" h="21600" w="21600">
                <a:moveTo>
                  <a:pt x="0" y="10800"/>
                </a:moveTo>
                <a:lnTo>
                  <a:pt x="10800" y="0"/>
                </a:lnTo>
                <a:lnTo>
                  <a:pt x="21600" y="10800"/>
                </a:lnTo>
                <a:lnTo>
                  <a:pt x="16200" y="10800"/>
                </a:lnTo>
                <a:lnTo>
                  <a:pt x="16200" y="21600"/>
                </a:lnTo>
                <a:lnTo>
                  <a:pt x="5400" y="21600"/>
                </a:lnTo>
                <a:lnTo>
                  <a:pt x="5400" y="10800"/>
                </a:lnTo>
                <a:close/>
                <a:moveTo>
                  <a:pt x="0" y="10800"/>
                </a:moveTo>
              </a:path>
            </a:pathLst>
          </a:custGeom>
          <a:solidFill>
            <a:srgbClr val="4F81BD"/>
          </a:solidFill>
          <a:ln cap="flat" cmpd="sng" w="25400">
            <a:solidFill>
              <a:srgbClr val="395E8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0" name="Google Shape;420;p42"/>
          <p:cNvSpPr/>
          <p:nvPr/>
        </p:nvSpPr>
        <p:spPr>
          <a:xfrm>
            <a:off x="8514347" y="4114800"/>
            <a:ext cx="1524000" cy="1828800"/>
          </a:xfrm>
          <a:prstGeom prst="rect">
            <a:avLst/>
          </a:prstGeom>
          <a:solidFill>
            <a:schemeClr val="lt1"/>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Sex-steroids</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GH-IGF1</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FF0000"/>
              </a:buClr>
              <a:buSzPts val="1800"/>
              <a:buFont typeface="Calibri"/>
              <a:buNone/>
            </a:pPr>
            <a:r>
              <a:rPr b="1" i="0" lang="en-US" sz="1800" u="none" cap="none" strike="noStrike">
                <a:solidFill>
                  <a:srgbClr val="FF0000"/>
                </a:solidFill>
                <a:latin typeface="Calibri"/>
                <a:ea typeface="Calibri"/>
                <a:cs typeface="Calibri"/>
                <a:sym typeface="Calibri"/>
              </a:rPr>
              <a:t>Thyroid</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Nutrition</a:t>
            </a:r>
            <a:endParaRPr/>
          </a:p>
        </p:txBody>
      </p:sp>
      <p:sp>
        <p:nvSpPr>
          <p:cNvPr id="421" name="Google Shape;421;p42"/>
          <p:cNvSpPr/>
          <p:nvPr/>
        </p:nvSpPr>
        <p:spPr>
          <a:xfrm>
            <a:off x="9200147" y="3733800"/>
            <a:ext cx="228600" cy="228600"/>
          </a:xfrm>
          <a:custGeom>
            <a:rect b="b" l="l" r="r" t="t"/>
            <a:pathLst>
              <a:path extrusionOk="0" h="21600" w="21600">
                <a:moveTo>
                  <a:pt x="0" y="10800"/>
                </a:moveTo>
                <a:lnTo>
                  <a:pt x="10800" y="0"/>
                </a:lnTo>
                <a:lnTo>
                  <a:pt x="21600" y="10800"/>
                </a:lnTo>
                <a:lnTo>
                  <a:pt x="16200" y="10800"/>
                </a:lnTo>
                <a:lnTo>
                  <a:pt x="16200" y="21600"/>
                </a:lnTo>
                <a:lnTo>
                  <a:pt x="5400" y="21600"/>
                </a:lnTo>
                <a:lnTo>
                  <a:pt x="5400" y="10800"/>
                </a:lnTo>
                <a:close/>
                <a:moveTo>
                  <a:pt x="0" y="10800"/>
                </a:moveTo>
              </a:path>
            </a:pathLst>
          </a:custGeom>
          <a:solidFill>
            <a:srgbClr val="4F81BD"/>
          </a:solidFill>
          <a:ln cap="flat" cmpd="sng" w="25400">
            <a:solidFill>
              <a:srgbClr val="395E8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2" name="Google Shape;422;p42"/>
          <p:cNvSpPr/>
          <p:nvPr/>
        </p:nvSpPr>
        <p:spPr>
          <a:xfrm>
            <a:off x="6553200" y="6487905"/>
            <a:ext cx="5346700" cy="233362"/>
          </a:xfrm>
          <a:prstGeom prst="rect">
            <a:avLst/>
          </a:prstGeom>
          <a:noFill/>
          <a:ln>
            <a:noFill/>
          </a:ln>
        </p:spPr>
        <p:txBody>
          <a:bodyPr anchorCtr="0" anchor="t" bIns="38100" lIns="38100" spcFirstLastPara="1" rIns="38100" wrap="square" tIns="381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Rose S. </a:t>
            </a:r>
            <a:r>
              <a:rPr b="1" i="0" lang="en-US" sz="1200" u="none" cap="none" strike="noStrike">
                <a:solidFill>
                  <a:srgbClr val="000000"/>
                </a:solidFill>
                <a:latin typeface="Calibri"/>
                <a:ea typeface="Calibri"/>
                <a:cs typeface="Calibri"/>
                <a:sym typeface="Calibri"/>
              </a:rPr>
              <a:t>Pediatr Rev. 2005</a:t>
            </a:r>
            <a:r>
              <a:rPr b="0" i="0" lang="en-US" sz="1200" u="none" cap="none" strike="noStrike">
                <a:solidFill>
                  <a:srgbClr val="000000"/>
                </a:solidFill>
                <a:latin typeface="Calibri"/>
                <a:ea typeface="Calibri"/>
                <a:cs typeface="Calibri"/>
                <a:sym typeface="Calibri"/>
              </a:rPr>
              <a:t>; Dattani. </a:t>
            </a:r>
            <a:r>
              <a:rPr b="1" i="0" lang="en-US" sz="1200" u="none" cap="none" strike="noStrike">
                <a:solidFill>
                  <a:srgbClr val="000000"/>
                </a:solidFill>
                <a:latin typeface="Calibri"/>
                <a:ea typeface="Calibri"/>
                <a:cs typeface="Calibri"/>
                <a:sym typeface="Calibri"/>
              </a:rPr>
              <a:t>Lancet 2004</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pic>
        <p:nvPicPr>
          <p:cNvPr id="427" name="Google Shape;427;p43"/>
          <p:cNvPicPr preferRelativeResize="0"/>
          <p:nvPr/>
        </p:nvPicPr>
        <p:blipFill rotWithShape="1">
          <a:blip r:embed="rId3">
            <a:alphaModFix/>
          </a:blip>
          <a:srcRect b="0" l="0" r="0" t="0"/>
          <a:stretch/>
        </p:blipFill>
        <p:spPr>
          <a:xfrm>
            <a:off x="3929062" y="1219200"/>
            <a:ext cx="4529138" cy="2895600"/>
          </a:xfrm>
          <a:prstGeom prst="rect">
            <a:avLst/>
          </a:prstGeom>
          <a:noFill/>
          <a:ln>
            <a:noFill/>
          </a:ln>
        </p:spPr>
      </p:pic>
      <p:sp>
        <p:nvSpPr>
          <p:cNvPr id="428" name="Google Shape;428;p43"/>
          <p:cNvSpPr/>
          <p:nvPr/>
        </p:nvSpPr>
        <p:spPr>
          <a:xfrm>
            <a:off x="2209801" y="4246562"/>
            <a:ext cx="1800225" cy="630238"/>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Development of long bones </a:t>
            </a:r>
            <a:endParaRPr/>
          </a:p>
        </p:txBody>
      </p:sp>
      <p:grpSp>
        <p:nvGrpSpPr>
          <p:cNvPr id="429" name="Google Shape;429;p43"/>
          <p:cNvGrpSpPr/>
          <p:nvPr/>
        </p:nvGrpSpPr>
        <p:grpSpPr>
          <a:xfrm>
            <a:off x="3352800" y="5318126"/>
            <a:ext cx="3657600" cy="625475"/>
            <a:chOff x="0" y="0"/>
            <a:chExt cx="2304" cy="394"/>
          </a:xfrm>
        </p:grpSpPr>
        <p:sp>
          <p:nvSpPr>
            <p:cNvPr id="430" name="Google Shape;430;p43"/>
            <p:cNvSpPr/>
            <p:nvPr/>
          </p:nvSpPr>
          <p:spPr>
            <a:xfrm>
              <a:off x="0" y="0"/>
              <a:ext cx="2304" cy="394"/>
            </a:xfrm>
            <a:prstGeom prst="roundRect">
              <a:avLst>
                <a:gd fmla="val 16667" name="adj"/>
              </a:avLst>
            </a:prstGeom>
            <a:noFill/>
            <a:ln cap="flat" cmpd="sng" w="1905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431" name="Google Shape;431;p43"/>
            <p:cNvSpPr/>
            <p:nvPr/>
          </p:nvSpPr>
          <p:spPr>
            <a:xfrm>
              <a:off x="20" y="53"/>
              <a:ext cx="2264" cy="288"/>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Epiphyses formed at 1–2 years of age,  stimulated by GH–IGF-I system</a:t>
              </a:r>
              <a:endParaRPr/>
            </a:p>
          </p:txBody>
        </p:sp>
      </p:grpSp>
      <p:sp>
        <p:nvSpPr>
          <p:cNvPr id="432" name="Google Shape;432;p43"/>
          <p:cNvSpPr/>
          <p:nvPr/>
        </p:nvSpPr>
        <p:spPr>
          <a:xfrm>
            <a:off x="7631098" y="4953001"/>
            <a:ext cx="190500" cy="219075"/>
          </a:xfrm>
          <a:custGeom>
            <a:rect b="b" l="l" r="r" t="t"/>
            <a:pathLst>
              <a:path extrusionOk="0" h="21600" w="21600">
                <a:moveTo>
                  <a:pt x="0" y="10800"/>
                </a:moveTo>
                <a:lnTo>
                  <a:pt x="10800" y="0"/>
                </a:lnTo>
                <a:lnTo>
                  <a:pt x="21600" y="10800"/>
                </a:lnTo>
                <a:lnTo>
                  <a:pt x="16200" y="10800"/>
                </a:lnTo>
                <a:lnTo>
                  <a:pt x="16200" y="21600"/>
                </a:lnTo>
                <a:lnTo>
                  <a:pt x="5400" y="21600"/>
                </a:lnTo>
                <a:lnTo>
                  <a:pt x="5400" y="10800"/>
                </a:lnTo>
                <a:close/>
                <a:moveTo>
                  <a:pt x="0" y="10800"/>
                </a:moveTo>
              </a:path>
            </a:pathLst>
          </a:custGeom>
          <a:solidFill>
            <a:schemeClr val="accent1"/>
          </a:solidFill>
          <a:ln cap="flat" cmpd="sng" w="9525">
            <a:solidFill>
              <a:srgbClr val="4A7DB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433" name="Google Shape;433;p43"/>
          <p:cNvPicPr preferRelativeResize="0"/>
          <p:nvPr/>
        </p:nvPicPr>
        <p:blipFill rotWithShape="1">
          <a:blip r:embed="rId4">
            <a:alphaModFix/>
          </a:blip>
          <a:srcRect b="0" l="0" r="0" t="0"/>
          <a:stretch/>
        </p:blipFill>
        <p:spPr>
          <a:xfrm>
            <a:off x="4343401" y="4191000"/>
            <a:ext cx="746125" cy="747712"/>
          </a:xfrm>
          <a:prstGeom prst="rect">
            <a:avLst/>
          </a:prstGeom>
          <a:noFill/>
          <a:ln>
            <a:noFill/>
          </a:ln>
        </p:spPr>
      </p:pic>
      <p:pic>
        <p:nvPicPr>
          <p:cNvPr id="434" name="Google Shape;434;p43"/>
          <p:cNvPicPr preferRelativeResize="0"/>
          <p:nvPr/>
        </p:nvPicPr>
        <p:blipFill rotWithShape="1">
          <a:blip r:embed="rId5">
            <a:alphaModFix/>
          </a:blip>
          <a:srcRect b="0" l="0" r="0" t="0"/>
          <a:stretch/>
        </p:blipFill>
        <p:spPr>
          <a:xfrm>
            <a:off x="5208588" y="4191000"/>
            <a:ext cx="720725" cy="762000"/>
          </a:xfrm>
          <a:prstGeom prst="rect">
            <a:avLst/>
          </a:prstGeom>
          <a:noFill/>
          <a:ln>
            <a:noFill/>
          </a:ln>
        </p:spPr>
      </p:pic>
      <p:pic>
        <p:nvPicPr>
          <p:cNvPr id="435" name="Google Shape;435;p43"/>
          <p:cNvPicPr preferRelativeResize="0"/>
          <p:nvPr/>
        </p:nvPicPr>
        <p:blipFill rotWithShape="1">
          <a:blip r:embed="rId6">
            <a:alphaModFix/>
          </a:blip>
          <a:srcRect b="0" l="0" r="0" t="0"/>
          <a:stretch/>
        </p:blipFill>
        <p:spPr>
          <a:xfrm>
            <a:off x="6124574" y="4191000"/>
            <a:ext cx="719138" cy="762000"/>
          </a:xfrm>
          <a:prstGeom prst="rect">
            <a:avLst/>
          </a:prstGeom>
          <a:noFill/>
          <a:ln>
            <a:noFill/>
          </a:ln>
        </p:spPr>
      </p:pic>
      <p:pic>
        <p:nvPicPr>
          <p:cNvPr id="436" name="Google Shape;436;p43"/>
          <p:cNvPicPr preferRelativeResize="0"/>
          <p:nvPr/>
        </p:nvPicPr>
        <p:blipFill rotWithShape="1">
          <a:blip r:embed="rId7">
            <a:alphaModFix/>
          </a:blip>
          <a:srcRect b="0" l="0" r="0" t="0"/>
          <a:stretch/>
        </p:blipFill>
        <p:spPr>
          <a:xfrm>
            <a:off x="7315201" y="4203701"/>
            <a:ext cx="719137" cy="720725"/>
          </a:xfrm>
          <a:prstGeom prst="rect">
            <a:avLst/>
          </a:prstGeom>
          <a:noFill/>
          <a:ln>
            <a:noFill/>
          </a:ln>
        </p:spPr>
      </p:pic>
      <p:sp>
        <p:nvSpPr>
          <p:cNvPr id="437" name="Google Shape;437;p43"/>
          <p:cNvSpPr/>
          <p:nvPr/>
        </p:nvSpPr>
        <p:spPr>
          <a:xfrm>
            <a:off x="5319712" y="4953001"/>
            <a:ext cx="190500" cy="219075"/>
          </a:xfrm>
          <a:custGeom>
            <a:rect b="b" l="l" r="r" t="t"/>
            <a:pathLst>
              <a:path extrusionOk="0" h="21600" w="21600">
                <a:moveTo>
                  <a:pt x="0" y="10800"/>
                </a:moveTo>
                <a:lnTo>
                  <a:pt x="10800" y="0"/>
                </a:lnTo>
                <a:lnTo>
                  <a:pt x="21600" y="10800"/>
                </a:lnTo>
                <a:lnTo>
                  <a:pt x="16200" y="10800"/>
                </a:lnTo>
                <a:lnTo>
                  <a:pt x="16200" y="21600"/>
                </a:lnTo>
                <a:lnTo>
                  <a:pt x="5400" y="21600"/>
                </a:lnTo>
                <a:lnTo>
                  <a:pt x="5400" y="10800"/>
                </a:lnTo>
                <a:close/>
                <a:moveTo>
                  <a:pt x="0" y="10800"/>
                </a:moveTo>
              </a:path>
            </a:pathLst>
          </a:custGeom>
          <a:solidFill>
            <a:schemeClr val="accent1"/>
          </a:solidFill>
          <a:ln cap="flat" cmpd="sng" w="9525">
            <a:solidFill>
              <a:srgbClr val="4A7DB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8" name="Google Shape;438;p43"/>
          <p:cNvSpPr/>
          <p:nvPr/>
        </p:nvSpPr>
        <p:spPr>
          <a:xfrm>
            <a:off x="7162801" y="5318126"/>
            <a:ext cx="1800225" cy="625474"/>
          </a:xfrm>
          <a:prstGeom prst="roundRect">
            <a:avLst>
              <a:gd fmla="val 16667" name="adj"/>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Epiphyses fuse: </a:t>
            </a:r>
            <a:endParaRPr/>
          </a:p>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end of growth</a:t>
            </a:r>
            <a:endParaRPr/>
          </a:p>
        </p:txBody>
      </p:sp>
      <p:sp>
        <p:nvSpPr>
          <p:cNvPr id="439" name="Google Shape;439;p43"/>
          <p:cNvSpPr txBox="1"/>
          <p:nvPr/>
        </p:nvSpPr>
        <p:spPr>
          <a:xfrm>
            <a:off x="473560" y="976526"/>
            <a:ext cx="2910990" cy="1477328"/>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Annual Growth velocity</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Birth to 12 mo: 18 -25 cm</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12 to 24 mo: 10 -13 cm</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24 mo to 36 mo: 7.5 – 10 cm</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3 yrs -puberty onset: 5-6 cm</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6"/>
          <p:cNvSpPr/>
          <p:nvPr/>
        </p:nvSpPr>
        <p:spPr>
          <a:xfrm>
            <a:off x="10355494" y="1666960"/>
            <a:ext cx="998306" cy="1525419"/>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2" name="Google Shape;172;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b="1" lang="en-US" sz="4000"/>
              <a:t>Growth Hormone History: A Tale of Ups and Downs</a:t>
            </a:r>
            <a:endParaRPr b="1" sz="4000"/>
          </a:p>
        </p:txBody>
      </p:sp>
      <p:sp>
        <p:nvSpPr>
          <p:cNvPr id="173" name="Google Shape;173;p26"/>
          <p:cNvSpPr txBox="1"/>
          <p:nvPr>
            <p:ph idx="1" type="body"/>
          </p:nvPr>
        </p:nvSpPr>
        <p:spPr>
          <a:xfrm>
            <a:off x="838200" y="1690688"/>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0"/>
              </a:spcBef>
              <a:spcAft>
                <a:spcPts val="0"/>
              </a:spcAft>
              <a:buClr>
                <a:schemeClr val="dk1"/>
              </a:buClr>
              <a:buSzPts val="1960"/>
              <a:buChar char="•"/>
            </a:pPr>
            <a:r>
              <a:rPr lang="en-US" sz="1960"/>
              <a:t>1956: First patient to receive GH (3 ½ yo, Bovine GH)</a:t>
            </a:r>
            <a:endParaRPr/>
          </a:p>
          <a:p>
            <a:pPr indent="-228600" lvl="0" marL="228600" rtl="0" algn="l">
              <a:lnSpc>
                <a:spcPct val="70000"/>
              </a:lnSpc>
              <a:spcBef>
                <a:spcPts val="1000"/>
              </a:spcBef>
              <a:spcAft>
                <a:spcPts val="0"/>
              </a:spcAft>
              <a:buClr>
                <a:schemeClr val="dk1"/>
              </a:buClr>
              <a:buSzPts val="1960"/>
              <a:buChar char="•"/>
            </a:pPr>
            <a:r>
              <a:rPr lang="en-US" sz="1960"/>
              <a:t>1958: Extraction of Human GH </a:t>
            </a:r>
            <a:r>
              <a:rPr lang="en-US" sz="1960" u="sng"/>
              <a:t>(356 pituitaries to treat one patient!)</a:t>
            </a:r>
            <a:endParaRPr/>
          </a:p>
          <a:p>
            <a:pPr indent="-228600" lvl="0" marL="228600" rtl="0" algn="l">
              <a:lnSpc>
                <a:spcPct val="70000"/>
              </a:lnSpc>
              <a:spcBef>
                <a:spcPts val="1000"/>
              </a:spcBef>
              <a:spcAft>
                <a:spcPts val="0"/>
              </a:spcAft>
              <a:buClr>
                <a:schemeClr val="dk1"/>
              </a:buClr>
              <a:buSzPts val="1960"/>
              <a:buChar char="•"/>
            </a:pPr>
            <a:r>
              <a:rPr lang="en-US" sz="1960"/>
              <a:t>1961: National Pituitary Agency (NIH supported)</a:t>
            </a:r>
            <a:endParaRPr/>
          </a:p>
          <a:p>
            <a:pPr indent="-228600" lvl="0" marL="228600" rtl="0" algn="l">
              <a:lnSpc>
                <a:spcPct val="70000"/>
              </a:lnSpc>
              <a:spcBef>
                <a:spcPts val="1000"/>
              </a:spcBef>
              <a:spcAft>
                <a:spcPts val="0"/>
              </a:spcAft>
              <a:buClr>
                <a:schemeClr val="dk1"/>
              </a:buClr>
              <a:buSzPts val="1960"/>
              <a:buChar char="•"/>
            </a:pPr>
            <a:r>
              <a:rPr lang="en-US" sz="1960"/>
              <a:t>1963: Immunoassay for GH and IGF-1</a:t>
            </a:r>
            <a:endParaRPr/>
          </a:p>
          <a:p>
            <a:pPr indent="-228600" lvl="1" marL="685800" rtl="0" algn="l">
              <a:lnSpc>
                <a:spcPct val="70000"/>
              </a:lnSpc>
              <a:spcBef>
                <a:spcPts val="500"/>
              </a:spcBef>
              <a:spcAft>
                <a:spcPts val="0"/>
              </a:spcAft>
              <a:buClr>
                <a:schemeClr val="dk1"/>
              </a:buClr>
              <a:buSzPts val="1679"/>
              <a:buChar char="•"/>
            </a:pPr>
            <a:r>
              <a:rPr lang="en-US" sz="1679"/>
              <a:t>Use was on research basis and supply limited</a:t>
            </a:r>
            <a:endParaRPr/>
          </a:p>
          <a:p>
            <a:pPr indent="-228600" lvl="0" marL="228600" rtl="0" algn="l">
              <a:lnSpc>
                <a:spcPct val="70000"/>
              </a:lnSpc>
              <a:spcBef>
                <a:spcPts val="1000"/>
              </a:spcBef>
              <a:spcAft>
                <a:spcPts val="0"/>
              </a:spcAft>
              <a:buClr>
                <a:schemeClr val="dk1"/>
              </a:buClr>
              <a:buSzPts val="1960"/>
              <a:buChar char="•"/>
            </a:pPr>
            <a:r>
              <a:rPr lang="en-US" sz="1960"/>
              <a:t>1970’s-80’s:  Gene splicing and recombinant human GH</a:t>
            </a:r>
            <a:endParaRPr/>
          </a:p>
          <a:p>
            <a:pPr indent="-228600" lvl="0" marL="228600" rtl="0" algn="l">
              <a:lnSpc>
                <a:spcPct val="70000"/>
              </a:lnSpc>
              <a:spcBef>
                <a:spcPts val="1000"/>
              </a:spcBef>
              <a:spcAft>
                <a:spcPts val="0"/>
              </a:spcAft>
              <a:buClr>
                <a:srgbClr val="FF0000"/>
              </a:buClr>
              <a:buSzPts val="1960"/>
              <a:buChar char="•"/>
            </a:pPr>
            <a:r>
              <a:rPr b="1" lang="en-US" sz="1960">
                <a:solidFill>
                  <a:srgbClr val="FF0000"/>
                </a:solidFill>
              </a:rPr>
              <a:t>1985: 2 Major events: </a:t>
            </a:r>
            <a:endParaRPr/>
          </a:p>
          <a:p>
            <a:pPr indent="-228600" lvl="1" marL="685800" rtl="0" algn="l">
              <a:lnSpc>
                <a:spcPct val="70000"/>
              </a:lnSpc>
              <a:spcBef>
                <a:spcPts val="500"/>
              </a:spcBef>
              <a:spcAft>
                <a:spcPts val="0"/>
              </a:spcAft>
              <a:buClr>
                <a:schemeClr val="dk1"/>
              </a:buClr>
              <a:buSzPts val="1679"/>
              <a:buChar char="•"/>
            </a:pPr>
            <a:r>
              <a:rPr lang="en-US" sz="1679"/>
              <a:t>CJD cases from hGH</a:t>
            </a:r>
            <a:endParaRPr sz="1679"/>
          </a:p>
          <a:p>
            <a:pPr indent="-228600" lvl="1" marL="685800" rtl="0" algn="l">
              <a:lnSpc>
                <a:spcPct val="70000"/>
              </a:lnSpc>
              <a:spcBef>
                <a:spcPts val="500"/>
              </a:spcBef>
              <a:spcAft>
                <a:spcPts val="0"/>
              </a:spcAft>
              <a:buClr>
                <a:schemeClr val="dk1"/>
              </a:buClr>
              <a:buSzPts val="1679"/>
              <a:buChar char="•"/>
            </a:pPr>
            <a:r>
              <a:rPr lang="en-US" sz="1679"/>
              <a:t>FDA Approval of rhGH for GH Deficiency: </a:t>
            </a:r>
            <a:endParaRPr/>
          </a:p>
          <a:p>
            <a:pPr indent="-228600" lvl="2" marL="1143000" rtl="0" algn="l">
              <a:lnSpc>
                <a:spcPct val="70000"/>
              </a:lnSpc>
              <a:spcBef>
                <a:spcPts val="500"/>
              </a:spcBef>
              <a:spcAft>
                <a:spcPts val="0"/>
              </a:spcAft>
              <a:buClr>
                <a:schemeClr val="dk1"/>
              </a:buClr>
              <a:buSzPts val="1400"/>
              <a:buChar char="•"/>
            </a:pPr>
            <a:r>
              <a:rPr lang="en-US" sz="1400"/>
              <a:t>unlimited supply for treatment and investigation</a:t>
            </a:r>
            <a:endParaRPr/>
          </a:p>
          <a:p>
            <a:pPr indent="-228600" lvl="0" marL="228600" rtl="0" algn="l">
              <a:lnSpc>
                <a:spcPct val="70000"/>
              </a:lnSpc>
              <a:spcBef>
                <a:spcPts val="1000"/>
              </a:spcBef>
              <a:spcAft>
                <a:spcPts val="0"/>
              </a:spcAft>
              <a:buClr>
                <a:schemeClr val="dk1"/>
              </a:buClr>
              <a:buSzPts val="1960"/>
              <a:buChar char="•"/>
            </a:pPr>
            <a:r>
              <a:rPr lang="en-US" sz="1960"/>
              <a:t>1958-1985: 27 years of human GH</a:t>
            </a:r>
            <a:endParaRPr/>
          </a:p>
          <a:p>
            <a:pPr indent="-228600" lvl="0" marL="228600" rtl="0" algn="l">
              <a:lnSpc>
                <a:spcPct val="70000"/>
              </a:lnSpc>
              <a:spcBef>
                <a:spcPts val="1000"/>
              </a:spcBef>
              <a:spcAft>
                <a:spcPts val="0"/>
              </a:spcAft>
              <a:buClr>
                <a:schemeClr val="dk1"/>
              </a:buClr>
              <a:buSzPts val="1960"/>
              <a:buChar char="•"/>
            </a:pPr>
            <a:r>
              <a:rPr lang="en-US" sz="1960"/>
              <a:t>1985-2019:  Expanded use, New indications, Abuse (athletes, anti-aging)</a:t>
            </a:r>
            <a:endParaRPr/>
          </a:p>
          <a:p>
            <a:pPr indent="-228600" lvl="0" marL="228600" rtl="0" algn="l">
              <a:lnSpc>
                <a:spcPct val="70000"/>
              </a:lnSpc>
              <a:spcBef>
                <a:spcPts val="1000"/>
              </a:spcBef>
              <a:spcAft>
                <a:spcPts val="0"/>
              </a:spcAft>
              <a:buClr>
                <a:schemeClr val="dk1"/>
              </a:buClr>
              <a:buSzPts val="1960"/>
              <a:buChar char="•"/>
            </a:pPr>
            <a:r>
              <a:rPr b="1" lang="en-US" sz="1960"/>
              <a:t>2005: IGF-1 for primary IGF-1 Deficiency</a:t>
            </a:r>
            <a:endParaRPr/>
          </a:p>
          <a:p>
            <a:pPr indent="-228600" lvl="0" marL="228600" rtl="0" algn="l">
              <a:lnSpc>
                <a:spcPct val="70000"/>
              </a:lnSpc>
              <a:spcBef>
                <a:spcPts val="1000"/>
              </a:spcBef>
              <a:spcAft>
                <a:spcPts val="0"/>
              </a:spcAft>
              <a:buClr>
                <a:srgbClr val="0070C0"/>
              </a:buClr>
              <a:buSzPts val="1960"/>
              <a:buChar char="•"/>
            </a:pPr>
            <a:r>
              <a:rPr b="1" lang="en-US" sz="1960">
                <a:solidFill>
                  <a:srgbClr val="0070C0"/>
                </a:solidFill>
              </a:rPr>
              <a:t>Current : ongoing clinical trials for the weekly GH</a:t>
            </a:r>
            <a:endParaRPr/>
          </a:p>
        </p:txBody>
      </p:sp>
      <p:cxnSp>
        <p:nvCxnSpPr>
          <p:cNvPr id="174" name="Google Shape;174;p26"/>
          <p:cNvCxnSpPr/>
          <p:nvPr/>
        </p:nvCxnSpPr>
        <p:spPr>
          <a:xfrm flipH="1" rot="10800000">
            <a:off x="679938" y="1508222"/>
            <a:ext cx="10832123" cy="56271"/>
          </a:xfrm>
          <a:prstGeom prst="straightConnector1">
            <a:avLst/>
          </a:prstGeom>
          <a:noFill/>
          <a:ln cap="flat" cmpd="thinThick" w="38100">
            <a:solidFill>
              <a:schemeClr val="accent1"/>
            </a:solidFill>
            <a:prstDash val="solid"/>
            <a:miter lim="800000"/>
            <a:headEnd len="sm" w="sm" type="none"/>
            <a:tailEnd len="sm" w="sm" type="none"/>
          </a:ln>
        </p:spPr>
      </p:cxnSp>
      <p:sp>
        <p:nvSpPr>
          <p:cNvPr id="175" name="Google Shape;175;p26"/>
          <p:cNvSpPr txBox="1"/>
          <p:nvPr/>
        </p:nvSpPr>
        <p:spPr>
          <a:xfrm>
            <a:off x="10033256" y="6307816"/>
            <a:ext cx="149874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Blizzard R. 2012</a:t>
            </a:r>
            <a:endParaRPr b="0" i="0" sz="1600" u="none" cap="none" strike="noStrike">
              <a:solidFill>
                <a:srgbClr val="000000"/>
              </a:solidFill>
              <a:latin typeface="Calibri"/>
              <a:ea typeface="Calibri"/>
              <a:cs typeface="Calibri"/>
              <a:sym typeface="Calibri"/>
            </a:endParaRPr>
          </a:p>
        </p:txBody>
      </p:sp>
      <p:sp>
        <p:nvSpPr>
          <p:cNvPr id="176" name="Google Shape;176;p26"/>
          <p:cNvSpPr txBox="1"/>
          <p:nvPr/>
        </p:nvSpPr>
        <p:spPr>
          <a:xfrm>
            <a:off x="6609347" y="6216668"/>
            <a:ext cx="2606804" cy="4154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Calibri"/>
              <a:buNone/>
            </a:pPr>
            <a:r>
              <a:rPr b="0" i="0" lang="en-US" sz="1050" u="none" cap="none" strike="noStrike">
                <a:solidFill>
                  <a:srgbClr val="000000"/>
                </a:solidFill>
                <a:latin typeface="Calibri"/>
                <a:ea typeface="Calibri"/>
                <a:cs typeface="Calibri"/>
                <a:sym typeface="Calibri"/>
              </a:rPr>
              <a:t>hGH: human growth hormone</a:t>
            </a:r>
            <a:endParaRPr/>
          </a:p>
          <a:p>
            <a:pPr indent="0" lvl="0" marL="0" marR="0" rtl="0" algn="l">
              <a:lnSpc>
                <a:spcPct val="100000"/>
              </a:lnSpc>
              <a:spcBef>
                <a:spcPts val="0"/>
              </a:spcBef>
              <a:spcAft>
                <a:spcPts val="0"/>
              </a:spcAft>
              <a:buClr>
                <a:srgbClr val="000000"/>
              </a:buClr>
              <a:buSzPts val="1050"/>
              <a:buFont typeface="Calibri"/>
              <a:buNone/>
            </a:pPr>
            <a:r>
              <a:rPr b="0" i="0" lang="en-US" sz="1050" u="none" cap="none" strike="noStrike">
                <a:solidFill>
                  <a:srgbClr val="000000"/>
                </a:solidFill>
                <a:latin typeface="Calibri"/>
                <a:ea typeface="Calibri"/>
                <a:cs typeface="Calibri"/>
                <a:sym typeface="Calibri"/>
              </a:rPr>
              <a:t>rhGH: recombinant human growth hormone</a:t>
            </a:r>
            <a:endParaRPr b="0" i="0" sz="1050" u="none" cap="none" strike="noStrike">
              <a:solidFill>
                <a:srgbClr val="000000"/>
              </a:solidFill>
              <a:latin typeface="Calibri"/>
              <a:ea typeface="Calibri"/>
              <a:cs typeface="Calibri"/>
              <a:sym typeface="Calibri"/>
            </a:endParaRPr>
          </a:p>
        </p:txBody>
      </p:sp>
      <p:pic>
        <p:nvPicPr>
          <p:cNvPr id="177" name="Google Shape;177;p26"/>
          <p:cNvPicPr preferRelativeResize="0"/>
          <p:nvPr/>
        </p:nvPicPr>
        <p:blipFill rotWithShape="1">
          <a:blip r:embed="rId3">
            <a:alphaModFix/>
          </a:blip>
          <a:srcRect b="0" l="0" r="0" t="0"/>
          <a:stretch/>
        </p:blipFill>
        <p:spPr>
          <a:xfrm>
            <a:off x="10374322" y="1673810"/>
            <a:ext cx="979478" cy="1219450"/>
          </a:xfrm>
          <a:prstGeom prst="rect">
            <a:avLst/>
          </a:prstGeom>
          <a:noFill/>
          <a:ln>
            <a:noFill/>
          </a:ln>
        </p:spPr>
      </p:pic>
      <p:sp>
        <p:nvSpPr>
          <p:cNvPr id="178" name="Google Shape;178;p26"/>
          <p:cNvSpPr txBox="1"/>
          <p:nvPr/>
        </p:nvSpPr>
        <p:spPr>
          <a:xfrm>
            <a:off x="10324759" y="2833785"/>
            <a:ext cx="1010213" cy="41549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Robert Blizzard</a:t>
            </a:r>
            <a:endParaRPr/>
          </a:p>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1924-2018</a:t>
            </a:r>
            <a:endParaRPr b="0" i="0" sz="10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pic>
        <p:nvPicPr>
          <p:cNvPr id="444" name="Google Shape;444;p44"/>
          <p:cNvPicPr preferRelativeResize="0"/>
          <p:nvPr/>
        </p:nvPicPr>
        <p:blipFill rotWithShape="1">
          <a:blip r:embed="rId3">
            <a:alphaModFix/>
          </a:blip>
          <a:srcRect b="0" l="0" r="0" t="0"/>
          <a:stretch/>
        </p:blipFill>
        <p:spPr>
          <a:xfrm>
            <a:off x="2286000" y="757239"/>
            <a:ext cx="7620000" cy="5343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pic>
        <p:nvPicPr>
          <p:cNvPr id="449" name="Google Shape;449;p45"/>
          <p:cNvPicPr preferRelativeResize="0"/>
          <p:nvPr/>
        </p:nvPicPr>
        <p:blipFill rotWithShape="1">
          <a:blip r:embed="rId3">
            <a:alphaModFix/>
          </a:blip>
          <a:srcRect b="0" l="0" r="0" t="0"/>
          <a:stretch/>
        </p:blipFill>
        <p:spPr>
          <a:xfrm>
            <a:off x="2286000" y="904875"/>
            <a:ext cx="7620000" cy="5048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t>Diagnosing GHD: Not a Single Test</a:t>
            </a:r>
            <a:endParaRPr/>
          </a:p>
        </p:txBody>
      </p:sp>
      <p:sp>
        <p:nvSpPr>
          <p:cNvPr id="455" name="Google Shape;455;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Multifaceted diagnosis</a:t>
            </a:r>
            <a:endParaRPr/>
          </a:p>
          <a:p>
            <a:pPr indent="-228600" lvl="0" marL="228600" rtl="0" algn="l">
              <a:lnSpc>
                <a:spcPct val="90000"/>
              </a:lnSpc>
              <a:spcBef>
                <a:spcPts val="1000"/>
              </a:spcBef>
              <a:spcAft>
                <a:spcPts val="0"/>
              </a:spcAft>
              <a:buClr>
                <a:schemeClr val="dk1"/>
              </a:buClr>
              <a:buSzPts val="2800"/>
              <a:buChar char="•"/>
            </a:pPr>
            <a:r>
              <a:rPr lang="en-US"/>
              <a:t>assessment of patient's auxology </a:t>
            </a:r>
            <a:endParaRPr/>
          </a:p>
          <a:p>
            <a:pPr indent="-228600" lvl="0" marL="228600" rtl="0" algn="l">
              <a:lnSpc>
                <a:spcPct val="90000"/>
              </a:lnSpc>
              <a:spcBef>
                <a:spcPts val="1000"/>
              </a:spcBef>
              <a:spcAft>
                <a:spcPts val="0"/>
              </a:spcAft>
              <a:buClr>
                <a:schemeClr val="dk1"/>
              </a:buClr>
              <a:buSzPts val="2800"/>
              <a:buChar char="•"/>
            </a:pPr>
            <a:r>
              <a:rPr lang="en-US"/>
              <a:t>biochemical assessment of the GH-IGF-I axis</a:t>
            </a:r>
            <a:endParaRPr/>
          </a:p>
          <a:p>
            <a:pPr indent="-228600" lvl="0" marL="228600" rtl="0" algn="l">
              <a:lnSpc>
                <a:spcPct val="90000"/>
              </a:lnSpc>
              <a:spcBef>
                <a:spcPts val="1000"/>
              </a:spcBef>
              <a:spcAft>
                <a:spcPts val="0"/>
              </a:spcAft>
              <a:buClr>
                <a:schemeClr val="dk1"/>
              </a:buClr>
              <a:buSzPts val="2800"/>
              <a:buChar char="•"/>
            </a:pPr>
            <a:r>
              <a:rPr lang="en-US"/>
              <a:t>imaging of the hypothalamo-pituitary axis</a:t>
            </a:r>
            <a:endParaRPr/>
          </a:p>
        </p:txBody>
      </p:sp>
      <p:cxnSp>
        <p:nvCxnSpPr>
          <p:cNvPr id="456" name="Google Shape;456;p46"/>
          <p:cNvCxnSpPr/>
          <p:nvPr/>
        </p:nvCxnSpPr>
        <p:spPr>
          <a:xfrm flipH="1" rot="10800000">
            <a:off x="889000" y="1612900"/>
            <a:ext cx="10198100" cy="12700"/>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Diagnosing GHD: Challenges</a:t>
            </a:r>
            <a:endParaRPr/>
          </a:p>
        </p:txBody>
      </p:sp>
      <p:sp>
        <p:nvSpPr>
          <p:cNvPr id="462" name="Google Shape;462;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dk1"/>
              </a:buClr>
              <a:buSzPts val="2800"/>
              <a:buChar char="•"/>
            </a:pPr>
            <a:r>
              <a:rPr lang="en-US"/>
              <a:t>Laboratory assays</a:t>
            </a:r>
            <a:endParaRPr/>
          </a:p>
          <a:p>
            <a:pPr indent="-228600" lvl="1" marL="685800" rtl="0" algn="l">
              <a:lnSpc>
                <a:spcPct val="80000"/>
              </a:lnSpc>
              <a:spcBef>
                <a:spcPts val="500"/>
              </a:spcBef>
              <a:spcAft>
                <a:spcPts val="0"/>
              </a:spcAft>
              <a:buClr>
                <a:schemeClr val="dk1"/>
              </a:buClr>
              <a:buSzPts val="2400"/>
              <a:buChar char="•"/>
            </a:pPr>
            <a:r>
              <a:rPr lang="en-US"/>
              <a:t>IGF-1 assays accuracy</a:t>
            </a:r>
            <a:endParaRPr/>
          </a:p>
          <a:p>
            <a:pPr indent="-228600" lvl="1" marL="685800" rtl="0" algn="l">
              <a:lnSpc>
                <a:spcPct val="80000"/>
              </a:lnSpc>
              <a:spcBef>
                <a:spcPts val="500"/>
              </a:spcBef>
              <a:spcAft>
                <a:spcPts val="0"/>
              </a:spcAft>
              <a:buClr>
                <a:schemeClr val="dk1"/>
              </a:buClr>
              <a:buSzPts val="2400"/>
              <a:buChar char="•"/>
            </a:pPr>
            <a:r>
              <a:rPr lang="en-US"/>
              <a:t>Confounding factors for IGF-1 concentration</a:t>
            </a:r>
            <a:endParaRPr/>
          </a:p>
          <a:p>
            <a:pPr indent="-228600" lvl="0" marL="228600" rtl="0" algn="l">
              <a:lnSpc>
                <a:spcPct val="80000"/>
              </a:lnSpc>
              <a:spcBef>
                <a:spcPts val="1000"/>
              </a:spcBef>
              <a:spcAft>
                <a:spcPts val="0"/>
              </a:spcAft>
              <a:buClr>
                <a:schemeClr val="dk1"/>
              </a:buClr>
              <a:buSzPts val="2800"/>
              <a:buChar char="•"/>
            </a:pPr>
            <a:r>
              <a:rPr lang="en-US"/>
              <a:t>Stimulation tests</a:t>
            </a:r>
            <a:endParaRPr/>
          </a:p>
          <a:p>
            <a:pPr indent="-228600" lvl="1" marL="685800" rtl="0" algn="l">
              <a:lnSpc>
                <a:spcPct val="80000"/>
              </a:lnSpc>
              <a:spcBef>
                <a:spcPts val="500"/>
              </a:spcBef>
              <a:spcAft>
                <a:spcPts val="0"/>
              </a:spcAft>
              <a:buClr>
                <a:schemeClr val="dk1"/>
              </a:buClr>
              <a:buSzPts val="2400"/>
              <a:buChar char="•"/>
            </a:pPr>
            <a:r>
              <a:rPr lang="en-US"/>
              <a:t>Which ones to use: Insulin, glucagon, clonidine, L-DOPA, arginine?</a:t>
            </a:r>
            <a:endParaRPr/>
          </a:p>
          <a:p>
            <a:pPr indent="-228600" lvl="1" marL="685800" rtl="0" algn="l">
              <a:lnSpc>
                <a:spcPct val="80000"/>
              </a:lnSpc>
              <a:spcBef>
                <a:spcPts val="500"/>
              </a:spcBef>
              <a:spcAft>
                <a:spcPts val="0"/>
              </a:spcAft>
              <a:buClr>
                <a:schemeClr val="dk1"/>
              </a:buClr>
              <a:buSzPts val="2400"/>
              <a:buChar char="•"/>
            </a:pPr>
            <a:r>
              <a:rPr lang="en-US"/>
              <a:t>Which cut-off: ?10 ng/ml or 7 or 8?</a:t>
            </a:r>
            <a:endParaRPr/>
          </a:p>
          <a:p>
            <a:pPr indent="-228600" lvl="1" marL="685800" rtl="0" algn="l">
              <a:lnSpc>
                <a:spcPct val="80000"/>
              </a:lnSpc>
              <a:spcBef>
                <a:spcPts val="500"/>
              </a:spcBef>
              <a:spcAft>
                <a:spcPts val="0"/>
              </a:spcAft>
              <a:buClr>
                <a:schemeClr val="dk1"/>
              </a:buClr>
              <a:buSzPts val="2400"/>
              <a:buChar char="•"/>
            </a:pPr>
            <a:r>
              <a:rPr lang="en-US"/>
              <a:t>Special consideration: priming or no priming with sex steroids?</a:t>
            </a:r>
            <a:endParaRPr/>
          </a:p>
          <a:p>
            <a:pPr indent="-228600" lvl="1" marL="685800" rtl="0" algn="l">
              <a:lnSpc>
                <a:spcPct val="80000"/>
              </a:lnSpc>
              <a:spcBef>
                <a:spcPts val="500"/>
              </a:spcBef>
              <a:spcAft>
                <a:spcPts val="0"/>
              </a:spcAft>
              <a:buClr>
                <a:schemeClr val="dk1"/>
              </a:buClr>
              <a:buSzPts val="2400"/>
              <a:buChar char="•"/>
            </a:pPr>
            <a:r>
              <a:rPr lang="en-US"/>
              <a:t>Blunted response in obese individuals</a:t>
            </a:r>
            <a:endParaRPr/>
          </a:p>
          <a:p>
            <a:pPr indent="-228600" lvl="0" marL="228600" rtl="0" algn="l">
              <a:lnSpc>
                <a:spcPct val="80000"/>
              </a:lnSpc>
              <a:spcBef>
                <a:spcPts val="1000"/>
              </a:spcBef>
              <a:spcAft>
                <a:spcPts val="0"/>
              </a:spcAft>
              <a:buClr>
                <a:schemeClr val="dk1"/>
              </a:buClr>
              <a:buSzPts val="2800"/>
              <a:buChar char="•"/>
            </a:pPr>
            <a:r>
              <a:rPr lang="en-US"/>
              <a:t>Respecting the correct order in testing</a:t>
            </a:r>
            <a:endParaRPr/>
          </a:p>
          <a:p>
            <a:pPr indent="-228600" lvl="0" marL="228600" rtl="0" algn="l">
              <a:lnSpc>
                <a:spcPct val="80000"/>
              </a:lnSpc>
              <a:spcBef>
                <a:spcPts val="1000"/>
              </a:spcBef>
              <a:spcAft>
                <a:spcPts val="0"/>
              </a:spcAft>
              <a:buClr>
                <a:schemeClr val="dk1"/>
              </a:buClr>
              <a:buSzPts val="2800"/>
              <a:buChar char="•"/>
            </a:pPr>
            <a:r>
              <a:rPr lang="en-US"/>
              <a:t>Make sure full pituitary axis is assessed in case of GHD</a:t>
            </a:r>
            <a:endParaRPr/>
          </a:p>
        </p:txBody>
      </p:sp>
      <p:cxnSp>
        <p:nvCxnSpPr>
          <p:cNvPr id="463" name="Google Shape;463;p47"/>
          <p:cNvCxnSpPr/>
          <p:nvPr/>
        </p:nvCxnSpPr>
        <p:spPr>
          <a:xfrm flipH="1" rot="10800000">
            <a:off x="889000" y="1612900"/>
            <a:ext cx="10198100" cy="12700"/>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700"/>
              <a:buFont typeface="Calibri"/>
              <a:buNone/>
            </a:pPr>
            <a:r>
              <a:rPr b="1" lang="en-US" sz="2700"/>
              <a:t>Consensus guidelines on the diagnosis and treatment of GH deficiency in childhood and adolescence (GH Research Society) </a:t>
            </a:r>
            <a:endParaRPr b="1"/>
          </a:p>
        </p:txBody>
      </p:sp>
      <p:sp>
        <p:nvSpPr>
          <p:cNvPr id="469" name="Google Shape;469;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000"/>
              <a:buChar char="•"/>
            </a:pPr>
            <a:r>
              <a:rPr b="1" lang="en-US" sz="2000"/>
              <a:t>When to consider investigation for GH deficiency </a:t>
            </a:r>
            <a:endParaRPr/>
          </a:p>
          <a:p>
            <a:pPr indent="-228600" lvl="1" marL="685800" rtl="0" algn="l">
              <a:lnSpc>
                <a:spcPct val="90000"/>
              </a:lnSpc>
              <a:spcBef>
                <a:spcPts val="500"/>
              </a:spcBef>
              <a:spcAft>
                <a:spcPts val="0"/>
              </a:spcAft>
              <a:buClr>
                <a:srgbClr val="C00000"/>
              </a:buClr>
              <a:buSzPts val="1600"/>
              <a:buChar char="•"/>
            </a:pPr>
            <a:r>
              <a:rPr b="1" lang="en-US" sz="1600">
                <a:solidFill>
                  <a:srgbClr val="C00000"/>
                </a:solidFill>
              </a:rPr>
              <a:t>Severe</a:t>
            </a:r>
            <a:r>
              <a:rPr lang="en-US" sz="1600"/>
              <a:t> short stature, defined as a height </a:t>
            </a:r>
            <a:r>
              <a:rPr b="1" lang="en-US" sz="1600">
                <a:solidFill>
                  <a:srgbClr val="C00000"/>
                </a:solidFill>
              </a:rPr>
              <a:t>&gt; 3 SD </a:t>
            </a:r>
            <a:r>
              <a:rPr lang="en-US" sz="1600"/>
              <a:t>below the mean </a:t>
            </a:r>
            <a:r>
              <a:rPr b="1" lang="en-US" sz="1600"/>
              <a:t>(height &lt; 1</a:t>
            </a:r>
            <a:r>
              <a:rPr b="1" baseline="30000" lang="en-US" sz="1600"/>
              <a:t>st</a:t>
            </a:r>
            <a:r>
              <a:rPr b="1" lang="en-US" sz="1600"/>
              <a:t> percentile) </a:t>
            </a:r>
            <a:endParaRPr sz="1600"/>
          </a:p>
          <a:p>
            <a:pPr indent="-228600" lvl="1" marL="685800" rtl="0" algn="l">
              <a:lnSpc>
                <a:spcPct val="90000"/>
              </a:lnSpc>
              <a:spcBef>
                <a:spcPts val="500"/>
              </a:spcBef>
              <a:spcAft>
                <a:spcPts val="0"/>
              </a:spcAft>
              <a:buClr>
                <a:schemeClr val="dk1"/>
              </a:buClr>
              <a:buSzPts val="1600"/>
              <a:buChar char="•"/>
            </a:pPr>
            <a:r>
              <a:rPr lang="en-US" sz="1600"/>
              <a:t>Height </a:t>
            </a:r>
            <a:r>
              <a:rPr b="1" lang="en-US" sz="1600">
                <a:solidFill>
                  <a:srgbClr val="C00000"/>
                </a:solidFill>
              </a:rPr>
              <a:t>&gt;1.5 SD </a:t>
            </a:r>
            <a:r>
              <a:rPr lang="en-US" sz="1600"/>
              <a:t>below the </a:t>
            </a:r>
            <a:r>
              <a:rPr b="1" lang="en-US" sz="1600">
                <a:solidFill>
                  <a:srgbClr val="C00000"/>
                </a:solidFill>
              </a:rPr>
              <a:t>mid-parental height</a:t>
            </a:r>
            <a:endParaRPr/>
          </a:p>
          <a:p>
            <a:pPr indent="-228600" lvl="1" marL="685800" rtl="0" algn="l">
              <a:lnSpc>
                <a:spcPct val="90000"/>
              </a:lnSpc>
              <a:spcBef>
                <a:spcPts val="500"/>
              </a:spcBef>
              <a:spcAft>
                <a:spcPts val="0"/>
              </a:spcAft>
              <a:buClr>
                <a:schemeClr val="dk1"/>
              </a:buClr>
              <a:buSzPts val="1600"/>
              <a:buChar char="•"/>
            </a:pPr>
            <a:r>
              <a:rPr lang="en-US" sz="1600"/>
              <a:t>Height </a:t>
            </a:r>
            <a:r>
              <a:rPr b="1" lang="en-US" sz="1600">
                <a:solidFill>
                  <a:srgbClr val="C00000"/>
                </a:solidFill>
              </a:rPr>
              <a:t>&gt;2 SD below the mean </a:t>
            </a:r>
            <a:r>
              <a:rPr b="1" lang="en-US" sz="1600"/>
              <a:t>(height &lt; 1</a:t>
            </a:r>
            <a:r>
              <a:rPr b="1" baseline="30000" lang="en-US" sz="1600"/>
              <a:t>st</a:t>
            </a:r>
            <a:r>
              <a:rPr b="1" lang="en-US" sz="1600"/>
              <a:t> percentile) </a:t>
            </a:r>
            <a:r>
              <a:rPr b="1" i="1" lang="en-US" sz="1600" u="sng"/>
              <a:t>and</a:t>
            </a:r>
            <a:r>
              <a:rPr b="1" i="1" lang="en-US" sz="1600"/>
              <a:t> </a:t>
            </a:r>
            <a:r>
              <a:rPr lang="en-US" sz="1600"/>
              <a:t>a </a:t>
            </a:r>
            <a:r>
              <a:rPr b="1" lang="en-US" sz="1600">
                <a:solidFill>
                  <a:srgbClr val="C00000"/>
                </a:solidFill>
              </a:rPr>
              <a:t>height velocity over 1 year &gt;1 SD below the mean </a:t>
            </a:r>
            <a:r>
              <a:rPr lang="en-US" sz="1600"/>
              <a:t>for chronological age</a:t>
            </a:r>
            <a:endParaRPr/>
          </a:p>
          <a:p>
            <a:pPr indent="0" lvl="1" marL="457200" rtl="0" algn="l">
              <a:lnSpc>
                <a:spcPct val="90000"/>
              </a:lnSpc>
              <a:spcBef>
                <a:spcPts val="500"/>
              </a:spcBef>
              <a:spcAft>
                <a:spcPts val="0"/>
              </a:spcAft>
              <a:buClr>
                <a:schemeClr val="dk1"/>
              </a:buClr>
              <a:buSzPts val="1600"/>
              <a:buNone/>
            </a:pPr>
            <a:r>
              <a:rPr b="1" i="1" lang="en-US" sz="1600"/>
              <a:t>or</a:t>
            </a:r>
            <a:endParaRPr/>
          </a:p>
          <a:p>
            <a:pPr indent="-228600" lvl="1" marL="685800" rtl="0" algn="l">
              <a:lnSpc>
                <a:spcPct val="90000"/>
              </a:lnSpc>
              <a:spcBef>
                <a:spcPts val="500"/>
              </a:spcBef>
              <a:spcAft>
                <a:spcPts val="0"/>
              </a:spcAft>
              <a:buClr>
                <a:schemeClr val="dk1"/>
              </a:buClr>
              <a:buSzPts val="1600"/>
              <a:buChar char="•"/>
            </a:pPr>
            <a:r>
              <a:rPr lang="en-US" sz="1600"/>
              <a:t>Height </a:t>
            </a:r>
            <a:r>
              <a:rPr b="1" lang="en-US" sz="1600">
                <a:solidFill>
                  <a:srgbClr val="C00000"/>
                </a:solidFill>
              </a:rPr>
              <a:t>&gt;2 SD below the mean </a:t>
            </a:r>
            <a:r>
              <a:rPr b="1" i="1" lang="en-US" sz="1600"/>
              <a:t>and </a:t>
            </a:r>
            <a:r>
              <a:rPr lang="en-US" sz="1600"/>
              <a:t>a </a:t>
            </a:r>
            <a:r>
              <a:rPr b="1" lang="en-US" sz="1600">
                <a:solidFill>
                  <a:srgbClr val="C00000"/>
                </a:solidFill>
              </a:rPr>
              <a:t>decrease in height SD</a:t>
            </a:r>
            <a:r>
              <a:rPr lang="en-US" sz="1600"/>
              <a:t> of </a:t>
            </a:r>
            <a:r>
              <a:rPr b="1" lang="en-US" sz="1600">
                <a:solidFill>
                  <a:srgbClr val="C00000"/>
                </a:solidFill>
              </a:rPr>
              <a:t>&gt; 0.5 SD over 1 year in children over 2 years of age </a:t>
            </a:r>
            <a:endParaRPr/>
          </a:p>
          <a:p>
            <a:pPr indent="-228600" lvl="1" marL="685800" rtl="0" algn="l">
              <a:lnSpc>
                <a:spcPct val="90000"/>
              </a:lnSpc>
              <a:spcBef>
                <a:spcPts val="500"/>
              </a:spcBef>
              <a:spcAft>
                <a:spcPts val="0"/>
              </a:spcAft>
              <a:buClr>
                <a:schemeClr val="dk1"/>
              </a:buClr>
              <a:buSzPts val="1600"/>
              <a:buChar char="•"/>
            </a:pPr>
            <a:r>
              <a:rPr lang="en-US" sz="1600"/>
              <a:t>In the absence of short stature, a </a:t>
            </a:r>
            <a:r>
              <a:rPr b="1" lang="en-US" sz="1600">
                <a:solidFill>
                  <a:srgbClr val="C00000"/>
                </a:solidFill>
              </a:rPr>
              <a:t>height velocity &gt;2 SD below the mean over 1 year </a:t>
            </a:r>
            <a:r>
              <a:rPr b="1" i="1" lang="en-US" sz="1600"/>
              <a:t>or</a:t>
            </a:r>
            <a:r>
              <a:rPr lang="en-US" sz="1600"/>
              <a:t> </a:t>
            </a:r>
            <a:r>
              <a:rPr b="1" lang="en-US" sz="1600">
                <a:solidFill>
                  <a:srgbClr val="C00000"/>
                </a:solidFill>
              </a:rPr>
              <a:t>&gt;1.5 SD sustained over 2 years</a:t>
            </a:r>
            <a:r>
              <a:rPr lang="en-US" sz="1600"/>
              <a:t>; this may occur in growth hormone deficiency (GHD), presenting in infancy, or in organic acquired GHD. </a:t>
            </a:r>
            <a:endParaRPr/>
          </a:p>
          <a:p>
            <a:pPr indent="-228600" lvl="1" marL="685800" rtl="0" algn="l">
              <a:lnSpc>
                <a:spcPct val="90000"/>
              </a:lnSpc>
              <a:spcBef>
                <a:spcPts val="500"/>
              </a:spcBef>
              <a:spcAft>
                <a:spcPts val="0"/>
              </a:spcAft>
              <a:buClr>
                <a:schemeClr val="dk1"/>
              </a:buClr>
              <a:buSzPts val="1600"/>
              <a:buChar char="•"/>
            </a:pPr>
            <a:r>
              <a:rPr lang="en-US" sz="1600"/>
              <a:t>Signs indicative of an </a:t>
            </a:r>
            <a:r>
              <a:rPr b="1" lang="en-US" sz="1600">
                <a:solidFill>
                  <a:srgbClr val="C00000"/>
                </a:solidFill>
              </a:rPr>
              <a:t>intracranial lesion</a:t>
            </a:r>
            <a:endParaRPr/>
          </a:p>
          <a:p>
            <a:pPr indent="-228600" lvl="1" marL="685800" rtl="0" algn="l">
              <a:lnSpc>
                <a:spcPct val="90000"/>
              </a:lnSpc>
              <a:spcBef>
                <a:spcPts val="500"/>
              </a:spcBef>
              <a:spcAft>
                <a:spcPts val="0"/>
              </a:spcAft>
              <a:buClr>
                <a:schemeClr val="dk1"/>
              </a:buClr>
              <a:buSzPts val="1600"/>
              <a:buChar char="•"/>
            </a:pPr>
            <a:r>
              <a:rPr lang="en-US" sz="1600"/>
              <a:t>Signs of </a:t>
            </a:r>
            <a:r>
              <a:rPr b="1" lang="en-US" sz="1600">
                <a:solidFill>
                  <a:srgbClr val="C00000"/>
                </a:solidFill>
              </a:rPr>
              <a:t>MPHD </a:t>
            </a:r>
            <a:r>
              <a:rPr b="1" lang="en-US" sz="1600"/>
              <a:t>(</a:t>
            </a:r>
            <a:r>
              <a:rPr lang="en-US" sz="1600"/>
              <a:t>multiple pituitary hormone deficiencies)</a:t>
            </a:r>
            <a:endParaRPr sz="1600"/>
          </a:p>
          <a:p>
            <a:pPr indent="-228600" lvl="1" marL="685800" rtl="0" algn="l">
              <a:lnSpc>
                <a:spcPct val="90000"/>
              </a:lnSpc>
              <a:spcBef>
                <a:spcPts val="500"/>
              </a:spcBef>
              <a:spcAft>
                <a:spcPts val="0"/>
              </a:spcAft>
              <a:buClr>
                <a:srgbClr val="C00000"/>
              </a:buClr>
              <a:buSzPts val="1600"/>
              <a:buChar char="•"/>
            </a:pPr>
            <a:r>
              <a:rPr b="1" lang="en-US" sz="1600">
                <a:solidFill>
                  <a:srgbClr val="C00000"/>
                </a:solidFill>
              </a:rPr>
              <a:t>Neonatal</a:t>
            </a:r>
            <a:r>
              <a:rPr lang="en-US" sz="1600"/>
              <a:t> symptoms and signs of GHD</a:t>
            </a:r>
            <a:endParaRPr/>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p:txBody>
      </p:sp>
      <p:cxnSp>
        <p:nvCxnSpPr>
          <p:cNvPr id="470" name="Google Shape;470;p48"/>
          <p:cNvCxnSpPr/>
          <p:nvPr/>
        </p:nvCxnSpPr>
        <p:spPr>
          <a:xfrm flipH="1" rot="10800000">
            <a:off x="969818" y="1551709"/>
            <a:ext cx="9845964" cy="2311"/>
          </a:xfrm>
          <a:prstGeom prst="straightConnector1">
            <a:avLst/>
          </a:prstGeom>
          <a:noFill/>
          <a:ln cap="flat" cmpd="thinThick" w="38100">
            <a:solidFill>
              <a:schemeClr val="accent1"/>
            </a:solidFill>
            <a:prstDash val="solid"/>
            <a:miter lim="800000"/>
            <a:headEnd len="sm" w="sm" type="none"/>
            <a:tailEnd len="sm" w="sm" type="none"/>
          </a:ln>
        </p:spPr>
      </p:cxnSp>
      <p:sp>
        <p:nvSpPr>
          <p:cNvPr id="471" name="Google Shape;471;p48"/>
          <p:cNvSpPr/>
          <p:nvPr/>
        </p:nvSpPr>
        <p:spPr>
          <a:xfrm>
            <a:off x="9474051" y="6311900"/>
            <a:ext cx="2039853" cy="27699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J Clin Endocrinol Metab. 2000</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lang="en-US" sz="3200"/>
              <a:t>Guidelines for GH treatment in Children and Adolescents with GHD, ISS, primary IGF-1 deficiency</a:t>
            </a:r>
            <a:endParaRPr sz="3200"/>
          </a:p>
        </p:txBody>
      </p:sp>
      <p:sp>
        <p:nvSpPr>
          <p:cNvPr id="477" name="Google Shape;477;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dk1"/>
              </a:buClr>
              <a:buSzPts val="2800"/>
              <a:buChar char="•"/>
            </a:pPr>
            <a:r>
              <a:rPr lang="en-US"/>
              <a:t>Use of GH to normalize AH and avoid extreme shortness in children and adolescents with GHD is </a:t>
            </a:r>
            <a:r>
              <a:rPr b="1" lang="en-US">
                <a:solidFill>
                  <a:srgbClr val="0070C0"/>
                </a:solidFill>
              </a:rPr>
              <a:t>strongly</a:t>
            </a:r>
            <a:r>
              <a:rPr lang="en-US"/>
              <a:t> recommended </a:t>
            </a:r>
            <a:endParaRPr/>
          </a:p>
          <a:p>
            <a:pPr indent="-228600" lvl="0" marL="228600" rtl="0" algn="l">
              <a:lnSpc>
                <a:spcPct val="80000"/>
              </a:lnSpc>
              <a:spcBef>
                <a:spcPts val="1000"/>
              </a:spcBef>
              <a:spcAft>
                <a:spcPts val="0"/>
              </a:spcAft>
              <a:buClr>
                <a:schemeClr val="dk1"/>
              </a:buClr>
              <a:buSzPts val="2800"/>
              <a:buChar char="•"/>
            </a:pPr>
            <a:r>
              <a:rPr lang="en-US"/>
              <a:t> Stimulation testing may not be needed in patients with </a:t>
            </a:r>
            <a:r>
              <a:rPr b="1" lang="en-US"/>
              <a:t>all </a:t>
            </a:r>
            <a:r>
              <a:rPr lang="en-US"/>
              <a:t>the following :</a:t>
            </a:r>
            <a:endParaRPr/>
          </a:p>
          <a:p>
            <a:pPr indent="-228600" lvl="1" marL="685800" rtl="0" algn="l">
              <a:lnSpc>
                <a:spcPct val="80000"/>
              </a:lnSpc>
              <a:spcBef>
                <a:spcPts val="500"/>
              </a:spcBef>
              <a:spcAft>
                <a:spcPts val="0"/>
              </a:spcAft>
              <a:buClr>
                <a:schemeClr val="dk1"/>
              </a:buClr>
              <a:buSzPts val="2400"/>
              <a:buChar char="•"/>
            </a:pPr>
            <a:r>
              <a:rPr lang="en-US"/>
              <a:t>auxological criteria</a:t>
            </a:r>
            <a:endParaRPr/>
          </a:p>
          <a:p>
            <a:pPr indent="-228600" lvl="1" marL="685800" rtl="0" algn="l">
              <a:lnSpc>
                <a:spcPct val="80000"/>
              </a:lnSpc>
              <a:spcBef>
                <a:spcPts val="500"/>
              </a:spcBef>
              <a:spcAft>
                <a:spcPts val="0"/>
              </a:spcAft>
              <a:buClr>
                <a:schemeClr val="dk1"/>
              </a:buClr>
              <a:buSzPts val="2400"/>
              <a:buChar char="•"/>
            </a:pPr>
            <a:r>
              <a:rPr lang="en-US"/>
              <a:t>hypothalamic-pituitary defect (i.e.major congenital malformation [ectopic posterior pituitary and pituitary hypoplasia with abnormal stalk], tumor or irradiation)</a:t>
            </a:r>
            <a:endParaRPr/>
          </a:p>
          <a:p>
            <a:pPr indent="-228600" lvl="1" marL="685800" rtl="0" algn="l">
              <a:lnSpc>
                <a:spcPct val="80000"/>
              </a:lnSpc>
              <a:spcBef>
                <a:spcPts val="500"/>
              </a:spcBef>
              <a:spcAft>
                <a:spcPts val="0"/>
              </a:spcAft>
              <a:buClr>
                <a:schemeClr val="dk1"/>
              </a:buClr>
              <a:buSzPts val="2400"/>
              <a:buChar char="•"/>
            </a:pPr>
            <a:r>
              <a:rPr lang="en-US"/>
              <a:t>deficiency of at least one additional pituitary hormone</a:t>
            </a:r>
            <a:endParaRPr/>
          </a:p>
          <a:p>
            <a:pPr indent="-228600" lvl="0" marL="228600" rtl="0" algn="l">
              <a:lnSpc>
                <a:spcPct val="80000"/>
              </a:lnSpc>
              <a:spcBef>
                <a:spcPts val="1000"/>
              </a:spcBef>
              <a:spcAft>
                <a:spcPts val="0"/>
              </a:spcAft>
              <a:buClr>
                <a:schemeClr val="dk1"/>
              </a:buClr>
              <a:buSzPts val="2800"/>
              <a:buChar char="•"/>
            </a:pPr>
            <a:r>
              <a:rPr lang="en-US"/>
              <a:t>“</a:t>
            </a:r>
            <a:r>
              <a:rPr lang="en-US">
                <a:solidFill>
                  <a:srgbClr val="0070C0"/>
                </a:solidFill>
              </a:rPr>
              <a:t>We recommend against reliance on GH provocative test results as </a:t>
            </a:r>
            <a:r>
              <a:rPr b="1" lang="en-US">
                <a:solidFill>
                  <a:srgbClr val="0070C0"/>
                </a:solidFill>
              </a:rPr>
              <a:t>the sole </a:t>
            </a:r>
            <a:r>
              <a:rPr lang="en-US">
                <a:solidFill>
                  <a:srgbClr val="0070C0"/>
                </a:solidFill>
              </a:rPr>
              <a:t>diagnostic criterion of GHD. (Strong recommendation)”</a:t>
            </a:r>
            <a:endParaRPr/>
          </a:p>
          <a:p>
            <a:pPr indent="-50800" lvl="0" marL="228600" rtl="0" algn="l">
              <a:lnSpc>
                <a:spcPct val="80000"/>
              </a:lnSpc>
              <a:spcBef>
                <a:spcPts val="1000"/>
              </a:spcBef>
              <a:spcAft>
                <a:spcPts val="0"/>
              </a:spcAft>
              <a:buClr>
                <a:schemeClr val="dk1"/>
              </a:buClr>
              <a:buSzPts val="2800"/>
              <a:buNone/>
            </a:pPr>
            <a:r>
              <a:t/>
            </a:r>
            <a:endParaRPr/>
          </a:p>
        </p:txBody>
      </p:sp>
      <p:sp>
        <p:nvSpPr>
          <p:cNvPr id="478" name="Google Shape;478;p49"/>
          <p:cNvSpPr/>
          <p:nvPr/>
        </p:nvSpPr>
        <p:spPr>
          <a:xfrm>
            <a:off x="9117290" y="6311900"/>
            <a:ext cx="223651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31F20"/>
              </a:buClr>
              <a:buSzPts val="1400"/>
              <a:buFont typeface="Open Sans"/>
              <a:buNone/>
            </a:pPr>
            <a:r>
              <a:rPr b="1" i="0" lang="en-US" sz="1400" u="none" cap="none" strike="noStrike">
                <a:solidFill>
                  <a:srgbClr val="231F20"/>
                </a:solidFill>
                <a:latin typeface="Open Sans"/>
                <a:ea typeface="Open Sans"/>
                <a:cs typeface="Open Sans"/>
                <a:sym typeface="Open Sans"/>
              </a:rPr>
              <a:t>Horm Res Paediatr 2016</a:t>
            </a:r>
            <a:endParaRPr b="1" i="0" sz="1400" u="none" cap="none" strike="noStrike">
              <a:solidFill>
                <a:srgbClr val="000000"/>
              </a:solidFill>
              <a:latin typeface="Calibri"/>
              <a:ea typeface="Calibri"/>
              <a:cs typeface="Calibri"/>
              <a:sym typeface="Calibri"/>
            </a:endParaRPr>
          </a:p>
        </p:txBody>
      </p:sp>
      <p:cxnSp>
        <p:nvCxnSpPr>
          <p:cNvPr id="479" name="Google Shape;479;p49"/>
          <p:cNvCxnSpPr/>
          <p:nvPr/>
        </p:nvCxnSpPr>
        <p:spPr>
          <a:xfrm flipH="1" rot="10800000">
            <a:off x="889000" y="1612900"/>
            <a:ext cx="10198100" cy="12700"/>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pic>
        <p:nvPicPr>
          <p:cNvPr id="484" name="Google Shape;484;p50"/>
          <p:cNvPicPr preferRelativeResize="0"/>
          <p:nvPr/>
        </p:nvPicPr>
        <p:blipFill rotWithShape="1">
          <a:blip r:embed="rId3">
            <a:alphaModFix/>
          </a:blip>
          <a:srcRect b="0" l="0" r="0" t="0"/>
          <a:stretch/>
        </p:blipFill>
        <p:spPr>
          <a:xfrm>
            <a:off x="634310" y="320506"/>
            <a:ext cx="4369910" cy="6088532"/>
          </a:xfrm>
          <a:prstGeom prst="rect">
            <a:avLst/>
          </a:prstGeom>
          <a:noFill/>
          <a:ln>
            <a:noFill/>
          </a:ln>
        </p:spPr>
      </p:pic>
      <p:sp>
        <p:nvSpPr>
          <p:cNvPr id="485" name="Google Shape;485;p50"/>
          <p:cNvSpPr/>
          <p:nvPr/>
        </p:nvSpPr>
        <p:spPr>
          <a:xfrm>
            <a:off x="634310" y="888390"/>
            <a:ext cx="4369910" cy="1076767"/>
          </a:xfrm>
          <a:prstGeom prst="rect">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7 y</a:t>
            </a:r>
            <a:endParaRPr b="0" i="0" sz="1800" u="none" cap="none" strike="noStrike">
              <a:solidFill>
                <a:srgbClr val="FFFFFF"/>
              </a:solidFill>
              <a:latin typeface="Calibri"/>
              <a:ea typeface="Calibri"/>
              <a:cs typeface="Calibri"/>
              <a:sym typeface="Calibri"/>
            </a:endParaRPr>
          </a:p>
        </p:txBody>
      </p:sp>
      <p:sp>
        <p:nvSpPr>
          <p:cNvPr id="486" name="Google Shape;486;p50"/>
          <p:cNvSpPr/>
          <p:nvPr/>
        </p:nvSpPr>
        <p:spPr>
          <a:xfrm>
            <a:off x="2001786" y="650789"/>
            <a:ext cx="3002433" cy="22242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87" name="Google Shape;487;p50"/>
          <p:cNvPicPr preferRelativeResize="0"/>
          <p:nvPr/>
        </p:nvPicPr>
        <p:blipFill rotWithShape="1">
          <a:blip r:embed="rId4">
            <a:alphaModFix/>
          </a:blip>
          <a:srcRect b="10269" l="631" r="900" t="9250"/>
          <a:stretch/>
        </p:blipFill>
        <p:spPr>
          <a:xfrm>
            <a:off x="5234261" y="2224218"/>
            <a:ext cx="6625300" cy="4061254"/>
          </a:xfrm>
          <a:prstGeom prst="rect">
            <a:avLst/>
          </a:prstGeom>
          <a:noFill/>
          <a:ln cap="flat" cmpd="sng" w="19050">
            <a:solidFill>
              <a:srgbClr val="002060"/>
            </a:solidFill>
            <a:prstDash val="solid"/>
            <a:round/>
            <a:headEnd len="sm" w="sm" type="none"/>
            <a:tailEnd len="sm" w="sm" type="none"/>
          </a:ln>
        </p:spPr>
      </p:pic>
      <p:sp>
        <p:nvSpPr>
          <p:cNvPr id="488" name="Google Shape;488;p50"/>
          <p:cNvSpPr txBox="1"/>
          <p:nvPr/>
        </p:nvSpPr>
        <p:spPr>
          <a:xfrm>
            <a:off x="642544" y="898666"/>
            <a:ext cx="3084627" cy="9541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7 yrs 5 mo Female</a:t>
            </a:r>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Diagnosed GHD (Peak GH 8.5 ng/ml)</a:t>
            </a:r>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Receiving treatment</a:t>
            </a:r>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Parents presented for a second opinion </a:t>
            </a:r>
            <a:endParaRPr b="0" i="0" sz="1400" u="none" cap="none" strike="noStrike">
              <a:solidFill>
                <a:srgbClr val="000000"/>
              </a:solidFill>
              <a:latin typeface="Calibri"/>
              <a:ea typeface="Calibri"/>
              <a:cs typeface="Calibri"/>
              <a:sym typeface="Calibri"/>
            </a:endParaRPr>
          </a:p>
        </p:txBody>
      </p:sp>
      <p:sp>
        <p:nvSpPr>
          <p:cNvPr id="489" name="Google Shape;489;p50"/>
          <p:cNvSpPr txBox="1"/>
          <p:nvPr/>
        </p:nvSpPr>
        <p:spPr>
          <a:xfrm>
            <a:off x="6680886" y="753762"/>
            <a:ext cx="3989747" cy="13234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No chronic medical issues</a:t>
            </a:r>
            <a:endParaRPr/>
          </a:p>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Mom 159 cm</a:t>
            </a:r>
            <a:endParaRPr/>
          </a:p>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Dad 168.5 cm</a:t>
            </a:r>
            <a:endParaRPr/>
          </a:p>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MPH 157.3 cm </a:t>
            </a:r>
            <a:endParaRPr/>
          </a:p>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Bone age normal, TFTs normal, IGF-1 normal</a:t>
            </a:r>
            <a:endParaRPr b="0" i="0" sz="1600" u="none" cap="none" strike="noStrike">
              <a:solidFill>
                <a:srgbClr val="000000"/>
              </a:solidFill>
              <a:latin typeface="Calibri"/>
              <a:ea typeface="Calibri"/>
              <a:cs typeface="Calibri"/>
              <a:sym typeface="Calibri"/>
            </a:endParaRPr>
          </a:p>
        </p:txBody>
      </p:sp>
      <p:cxnSp>
        <p:nvCxnSpPr>
          <p:cNvPr id="490" name="Google Shape;490;p50"/>
          <p:cNvCxnSpPr/>
          <p:nvPr/>
        </p:nvCxnSpPr>
        <p:spPr>
          <a:xfrm rot="10800000">
            <a:off x="6680886" y="4992130"/>
            <a:ext cx="0" cy="263611"/>
          </a:xfrm>
          <a:prstGeom prst="straightConnector1">
            <a:avLst/>
          </a:prstGeom>
          <a:noFill/>
          <a:ln cap="flat" cmpd="sng" w="38100">
            <a:solidFill>
              <a:schemeClr val="accent1"/>
            </a:solidFill>
            <a:prstDash val="solid"/>
            <a:miter lim="800000"/>
            <a:headEnd len="sm" w="sm" type="none"/>
            <a:tailEnd len="med" w="med" type="triangle"/>
          </a:ln>
        </p:spPr>
      </p:cxnSp>
      <p:cxnSp>
        <p:nvCxnSpPr>
          <p:cNvPr id="491" name="Google Shape;491;p50"/>
          <p:cNvCxnSpPr/>
          <p:nvPr/>
        </p:nvCxnSpPr>
        <p:spPr>
          <a:xfrm rot="10800000">
            <a:off x="7113372" y="4728519"/>
            <a:ext cx="0" cy="263611"/>
          </a:xfrm>
          <a:prstGeom prst="straightConnector1">
            <a:avLst/>
          </a:prstGeom>
          <a:noFill/>
          <a:ln cap="flat" cmpd="sng" w="38100">
            <a:solidFill>
              <a:schemeClr val="accent1"/>
            </a:solidFill>
            <a:prstDash val="solid"/>
            <a:miter lim="800000"/>
            <a:headEnd len="sm" w="sm" type="none"/>
            <a:tailEnd len="med" w="med" type="triangle"/>
          </a:ln>
        </p:spPr>
      </p:cxnSp>
      <p:sp>
        <p:nvSpPr>
          <p:cNvPr id="492" name="Google Shape;492;p50"/>
          <p:cNvSpPr txBox="1"/>
          <p:nvPr/>
        </p:nvSpPr>
        <p:spPr>
          <a:xfrm>
            <a:off x="5993002" y="5255741"/>
            <a:ext cx="952440"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GH initiated</a:t>
            </a:r>
            <a:endParaRPr b="1" i="0" sz="1200" u="none" cap="none" strike="noStrike">
              <a:solidFill>
                <a:srgbClr val="000000"/>
              </a:solidFill>
              <a:latin typeface="Calibri"/>
              <a:ea typeface="Calibri"/>
              <a:cs typeface="Calibri"/>
              <a:sym typeface="Calibri"/>
            </a:endParaRPr>
          </a:p>
        </p:txBody>
      </p:sp>
      <p:sp>
        <p:nvSpPr>
          <p:cNvPr id="493" name="Google Shape;493;p50"/>
          <p:cNvSpPr txBox="1"/>
          <p:nvPr/>
        </p:nvSpPr>
        <p:spPr>
          <a:xfrm>
            <a:off x="7013560" y="5009520"/>
            <a:ext cx="895438"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First visit </a:t>
            </a:r>
            <a:endParaRPr/>
          </a:p>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Stop Rx</a:t>
            </a:r>
            <a:endParaRPr/>
          </a:p>
        </p:txBody>
      </p:sp>
      <p:cxnSp>
        <p:nvCxnSpPr>
          <p:cNvPr id="494" name="Google Shape;494;p50"/>
          <p:cNvCxnSpPr/>
          <p:nvPr/>
        </p:nvCxnSpPr>
        <p:spPr>
          <a:xfrm rot="10800000">
            <a:off x="7306961" y="4596713"/>
            <a:ext cx="0" cy="263611"/>
          </a:xfrm>
          <a:prstGeom prst="straightConnector1">
            <a:avLst/>
          </a:prstGeom>
          <a:noFill/>
          <a:ln cap="flat" cmpd="sng" w="38100">
            <a:solidFill>
              <a:schemeClr val="accent1"/>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pic>
        <p:nvPicPr>
          <p:cNvPr descr="C:\Users\ht31\AppData\Local\Microsoft\Windows\Temporary Internet Files\Content.Outlook\1QB9ZQM6\doc00849820150227095641_001.jpg" id="499" name="Google Shape;499;p51"/>
          <p:cNvPicPr preferRelativeResize="0"/>
          <p:nvPr/>
        </p:nvPicPr>
        <p:blipFill rotWithShape="1">
          <a:blip r:embed="rId3">
            <a:alphaModFix/>
          </a:blip>
          <a:srcRect b="0" l="0" r="0" t="0"/>
          <a:stretch/>
        </p:blipFill>
        <p:spPr>
          <a:xfrm>
            <a:off x="584898" y="829965"/>
            <a:ext cx="3872641" cy="5638800"/>
          </a:xfrm>
          <a:prstGeom prst="rect">
            <a:avLst/>
          </a:prstGeom>
          <a:noFill/>
          <a:ln>
            <a:noFill/>
          </a:ln>
        </p:spPr>
      </p:pic>
      <p:sp>
        <p:nvSpPr>
          <p:cNvPr id="500" name="Google Shape;500;p51"/>
          <p:cNvSpPr txBox="1"/>
          <p:nvPr/>
        </p:nvSpPr>
        <p:spPr>
          <a:xfrm>
            <a:off x="3937700" y="2301417"/>
            <a:ext cx="129540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400"/>
              <a:buFont typeface="Calibri"/>
              <a:buNone/>
            </a:pPr>
            <a:r>
              <a:rPr b="1" i="0" lang="en-US" sz="1400" u="none" cap="none" strike="noStrike">
                <a:solidFill>
                  <a:srgbClr val="C00000"/>
                </a:solidFill>
                <a:latin typeface="Calibri"/>
                <a:ea typeface="Calibri"/>
                <a:cs typeface="Calibri"/>
                <a:sym typeface="Calibri"/>
              </a:rPr>
              <a:t>176.5±6.5cm</a:t>
            </a:r>
            <a:endParaRPr/>
          </a:p>
        </p:txBody>
      </p:sp>
      <p:cxnSp>
        <p:nvCxnSpPr>
          <p:cNvPr id="501" name="Google Shape;501;p51"/>
          <p:cNvCxnSpPr/>
          <p:nvPr/>
        </p:nvCxnSpPr>
        <p:spPr>
          <a:xfrm rot="10800000">
            <a:off x="3556699" y="2469314"/>
            <a:ext cx="433953" cy="0"/>
          </a:xfrm>
          <a:prstGeom prst="straightConnector1">
            <a:avLst/>
          </a:prstGeom>
          <a:noFill/>
          <a:ln cap="flat" cmpd="sng" w="19050">
            <a:solidFill>
              <a:srgbClr val="C00000"/>
            </a:solidFill>
            <a:prstDash val="solid"/>
            <a:miter lim="800000"/>
            <a:headEnd len="sm" w="sm" type="none"/>
            <a:tailEnd len="med" w="med" type="stealth"/>
          </a:ln>
        </p:spPr>
      </p:cxnSp>
      <p:cxnSp>
        <p:nvCxnSpPr>
          <p:cNvPr id="502" name="Google Shape;502;p51"/>
          <p:cNvCxnSpPr/>
          <p:nvPr/>
        </p:nvCxnSpPr>
        <p:spPr>
          <a:xfrm rot="10800000">
            <a:off x="3556698" y="2655294"/>
            <a:ext cx="433953" cy="0"/>
          </a:xfrm>
          <a:prstGeom prst="straightConnector1">
            <a:avLst/>
          </a:prstGeom>
          <a:noFill/>
          <a:ln cap="flat" cmpd="sng" w="19050">
            <a:solidFill>
              <a:srgbClr val="C00000"/>
            </a:solidFill>
            <a:prstDash val="solid"/>
            <a:miter lim="800000"/>
            <a:headEnd len="sm" w="sm" type="none"/>
            <a:tailEnd len="sm" w="sm" type="none"/>
          </a:ln>
        </p:spPr>
      </p:cxnSp>
      <p:cxnSp>
        <p:nvCxnSpPr>
          <p:cNvPr id="503" name="Google Shape;503;p51"/>
          <p:cNvCxnSpPr/>
          <p:nvPr/>
        </p:nvCxnSpPr>
        <p:spPr>
          <a:xfrm rot="10800000">
            <a:off x="3556701" y="2301416"/>
            <a:ext cx="433953" cy="0"/>
          </a:xfrm>
          <a:prstGeom prst="straightConnector1">
            <a:avLst/>
          </a:prstGeom>
          <a:noFill/>
          <a:ln cap="flat" cmpd="sng" w="19050">
            <a:solidFill>
              <a:srgbClr val="C00000"/>
            </a:solidFill>
            <a:prstDash val="solid"/>
            <a:miter lim="800000"/>
            <a:headEnd len="sm" w="sm" type="none"/>
            <a:tailEnd len="sm" w="sm" type="none"/>
          </a:ln>
        </p:spPr>
      </p:cxnSp>
      <p:cxnSp>
        <p:nvCxnSpPr>
          <p:cNvPr id="504" name="Google Shape;504;p51"/>
          <p:cNvCxnSpPr/>
          <p:nvPr/>
        </p:nvCxnSpPr>
        <p:spPr>
          <a:xfrm flipH="1" rot="10800000">
            <a:off x="3990643" y="2301417"/>
            <a:ext cx="11" cy="357349"/>
          </a:xfrm>
          <a:prstGeom prst="straightConnector1">
            <a:avLst/>
          </a:prstGeom>
          <a:noFill/>
          <a:ln cap="flat" cmpd="sng" w="19050">
            <a:solidFill>
              <a:srgbClr val="C00000"/>
            </a:solidFill>
            <a:prstDash val="solid"/>
            <a:miter lim="800000"/>
            <a:headEnd len="sm" w="sm" type="none"/>
            <a:tailEnd len="sm" w="sm" type="none"/>
          </a:ln>
        </p:spPr>
      </p:cxnSp>
      <p:sp>
        <p:nvSpPr>
          <p:cNvPr id="505" name="Google Shape;505;p51"/>
          <p:cNvSpPr txBox="1"/>
          <p:nvPr/>
        </p:nvSpPr>
        <p:spPr>
          <a:xfrm>
            <a:off x="761615" y="347922"/>
            <a:ext cx="3581400"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Severe acquired GH deficiency</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Treated for several years</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Height at 17 yrs 1 mo: 171 cm</a:t>
            </a:r>
            <a:endParaRPr/>
          </a:p>
        </p:txBody>
      </p:sp>
      <p:sp>
        <p:nvSpPr>
          <p:cNvPr id="506" name="Google Shape;506;p51"/>
          <p:cNvSpPr/>
          <p:nvPr/>
        </p:nvSpPr>
        <p:spPr>
          <a:xfrm rot="5400000">
            <a:off x="3158569" y="478531"/>
            <a:ext cx="439574" cy="192931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C:\Users\ht31\AppData\Local\Microsoft\Windows\Temporary Internet Files\Content.Outlook\1QB9ZQM6\doc00846420150226130045_001.jpg" id="507" name="Google Shape;507;p51"/>
          <p:cNvPicPr preferRelativeResize="0"/>
          <p:nvPr/>
        </p:nvPicPr>
        <p:blipFill rotWithShape="1">
          <a:blip r:embed="rId4">
            <a:alphaModFix/>
          </a:blip>
          <a:srcRect b="0" l="0" r="0" t="0"/>
          <a:stretch/>
        </p:blipFill>
        <p:spPr>
          <a:xfrm>
            <a:off x="7241061" y="211798"/>
            <a:ext cx="3954161" cy="5128114"/>
          </a:xfrm>
          <a:prstGeom prst="rect">
            <a:avLst/>
          </a:prstGeom>
          <a:noFill/>
          <a:ln>
            <a:noFill/>
          </a:ln>
        </p:spPr>
      </p:pic>
      <p:sp>
        <p:nvSpPr>
          <p:cNvPr id="508" name="Google Shape;508;p51"/>
          <p:cNvSpPr/>
          <p:nvPr/>
        </p:nvSpPr>
        <p:spPr>
          <a:xfrm>
            <a:off x="8954530" y="248728"/>
            <a:ext cx="2168611" cy="381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09" name="Google Shape;509;p51"/>
          <p:cNvSpPr txBox="1"/>
          <p:nvPr/>
        </p:nvSpPr>
        <p:spPr>
          <a:xfrm>
            <a:off x="7355585" y="5053676"/>
            <a:ext cx="4437561"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Pineal Germinoma</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s/p surgery, chemotherapy, cranial radiation </a:t>
            </a:r>
            <a:endParaRPr/>
          </a:p>
        </p:txBody>
      </p:sp>
      <p:sp>
        <p:nvSpPr>
          <p:cNvPr id="510" name="Google Shape;510;p51"/>
          <p:cNvSpPr txBox="1"/>
          <p:nvPr/>
        </p:nvSpPr>
        <p:spPr>
          <a:xfrm>
            <a:off x="7355585" y="5700007"/>
            <a:ext cx="3358612"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GH deficiency</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Diabetes Insipidus</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Hypogonadotropic hypogonadism</a:t>
            </a:r>
            <a:endParaRPr/>
          </a:p>
        </p:txBody>
      </p:sp>
      <p:sp>
        <p:nvSpPr>
          <p:cNvPr id="511" name="Google Shape;511;p51"/>
          <p:cNvSpPr/>
          <p:nvPr/>
        </p:nvSpPr>
        <p:spPr>
          <a:xfrm>
            <a:off x="296562" y="347922"/>
            <a:ext cx="4744995" cy="6275415"/>
          </a:xfrm>
          <a:prstGeom prst="rect">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2" name="Google Shape;512;p51"/>
          <p:cNvSpPr/>
          <p:nvPr/>
        </p:nvSpPr>
        <p:spPr>
          <a:xfrm>
            <a:off x="6467752" y="248728"/>
            <a:ext cx="5419448" cy="6456872"/>
          </a:xfrm>
          <a:prstGeom prst="rect">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pic>
        <p:nvPicPr>
          <p:cNvPr id="517" name="Google Shape;517;p52"/>
          <p:cNvPicPr preferRelativeResize="0"/>
          <p:nvPr/>
        </p:nvPicPr>
        <p:blipFill rotWithShape="1">
          <a:blip r:embed="rId3">
            <a:alphaModFix/>
          </a:blip>
          <a:srcRect b="17237" l="1172" r="449" t="9128"/>
          <a:stretch/>
        </p:blipFill>
        <p:spPr>
          <a:xfrm>
            <a:off x="1894703" y="1268628"/>
            <a:ext cx="8995719" cy="5049794"/>
          </a:xfrm>
          <a:prstGeom prst="rect">
            <a:avLst/>
          </a:prstGeom>
          <a:noFill/>
          <a:ln cap="flat" cmpd="sng" w="9525">
            <a:solidFill>
              <a:schemeClr val="dk1"/>
            </a:solidFill>
            <a:prstDash val="solid"/>
            <a:round/>
            <a:headEnd len="sm" w="sm" type="none"/>
            <a:tailEnd len="sm" w="sm" type="none"/>
          </a:ln>
        </p:spPr>
      </p:pic>
      <p:sp>
        <p:nvSpPr>
          <p:cNvPr id="518" name="Google Shape;518;p52"/>
          <p:cNvSpPr txBox="1"/>
          <p:nvPr/>
        </p:nvSpPr>
        <p:spPr>
          <a:xfrm>
            <a:off x="1960605" y="230659"/>
            <a:ext cx="3143361" cy="92333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Presented at age 5 yr and a half</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Height= 102 cm, 3.1%, -1.9 SDS</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MPH; 180 cm</a:t>
            </a:r>
            <a:endParaRPr b="0" i="0" sz="1800" u="none" cap="none" strike="noStrike">
              <a:solidFill>
                <a:srgbClr val="000000"/>
              </a:solidFill>
              <a:latin typeface="Calibri"/>
              <a:ea typeface="Calibri"/>
              <a:cs typeface="Calibri"/>
              <a:sym typeface="Calibri"/>
            </a:endParaRPr>
          </a:p>
        </p:txBody>
      </p:sp>
      <p:sp>
        <p:nvSpPr>
          <p:cNvPr id="519" name="Google Shape;519;p52"/>
          <p:cNvSpPr txBox="1"/>
          <p:nvPr/>
        </p:nvSpPr>
        <p:spPr>
          <a:xfrm>
            <a:off x="5684108" y="724930"/>
            <a:ext cx="1591718"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IGF-1: very low</a:t>
            </a:r>
            <a:endParaRPr b="0" i="0" sz="1800" u="none" cap="none" strike="noStrike">
              <a:solidFill>
                <a:srgbClr val="000000"/>
              </a:solidFill>
              <a:latin typeface="Calibri"/>
              <a:ea typeface="Calibri"/>
              <a:cs typeface="Calibri"/>
              <a:sym typeface="Calibri"/>
            </a:endParaRPr>
          </a:p>
        </p:txBody>
      </p:sp>
      <p:sp>
        <p:nvSpPr>
          <p:cNvPr id="520" name="Google Shape;520;p52"/>
          <p:cNvSpPr txBox="1"/>
          <p:nvPr/>
        </p:nvSpPr>
        <p:spPr>
          <a:xfrm>
            <a:off x="8114270" y="507658"/>
            <a:ext cx="2700804"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2400"/>
              <a:buFont typeface="Calibri"/>
              <a:buNone/>
            </a:pPr>
            <a:r>
              <a:rPr b="1" i="0" lang="en-US" sz="2400" u="none" cap="none" strike="noStrike">
                <a:solidFill>
                  <a:srgbClr val="C00000"/>
                </a:solidFill>
                <a:latin typeface="Calibri"/>
                <a:ea typeface="Calibri"/>
                <a:cs typeface="Calibri"/>
                <a:sym typeface="Calibri"/>
              </a:rPr>
              <a:t>Craniopharyngioma</a:t>
            </a:r>
            <a:endParaRPr b="1" i="0" sz="2400" u="none" cap="none" strike="noStrike">
              <a:solidFill>
                <a:srgbClr val="C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pic>
        <p:nvPicPr>
          <p:cNvPr descr="b60a2677-ddd0-482c-a2ea-b5f7848e7e67@eurprd06" id="525" name="Google Shape;525;p53"/>
          <p:cNvPicPr preferRelativeResize="0"/>
          <p:nvPr/>
        </p:nvPicPr>
        <p:blipFill rotWithShape="1">
          <a:blip r:embed="rId3">
            <a:alphaModFix/>
          </a:blip>
          <a:srcRect b="9236" l="0" r="0" t="1256"/>
          <a:stretch/>
        </p:blipFill>
        <p:spPr>
          <a:xfrm>
            <a:off x="4652210" y="1315453"/>
            <a:ext cx="6810626" cy="4572000"/>
          </a:xfrm>
          <a:prstGeom prst="rect">
            <a:avLst/>
          </a:prstGeom>
          <a:noFill/>
          <a:ln>
            <a:noFill/>
          </a:ln>
        </p:spPr>
      </p:pic>
      <p:sp>
        <p:nvSpPr>
          <p:cNvPr id="526" name="Google Shape;526;p53"/>
          <p:cNvSpPr txBox="1"/>
          <p:nvPr/>
        </p:nvSpPr>
        <p:spPr>
          <a:xfrm>
            <a:off x="716692" y="337751"/>
            <a:ext cx="3642920" cy="175432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Patient presented age 13 yrs</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Height 133.5 cm, at -3.39 SDS, </a:t>
            </a:r>
            <a:r>
              <a:rPr b="1" i="0" lang="en-US" sz="1800" u="none" cap="none" strike="noStrike">
                <a:solidFill>
                  <a:srgbClr val="000000"/>
                </a:solidFill>
                <a:latin typeface="Calibri"/>
                <a:ea typeface="Calibri"/>
                <a:cs typeface="Calibri"/>
                <a:sym typeface="Calibri"/>
              </a:rPr>
              <a:t>0.03%</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MPH= 161.5 cm</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Obese</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No pubertal signs</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History of stunted growth</a:t>
            </a:r>
            <a:endParaRPr/>
          </a:p>
        </p:txBody>
      </p:sp>
      <p:sp>
        <p:nvSpPr>
          <p:cNvPr id="527" name="Google Shape;527;p53"/>
          <p:cNvSpPr txBox="1"/>
          <p:nvPr/>
        </p:nvSpPr>
        <p:spPr>
          <a:xfrm>
            <a:off x="1018674" y="2767263"/>
            <a:ext cx="2827762"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Calibri"/>
              <a:buNone/>
            </a:pPr>
            <a:r>
              <a:rPr b="0" i="0" lang="en-US" sz="1800" u="none" cap="none" strike="noStrike">
                <a:solidFill>
                  <a:srgbClr val="C00000"/>
                </a:solidFill>
                <a:latin typeface="Calibri"/>
                <a:ea typeface="Calibri"/>
                <a:cs typeface="Calibri"/>
                <a:sym typeface="Calibri"/>
              </a:rPr>
              <a:t>IGF-1: 25 ng/ml, VERY LOW</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FreeT4 low with normal TSH</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Cortisol normal</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MRI: Craniopharyngioma</a:t>
            </a:r>
            <a:endParaRPr b="0" i="0" sz="1800" u="none" cap="none" strike="noStrike">
              <a:solidFill>
                <a:srgbClr val="000000"/>
              </a:solidFill>
              <a:latin typeface="Calibri"/>
              <a:ea typeface="Calibri"/>
              <a:cs typeface="Calibri"/>
              <a:sym typeface="Calibri"/>
            </a:endParaRPr>
          </a:p>
        </p:txBody>
      </p:sp>
      <p:sp>
        <p:nvSpPr>
          <p:cNvPr id="528" name="Google Shape;528;p53"/>
          <p:cNvSpPr txBox="1"/>
          <p:nvPr/>
        </p:nvSpPr>
        <p:spPr>
          <a:xfrm>
            <a:off x="6835458" y="592464"/>
            <a:ext cx="2700804"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400"/>
              <a:buFont typeface="Calibri"/>
              <a:buNone/>
            </a:pPr>
            <a:r>
              <a:rPr b="1" i="0" lang="en-US" sz="2400" u="none" cap="none" strike="noStrike">
                <a:solidFill>
                  <a:srgbClr val="C00000"/>
                </a:solidFill>
                <a:latin typeface="Calibri"/>
                <a:ea typeface="Calibri"/>
                <a:cs typeface="Calibri"/>
                <a:sym typeface="Calibri"/>
              </a:rPr>
              <a:t>Craniopharyngioma</a:t>
            </a:r>
            <a:endParaRPr b="1" i="0" sz="2400" u="none" cap="none" strike="noStrike">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7"/>
          <p:cNvSpPr txBox="1"/>
          <p:nvPr>
            <p:ph type="title"/>
          </p:nvPr>
        </p:nvSpPr>
        <p:spPr>
          <a:xfrm>
            <a:off x="788773" y="183892"/>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b="1" lang="en-US" sz="3200"/>
              <a:t>Approved Indications for Growth hormone: </a:t>
            </a:r>
            <a:r>
              <a:rPr b="1" lang="en-US" sz="3200">
                <a:solidFill>
                  <a:srgbClr val="0070C0"/>
                </a:solidFill>
              </a:rPr>
              <a:t>NICE Guidelines</a:t>
            </a:r>
            <a:endParaRPr b="1" sz="3200">
              <a:solidFill>
                <a:srgbClr val="0070C0"/>
              </a:solidFill>
            </a:endParaRPr>
          </a:p>
        </p:txBody>
      </p:sp>
      <p:sp>
        <p:nvSpPr>
          <p:cNvPr id="184" name="Google Shape;184;p27"/>
          <p:cNvSpPr txBox="1"/>
          <p:nvPr>
            <p:ph idx="1" type="body"/>
          </p:nvPr>
        </p:nvSpPr>
        <p:spPr>
          <a:xfrm>
            <a:off x="1068860" y="1509455"/>
            <a:ext cx="10515600" cy="4006764"/>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2590"/>
              <a:buNone/>
            </a:pPr>
            <a:r>
              <a:rPr b="1" lang="en-US" sz="2590"/>
              <a:t>Growth failure in:</a:t>
            </a:r>
            <a:endParaRPr b="1" sz="2590"/>
          </a:p>
          <a:p>
            <a:pPr indent="-228600" lvl="1" marL="685800" rtl="0" algn="l">
              <a:lnSpc>
                <a:spcPct val="80000"/>
              </a:lnSpc>
              <a:spcBef>
                <a:spcPts val="500"/>
              </a:spcBef>
              <a:spcAft>
                <a:spcPts val="0"/>
              </a:spcAft>
              <a:buClr>
                <a:schemeClr val="dk1"/>
              </a:buClr>
              <a:buSzPts val="2220"/>
              <a:buChar char="•"/>
            </a:pPr>
            <a:r>
              <a:rPr lang="en-US" sz="2220"/>
              <a:t>Children with growth hormone deficiency/insufficiency:</a:t>
            </a:r>
            <a:endParaRPr/>
          </a:p>
          <a:p>
            <a:pPr indent="-228600" lvl="2" marL="1143000" rtl="0" algn="l">
              <a:lnSpc>
                <a:spcPct val="80000"/>
              </a:lnSpc>
              <a:spcBef>
                <a:spcPts val="500"/>
              </a:spcBef>
              <a:spcAft>
                <a:spcPts val="0"/>
              </a:spcAft>
              <a:buClr>
                <a:schemeClr val="dk1"/>
              </a:buClr>
              <a:buSzPts val="1850"/>
              <a:buChar char="•"/>
            </a:pPr>
            <a:r>
              <a:rPr lang="en-US" sz="1850"/>
              <a:t>Idiopathic isolated GHD</a:t>
            </a:r>
            <a:endParaRPr/>
          </a:p>
          <a:p>
            <a:pPr indent="-228600" lvl="2" marL="1143000" rtl="0" algn="l">
              <a:lnSpc>
                <a:spcPct val="80000"/>
              </a:lnSpc>
              <a:spcBef>
                <a:spcPts val="500"/>
              </a:spcBef>
              <a:spcAft>
                <a:spcPts val="0"/>
              </a:spcAft>
              <a:buClr>
                <a:schemeClr val="dk1"/>
              </a:buClr>
              <a:buSzPts val="1850"/>
              <a:buChar char="•"/>
            </a:pPr>
            <a:r>
              <a:rPr lang="en-US" sz="1850"/>
              <a:t>Congenital hypopituitarism (e.g. septo-optic dysplasia)</a:t>
            </a:r>
            <a:endParaRPr/>
          </a:p>
          <a:p>
            <a:pPr indent="-228600" lvl="2" marL="1143000" rtl="0" algn="l">
              <a:lnSpc>
                <a:spcPct val="80000"/>
              </a:lnSpc>
              <a:spcBef>
                <a:spcPts val="500"/>
              </a:spcBef>
              <a:spcAft>
                <a:spcPts val="0"/>
              </a:spcAft>
              <a:buClr>
                <a:schemeClr val="dk1"/>
              </a:buClr>
              <a:buSzPts val="1850"/>
              <a:buChar char="•"/>
            </a:pPr>
            <a:r>
              <a:rPr lang="en-US" sz="1850"/>
              <a:t>Acquired hypopituitarism (e.g. craniopharyngioma, post cranial irradiation, neuro-surgery or traumatic brain injury)</a:t>
            </a:r>
            <a:endParaRPr/>
          </a:p>
          <a:p>
            <a:pPr indent="-228600" lvl="1" marL="685800" rtl="0" algn="l">
              <a:lnSpc>
                <a:spcPct val="80000"/>
              </a:lnSpc>
              <a:spcBef>
                <a:spcPts val="500"/>
              </a:spcBef>
              <a:spcAft>
                <a:spcPts val="0"/>
              </a:spcAft>
              <a:buClr>
                <a:schemeClr val="dk1"/>
              </a:buClr>
              <a:buSzPts val="2220"/>
              <a:buChar char="•"/>
            </a:pPr>
            <a:r>
              <a:rPr lang="en-US" sz="2220"/>
              <a:t>Girls with Turner syndrome</a:t>
            </a:r>
            <a:endParaRPr/>
          </a:p>
          <a:p>
            <a:pPr indent="-228600" lvl="1" marL="685800" rtl="0" algn="l">
              <a:lnSpc>
                <a:spcPct val="80000"/>
              </a:lnSpc>
              <a:spcBef>
                <a:spcPts val="500"/>
              </a:spcBef>
              <a:spcAft>
                <a:spcPts val="0"/>
              </a:spcAft>
              <a:buClr>
                <a:schemeClr val="dk1"/>
              </a:buClr>
              <a:buSzPts val="2220"/>
              <a:buChar char="•"/>
            </a:pPr>
            <a:r>
              <a:rPr lang="en-US" sz="2220"/>
              <a:t>Children with chronic renal failure</a:t>
            </a:r>
            <a:endParaRPr/>
          </a:p>
          <a:p>
            <a:pPr indent="-228600" lvl="1" marL="685800" rtl="0" algn="l">
              <a:lnSpc>
                <a:spcPct val="80000"/>
              </a:lnSpc>
              <a:spcBef>
                <a:spcPts val="500"/>
              </a:spcBef>
              <a:spcAft>
                <a:spcPts val="0"/>
              </a:spcAft>
              <a:buClr>
                <a:schemeClr val="dk1"/>
              </a:buClr>
              <a:buSzPts val="2220"/>
              <a:buChar char="•"/>
            </a:pPr>
            <a:r>
              <a:rPr lang="en-US" sz="2220"/>
              <a:t>Poor growth and body composition in children with Prader Willi Syndrome</a:t>
            </a:r>
            <a:endParaRPr/>
          </a:p>
          <a:p>
            <a:pPr indent="-228600" lvl="1" marL="685800" rtl="0" algn="l">
              <a:lnSpc>
                <a:spcPct val="80000"/>
              </a:lnSpc>
              <a:spcBef>
                <a:spcPts val="500"/>
              </a:spcBef>
              <a:spcAft>
                <a:spcPts val="0"/>
              </a:spcAft>
              <a:buClr>
                <a:schemeClr val="dk1"/>
              </a:buClr>
              <a:buSzPts val="2220"/>
              <a:buChar char="•"/>
            </a:pPr>
            <a:r>
              <a:rPr lang="en-US" sz="2220"/>
              <a:t>Children born SGA, who fail to show catch up growth </a:t>
            </a:r>
            <a:r>
              <a:rPr b="1" lang="en-US" sz="2220">
                <a:solidFill>
                  <a:srgbClr val="C00000"/>
                </a:solidFill>
              </a:rPr>
              <a:t>by 4 years of age </a:t>
            </a:r>
            <a:r>
              <a:rPr b="1" lang="en-US" sz="2220"/>
              <a:t>(</a:t>
            </a:r>
            <a:r>
              <a:rPr lang="en-US" sz="2220"/>
              <a:t>current height </a:t>
            </a:r>
            <a:r>
              <a:rPr b="1" lang="en-US" sz="2220">
                <a:solidFill>
                  <a:srgbClr val="C00000"/>
                </a:solidFill>
              </a:rPr>
              <a:t>SDS &lt; -2.5</a:t>
            </a:r>
            <a:r>
              <a:rPr lang="en-US" sz="2220"/>
              <a:t> and parental adjusted height SDS &lt; -1) </a:t>
            </a:r>
            <a:endParaRPr/>
          </a:p>
          <a:p>
            <a:pPr indent="-228600" lvl="1" marL="685800" rtl="0" algn="l">
              <a:lnSpc>
                <a:spcPct val="80000"/>
              </a:lnSpc>
              <a:spcBef>
                <a:spcPts val="500"/>
              </a:spcBef>
              <a:spcAft>
                <a:spcPts val="0"/>
              </a:spcAft>
              <a:buClr>
                <a:schemeClr val="dk1"/>
              </a:buClr>
              <a:buSzPts val="2220"/>
              <a:buChar char="•"/>
            </a:pPr>
            <a:r>
              <a:rPr lang="en-US" sz="2220"/>
              <a:t>SHOX deficiency </a:t>
            </a:r>
            <a:endParaRPr sz="2220"/>
          </a:p>
        </p:txBody>
      </p:sp>
      <p:cxnSp>
        <p:nvCxnSpPr>
          <p:cNvPr id="185" name="Google Shape;185;p27"/>
          <p:cNvCxnSpPr/>
          <p:nvPr/>
        </p:nvCxnSpPr>
        <p:spPr>
          <a:xfrm flipH="1" rot="10800000">
            <a:off x="1145059" y="1268627"/>
            <a:ext cx="9786552" cy="8238"/>
          </a:xfrm>
          <a:prstGeom prst="straightConnector1">
            <a:avLst/>
          </a:prstGeom>
          <a:noFill/>
          <a:ln cap="flat" cmpd="thinThick" w="38100">
            <a:solidFill>
              <a:schemeClr val="accent1"/>
            </a:solidFill>
            <a:prstDash val="solid"/>
            <a:miter lim="800000"/>
            <a:headEnd len="sm" w="sm" type="none"/>
            <a:tailEnd len="sm" w="sm" type="none"/>
          </a:ln>
        </p:spPr>
      </p:cxnSp>
      <p:sp>
        <p:nvSpPr>
          <p:cNvPr id="186" name="Google Shape;186;p27"/>
          <p:cNvSpPr txBox="1"/>
          <p:nvPr/>
        </p:nvSpPr>
        <p:spPr>
          <a:xfrm>
            <a:off x="6763265" y="5240977"/>
            <a:ext cx="4283676" cy="144655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2400"/>
              <a:buFont typeface="Calibri"/>
              <a:buNone/>
            </a:pPr>
            <a:r>
              <a:rPr b="0" i="0" lang="en-US" sz="2400" u="none" cap="none" strike="noStrike">
                <a:solidFill>
                  <a:srgbClr val="0070C0"/>
                </a:solidFill>
                <a:latin typeface="Calibri"/>
                <a:ea typeface="Calibri"/>
                <a:cs typeface="Calibri"/>
                <a:sym typeface="Calibri"/>
              </a:rPr>
              <a:t>FDA: all of the above </a:t>
            </a:r>
            <a:r>
              <a:rPr b="0" i="1" lang="en-US" sz="2400" u="none" cap="none" strike="noStrike">
                <a:solidFill>
                  <a:srgbClr val="0070C0"/>
                </a:solidFill>
                <a:latin typeface="Calibri"/>
                <a:ea typeface="Calibri"/>
                <a:cs typeface="Calibri"/>
                <a:sym typeface="Calibri"/>
              </a:rPr>
              <a:t> and</a:t>
            </a:r>
            <a:r>
              <a:rPr b="0" i="0" lang="en-US" sz="2400" u="none" cap="none" strike="noStrike">
                <a:solidFill>
                  <a:srgbClr val="0070C0"/>
                </a:solidFill>
                <a:latin typeface="Calibri"/>
                <a:ea typeface="Calibri"/>
                <a:cs typeface="Calibri"/>
                <a:sym typeface="Calibri"/>
              </a:rPr>
              <a:t> </a:t>
            </a:r>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Noonan syndrome</a:t>
            </a:r>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Idiopathic short stature </a:t>
            </a:r>
            <a:endParaRPr/>
          </a:p>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(final height &lt; 160 cm men, &lt; 150 cm women)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pic>
        <p:nvPicPr>
          <p:cNvPr descr="C:\Users\ht31\AppData\Local\Microsoft\Windows\Temporary Internet Files\Content.IE5\9NVIHOCO\doc00848620150226191054_001.jpg" id="533" name="Google Shape;533;p54"/>
          <p:cNvPicPr preferRelativeResize="0"/>
          <p:nvPr/>
        </p:nvPicPr>
        <p:blipFill rotWithShape="1">
          <a:blip r:embed="rId3">
            <a:alphaModFix/>
          </a:blip>
          <a:srcRect b="0" l="0" r="0" t="0"/>
          <a:stretch/>
        </p:blipFill>
        <p:spPr>
          <a:xfrm>
            <a:off x="4327903" y="364958"/>
            <a:ext cx="4084449" cy="5867400"/>
          </a:xfrm>
          <a:prstGeom prst="rect">
            <a:avLst/>
          </a:prstGeom>
          <a:noFill/>
          <a:ln cap="flat" cmpd="sng" w="19050">
            <a:solidFill>
              <a:schemeClr val="dk1"/>
            </a:solidFill>
            <a:prstDash val="solid"/>
            <a:round/>
            <a:headEnd len="sm" w="sm" type="none"/>
            <a:tailEnd len="sm" w="sm" type="none"/>
          </a:ln>
        </p:spPr>
      </p:pic>
      <p:sp>
        <p:nvSpPr>
          <p:cNvPr id="534" name="Google Shape;534;p54"/>
          <p:cNvSpPr txBox="1"/>
          <p:nvPr/>
        </p:nvSpPr>
        <p:spPr>
          <a:xfrm>
            <a:off x="8737750" y="1166660"/>
            <a:ext cx="3352800" cy="2585323"/>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Puberty induction done</a:t>
            </a:r>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On follow-up grew 10 cm in 1 year</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IGF-1: increased appropriately</a:t>
            </a:r>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Most recent report by mom as tall as dad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5" name="Google Shape;535;p54"/>
          <p:cNvSpPr txBox="1"/>
          <p:nvPr/>
        </p:nvSpPr>
        <p:spPr>
          <a:xfrm>
            <a:off x="521369" y="307682"/>
            <a:ext cx="3229923" cy="175432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Patient presented at 15 yrs 4 mo</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Height: 150.3 cm</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Weight: 42 kg</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MPH: 174 cm</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Tanner II PH, II Testicles</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Normal general exam</a:t>
            </a:r>
            <a:endParaRPr/>
          </a:p>
        </p:txBody>
      </p:sp>
      <p:sp>
        <p:nvSpPr>
          <p:cNvPr id="536" name="Google Shape;536;p54"/>
          <p:cNvSpPr/>
          <p:nvPr/>
        </p:nvSpPr>
        <p:spPr>
          <a:xfrm>
            <a:off x="609601" y="2459322"/>
            <a:ext cx="3392904" cy="20313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Calibri"/>
              <a:buNone/>
            </a:pPr>
            <a:r>
              <a:rPr b="0" i="0" lang="en-US" sz="1800" u="none" cap="none" strike="noStrike">
                <a:solidFill>
                  <a:srgbClr val="C00000"/>
                </a:solidFill>
                <a:latin typeface="Calibri"/>
                <a:ea typeface="Calibri"/>
                <a:cs typeface="Calibri"/>
                <a:sym typeface="Calibri"/>
              </a:rPr>
              <a:t>Bone age: 12 yrs 6 mo </a:t>
            </a:r>
            <a:endParaRPr b="0" i="0" sz="18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CBC, Electrolytes, Cr: normal</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TSH, Free T4: normal</a:t>
            </a:r>
            <a:endParaRPr/>
          </a:p>
          <a:p>
            <a:pPr indent="0" lvl="0" marL="0" marR="0" rtl="0" algn="l">
              <a:lnSpc>
                <a:spcPct val="100000"/>
              </a:lnSpc>
              <a:spcBef>
                <a:spcPts val="0"/>
              </a:spcBef>
              <a:spcAft>
                <a:spcPts val="0"/>
              </a:spcAft>
              <a:buClr>
                <a:srgbClr val="C00000"/>
              </a:buClr>
              <a:buSzPts val="1800"/>
              <a:buFont typeface="Calibri"/>
              <a:buNone/>
            </a:pPr>
            <a:r>
              <a:rPr b="0" i="0" lang="en-US" sz="1800" u="none" cap="none" strike="noStrike">
                <a:solidFill>
                  <a:srgbClr val="C00000"/>
                </a:solidFill>
                <a:latin typeface="Calibri"/>
                <a:ea typeface="Calibri"/>
                <a:cs typeface="Calibri"/>
                <a:sym typeface="Calibri"/>
              </a:rPr>
              <a:t>IGF-1: 110 ng/ml (low for age)</a:t>
            </a:r>
            <a:endParaRPr b="0" i="0" sz="1800" u="none" cap="none" strike="noStrike">
              <a:solidFill>
                <a:srgbClr val="C00000"/>
              </a:solidFill>
              <a:latin typeface="Calibri"/>
              <a:ea typeface="Calibri"/>
              <a:cs typeface="Calibri"/>
              <a:sym typeface="Calibri"/>
            </a:endParaRPr>
          </a:p>
          <a:p>
            <a:pPr indent="0" lvl="0" marL="0" marR="0" rtl="0" algn="l">
              <a:lnSpc>
                <a:spcPct val="100000"/>
              </a:lnSpc>
              <a:spcBef>
                <a:spcPts val="0"/>
              </a:spcBef>
              <a:spcAft>
                <a:spcPts val="0"/>
              </a:spcAft>
              <a:buClr>
                <a:srgbClr val="C00000"/>
              </a:buClr>
              <a:buSzPts val="1800"/>
              <a:buFont typeface="Calibri"/>
              <a:buNone/>
            </a:pPr>
            <a:r>
              <a:rPr b="0" i="0" lang="en-US" sz="1800" u="none" cap="none" strike="noStrike">
                <a:solidFill>
                  <a:srgbClr val="C00000"/>
                </a:solidFill>
                <a:latin typeface="Calibri"/>
                <a:ea typeface="Calibri"/>
                <a:cs typeface="Calibri"/>
                <a:sym typeface="Calibri"/>
              </a:rPr>
              <a:t>LH: 0.9 mIU/ml</a:t>
            </a:r>
            <a:endParaRPr/>
          </a:p>
          <a:p>
            <a:pPr indent="0" lvl="0" marL="0" marR="0" rtl="0" algn="l">
              <a:lnSpc>
                <a:spcPct val="100000"/>
              </a:lnSpc>
              <a:spcBef>
                <a:spcPts val="0"/>
              </a:spcBef>
              <a:spcAft>
                <a:spcPts val="0"/>
              </a:spcAft>
              <a:buClr>
                <a:srgbClr val="C00000"/>
              </a:buClr>
              <a:buSzPts val="1800"/>
              <a:buFont typeface="Calibri"/>
              <a:buNone/>
            </a:pPr>
            <a:r>
              <a:rPr b="0" i="0" lang="en-US" sz="1800" u="none" cap="none" strike="noStrike">
                <a:solidFill>
                  <a:srgbClr val="C00000"/>
                </a:solidFill>
                <a:latin typeface="Calibri"/>
                <a:ea typeface="Calibri"/>
                <a:cs typeface="Calibri"/>
                <a:sym typeface="Calibri"/>
              </a:rPr>
              <a:t>FSH:1.9 mIU/ml</a:t>
            </a:r>
            <a:endParaRPr/>
          </a:p>
          <a:p>
            <a:pPr indent="0" lvl="0" marL="0" marR="0" rtl="0" algn="l">
              <a:lnSpc>
                <a:spcPct val="100000"/>
              </a:lnSpc>
              <a:spcBef>
                <a:spcPts val="0"/>
              </a:spcBef>
              <a:spcAft>
                <a:spcPts val="0"/>
              </a:spcAft>
              <a:buClr>
                <a:srgbClr val="C00000"/>
              </a:buClr>
              <a:buSzPts val="1800"/>
              <a:buFont typeface="Calibri"/>
              <a:buNone/>
            </a:pPr>
            <a:r>
              <a:rPr b="0" i="0" lang="en-US" sz="1800" u="none" cap="none" strike="noStrike">
                <a:solidFill>
                  <a:srgbClr val="C00000"/>
                </a:solidFill>
                <a:latin typeface="Calibri"/>
                <a:ea typeface="Calibri"/>
                <a:cs typeface="Calibri"/>
                <a:sym typeface="Calibri"/>
              </a:rPr>
              <a:t>Testosterone:11.1 ng/dl</a:t>
            </a:r>
            <a:endParaRPr/>
          </a:p>
        </p:txBody>
      </p:sp>
      <p:sp>
        <p:nvSpPr>
          <p:cNvPr id="537" name="Google Shape;537;p54"/>
          <p:cNvSpPr/>
          <p:nvPr/>
        </p:nvSpPr>
        <p:spPr>
          <a:xfrm>
            <a:off x="9093237" y="3751983"/>
            <a:ext cx="2925723"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Constitutional Delay of Growth and Puberty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pic>
        <p:nvPicPr>
          <p:cNvPr id="542" name="Google Shape;542;p55"/>
          <p:cNvPicPr preferRelativeResize="0"/>
          <p:nvPr/>
        </p:nvPicPr>
        <p:blipFill rotWithShape="1">
          <a:blip r:embed="rId3">
            <a:alphaModFix/>
          </a:blip>
          <a:srcRect b="16515" l="8107" r="4055" t="18378"/>
          <a:stretch/>
        </p:blipFill>
        <p:spPr>
          <a:xfrm>
            <a:off x="3873951" y="1133616"/>
            <a:ext cx="7471719" cy="5384034"/>
          </a:xfrm>
          <a:prstGeom prst="rect">
            <a:avLst/>
          </a:prstGeom>
          <a:noFill/>
          <a:ln>
            <a:noFill/>
          </a:ln>
        </p:spPr>
      </p:pic>
      <p:sp>
        <p:nvSpPr>
          <p:cNvPr id="543" name="Google Shape;543;p55"/>
          <p:cNvSpPr txBox="1"/>
          <p:nvPr/>
        </p:nvSpPr>
        <p:spPr>
          <a:xfrm>
            <a:off x="716692" y="337751"/>
            <a:ext cx="3642920" cy="17543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Patient presented age 8 yrs</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Height 112.2 cm, at -2.97 SDS, </a:t>
            </a:r>
            <a:r>
              <a:rPr b="1" i="0" lang="en-US" sz="1800" u="none" cap="none" strike="noStrike">
                <a:solidFill>
                  <a:srgbClr val="000000"/>
                </a:solidFill>
                <a:latin typeface="Calibri"/>
                <a:ea typeface="Calibri"/>
                <a:cs typeface="Calibri"/>
                <a:sym typeface="Calibri"/>
              </a:rPr>
              <a:t>0.15%</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MPH= 174.3 cm</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(Dad 177 cm, Mom 158.5 cm)</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Healthy, normal birth weight</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Normal screening tests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5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Calibri"/>
              <a:buNone/>
            </a:pPr>
            <a:r>
              <a:rPr lang="en-US"/>
              <a:t>Benefits of early GH treatment</a:t>
            </a:r>
            <a:endParaRPr/>
          </a:p>
        </p:txBody>
      </p:sp>
      <p:sp>
        <p:nvSpPr>
          <p:cNvPr id="550" name="Google Shape;550;p5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57"/>
          <p:cNvSpPr txBox="1"/>
          <p:nvPr>
            <p:ph type="title"/>
          </p:nvPr>
        </p:nvSpPr>
        <p:spPr>
          <a:xfrm>
            <a:off x="473242" y="265114"/>
            <a:ext cx="9799473" cy="86042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lang="en-US" sz="3200"/>
              <a:t>Greater height velocity in younger GHD, TS and SGA patients during 1-year of GH treatment</a:t>
            </a:r>
            <a:endParaRPr/>
          </a:p>
        </p:txBody>
      </p:sp>
      <p:sp>
        <p:nvSpPr>
          <p:cNvPr id="557" name="Google Shape;557;p57"/>
          <p:cNvSpPr txBox="1"/>
          <p:nvPr/>
        </p:nvSpPr>
        <p:spPr>
          <a:xfrm>
            <a:off x="4433471" y="6560936"/>
            <a:ext cx="7453313" cy="231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Ranke </a:t>
            </a:r>
            <a:r>
              <a:rPr b="0" i="1" lang="en-US" sz="900" u="none" cap="none" strike="noStrike">
                <a:solidFill>
                  <a:srgbClr val="000000"/>
                </a:solidFill>
                <a:latin typeface="Calibri"/>
                <a:ea typeface="Calibri"/>
                <a:cs typeface="Calibri"/>
                <a:sym typeface="Calibri"/>
              </a:rPr>
              <a:t>et al. J Clin Endocrinol Metab </a:t>
            </a:r>
            <a:r>
              <a:rPr b="0" i="0" lang="en-US" sz="900" u="none" cap="none" strike="noStrike">
                <a:solidFill>
                  <a:srgbClr val="000000"/>
                </a:solidFill>
                <a:latin typeface="Calibri"/>
                <a:ea typeface="Calibri"/>
                <a:cs typeface="Calibri"/>
                <a:sym typeface="Calibri"/>
              </a:rPr>
              <a:t>2010</a:t>
            </a:r>
            <a:endParaRPr b="0" i="0" sz="1200" u="none" cap="none" strike="noStrike">
              <a:solidFill>
                <a:srgbClr val="000000"/>
              </a:solidFill>
              <a:latin typeface="Calibri"/>
              <a:ea typeface="Calibri"/>
              <a:cs typeface="Calibri"/>
              <a:sym typeface="Calibri"/>
            </a:endParaRPr>
          </a:p>
        </p:txBody>
      </p:sp>
      <p:sp>
        <p:nvSpPr>
          <p:cNvPr id="558" name="Google Shape;558;p57"/>
          <p:cNvSpPr txBox="1"/>
          <p:nvPr/>
        </p:nvSpPr>
        <p:spPr>
          <a:xfrm>
            <a:off x="3871913" y="5494339"/>
            <a:ext cx="5848350" cy="5810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Height velocity patterns during the first year of GH treatment</a:t>
            </a:r>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relative to age at onset of treatment</a:t>
            </a:r>
            <a:endParaRPr/>
          </a:p>
        </p:txBody>
      </p:sp>
      <p:sp>
        <p:nvSpPr>
          <p:cNvPr id="559" name="Google Shape;559;p57"/>
          <p:cNvSpPr txBox="1"/>
          <p:nvPr/>
        </p:nvSpPr>
        <p:spPr>
          <a:xfrm>
            <a:off x="2460625" y="6162676"/>
            <a:ext cx="6857968"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AEABAB"/>
              </a:buClr>
              <a:buSzPts val="1000"/>
              <a:buFont typeface="Calibri"/>
              <a:buNone/>
            </a:pPr>
            <a:r>
              <a:rPr b="0" i="0" lang="en-US" sz="1000" u="none" cap="none" strike="noStrike">
                <a:solidFill>
                  <a:srgbClr val="AEABAB"/>
                </a:solidFill>
                <a:latin typeface="Calibri"/>
                <a:ea typeface="Calibri"/>
                <a:cs typeface="Calibri"/>
                <a:sym typeface="Calibri"/>
              </a:rPr>
              <a:t>GH, growth hormone; GHD, growth hormone deficiency; P, percentile lines; SGA, small for gestational age; TS, Turner syndrome </a:t>
            </a:r>
            <a:endParaRPr/>
          </a:p>
        </p:txBody>
      </p:sp>
      <p:grpSp>
        <p:nvGrpSpPr>
          <p:cNvPr id="560" name="Google Shape;560;p57"/>
          <p:cNvGrpSpPr/>
          <p:nvPr/>
        </p:nvGrpSpPr>
        <p:grpSpPr>
          <a:xfrm>
            <a:off x="4330700" y="1339850"/>
            <a:ext cx="4483100" cy="4110038"/>
            <a:chOff x="1791991" y="1385884"/>
            <a:chExt cx="4483851" cy="4110041"/>
          </a:xfrm>
        </p:grpSpPr>
        <p:cxnSp>
          <p:nvCxnSpPr>
            <p:cNvPr id="561" name="Google Shape;561;p57"/>
            <p:cNvCxnSpPr/>
            <p:nvPr/>
          </p:nvCxnSpPr>
          <p:spPr>
            <a:xfrm>
              <a:off x="2360411" y="2952748"/>
              <a:ext cx="1348014" cy="0"/>
            </a:xfrm>
            <a:prstGeom prst="straightConnector1">
              <a:avLst/>
            </a:prstGeom>
            <a:solidFill>
              <a:schemeClr val="accent1"/>
            </a:solidFill>
            <a:ln cap="flat" cmpd="sng" w="19050">
              <a:solidFill>
                <a:srgbClr val="AEABAB"/>
              </a:solidFill>
              <a:prstDash val="solid"/>
              <a:round/>
              <a:headEnd len="sm" w="sm" type="none"/>
              <a:tailEnd len="sm" w="sm" type="none"/>
            </a:ln>
          </p:spPr>
        </p:cxnSp>
        <p:grpSp>
          <p:nvGrpSpPr>
            <p:cNvPr id="562" name="Google Shape;562;p57"/>
            <p:cNvGrpSpPr/>
            <p:nvPr/>
          </p:nvGrpSpPr>
          <p:grpSpPr>
            <a:xfrm>
              <a:off x="2331832" y="1619247"/>
              <a:ext cx="52397" cy="1357313"/>
              <a:chOff x="1885246" y="1619247"/>
              <a:chExt cx="52397" cy="1357313"/>
            </a:xfrm>
          </p:grpSpPr>
          <p:cxnSp>
            <p:nvCxnSpPr>
              <p:cNvPr id="563" name="Google Shape;563;p57"/>
              <p:cNvCxnSpPr/>
              <p:nvPr/>
            </p:nvCxnSpPr>
            <p:spPr>
              <a:xfrm>
                <a:off x="1928116" y="1619247"/>
                <a:ext cx="0" cy="1357313"/>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564" name="Google Shape;564;p57"/>
              <p:cNvCxnSpPr/>
              <p:nvPr/>
            </p:nvCxnSpPr>
            <p:spPr>
              <a:xfrm>
                <a:off x="1885246" y="1619247"/>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565" name="Google Shape;565;p57"/>
              <p:cNvCxnSpPr/>
              <p:nvPr/>
            </p:nvCxnSpPr>
            <p:spPr>
              <a:xfrm>
                <a:off x="1890010" y="1790697"/>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566" name="Google Shape;566;p57"/>
              <p:cNvCxnSpPr/>
              <p:nvPr/>
            </p:nvCxnSpPr>
            <p:spPr>
              <a:xfrm>
                <a:off x="1890010" y="1947859"/>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567" name="Google Shape;567;p57"/>
              <p:cNvCxnSpPr/>
              <p:nvPr/>
            </p:nvCxnSpPr>
            <p:spPr>
              <a:xfrm>
                <a:off x="1894773" y="2119309"/>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568" name="Google Shape;568;p57"/>
              <p:cNvCxnSpPr/>
              <p:nvPr/>
            </p:nvCxnSpPr>
            <p:spPr>
              <a:xfrm>
                <a:off x="1894773" y="2281234"/>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569" name="Google Shape;569;p57"/>
              <p:cNvCxnSpPr/>
              <p:nvPr/>
            </p:nvCxnSpPr>
            <p:spPr>
              <a:xfrm>
                <a:off x="1890010" y="2452685"/>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570" name="Google Shape;570;p57"/>
              <p:cNvCxnSpPr/>
              <p:nvPr/>
            </p:nvCxnSpPr>
            <p:spPr>
              <a:xfrm>
                <a:off x="1890010" y="2609848"/>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571" name="Google Shape;571;p57"/>
              <p:cNvCxnSpPr/>
              <p:nvPr/>
            </p:nvCxnSpPr>
            <p:spPr>
              <a:xfrm>
                <a:off x="1894773" y="2781298"/>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572" name="Google Shape;572;p57"/>
              <p:cNvCxnSpPr/>
              <p:nvPr/>
            </p:nvCxnSpPr>
            <p:spPr>
              <a:xfrm>
                <a:off x="1894773" y="2947985"/>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grpSp>
        <p:sp>
          <p:nvSpPr>
            <p:cNvPr id="573" name="Google Shape;573;p57"/>
            <p:cNvSpPr txBox="1"/>
            <p:nvPr/>
          </p:nvSpPr>
          <p:spPr>
            <a:xfrm>
              <a:off x="2069015" y="1495425"/>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18</a:t>
              </a:r>
              <a:endParaRPr b="0" i="0" sz="1000" u="none" cap="none" strike="noStrike">
                <a:solidFill>
                  <a:srgbClr val="000000"/>
                </a:solidFill>
                <a:latin typeface="Arial"/>
                <a:ea typeface="Arial"/>
                <a:cs typeface="Arial"/>
                <a:sym typeface="Arial"/>
              </a:endParaRPr>
            </a:p>
          </p:txBody>
        </p:sp>
        <p:sp>
          <p:nvSpPr>
            <p:cNvPr id="574" name="Google Shape;574;p57"/>
            <p:cNvSpPr txBox="1"/>
            <p:nvPr/>
          </p:nvSpPr>
          <p:spPr>
            <a:xfrm>
              <a:off x="2073762" y="1652588"/>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16</a:t>
              </a:r>
              <a:endParaRPr b="0" i="0" sz="1000" u="none" cap="none" strike="noStrike">
                <a:solidFill>
                  <a:srgbClr val="000000"/>
                </a:solidFill>
                <a:latin typeface="Arial"/>
                <a:ea typeface="Arial"/>
                <a:cs typeface="Arial"/>
                <a:sym typeface="Arial"/>
              </a:endParaRPr>
            </a:p>
          </p:txBody>
        </p:sp>
        <p:sp>
          <p:nvSpPr>
            <p:cNvPr id="575" name="Google Shape;575;p57"/>
            <p:cNvSpPr txBox="1"/>
            <p:nvPr/>
          </p:nvSpPr>
          <p:spPr>
            <a:xfrm>
              <a:off x="2078525" y="1819293"/>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14</a:t>
              </a:r>
              <a:endParaRPr b="0" i="0" sz="1000" u="none" cap="none" strike="noStrike">
                <a:solidFill>
                  <a:srgbClr val="000000"/>
                </a:solidFill>
                <a:latin typeface="Arial"/>
                <a:ea typeface="Arial"/>
                <a:cs typeface="Arial"/>
                <a:sym typeface="Arial"/>
              </a:endParaRPr>
            </a:p>
          </p:txBody>
        </p:sp>
        <p:sp>
          <p:nvSpPr>
            <p:cNvPr id="576" name="Google Shape;576;p57"/>
            <p:cNvSpPr txBox="1"/>
            <p:nvPr/>
          </p:nvSpPr>
          <p:spPr>
            <a:xfrm>
              <a:off x="2078509" y="1990745"/>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12</a:t>
              </a:r>
              <a:endParaRPr b="0" i="0" sz="1000" u="none" cap="none" strike="noStrike">
                <a:solidFill>
                  <a:srgbClr val="000000"/>
                </a:solidFill>
                <a:latin typeface="Arial"/>
                <a:ea typeface="Arial"/>
                <a:cs typeface="Arial"/>
                <a:sym typeface="Arial"/>
              </a:endParaRPr>
            </a:p>
          </p:txBody>
        </p:sp>
        <p:sp>
          <p:nvSpPr>
            <p:cNvPr id="577" name="Google Shape;577;p57"/>
            <p:cNvSpPr txBox="1"/>
            <p:nvPr/>
          </p:nvSpPr>
          <p:spPr>
            <a:xfrm>
              <a:off x="2078493" y="2143145"/>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10</a:t>
              </a:r>
              <a:endParaRPr b="0" i="0" sz="1000" u="none" cap="none" strike="noStrike">
                <a:solidFill>
                  <a:srgbClr val="000000"/>
                </a:solidFill>
                <a:latin typeface="Arial"/>
                <a:ea typeface="Arial"/>
                <a:cs typeface="Arial"/>
                <a:sym typeface="Arial"/>
              </a:endParaRPr>
            </a:p>
          </p:txBody>
        </p:sp>
        <p:sp>
          <p:nvSpPr>
            <p:cNvPr id="578" name="Google Shape;578;p57"/>
            <p:cNvSpPr txBox="1"/>
            <p:nvPr/>
          </p:nvSpPr>
          <p:spPr>
            <a:xfrm>
              <a:off x="2045136" y="2319360"/>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8</a:t>
              </a:r>
              <a:endParaRPr b="0" i="0" sz="1000" u="none" cap="none" strike="noStrike">
                <a:solidFill>
                  <a:srgbClr val="000000"/>
                </a:solidFill>
                <a:latin typeface="Arial"/>
                <a:ea typeface="Arial"/>
                <a:cs typeface="Arial"/>
                <a:sym typeface="Arial"/>
              </a:endParaRPr>
            </a:p>
          </p:txBody>
        </p:sp>
        <p:sp>
          <p:nvSpPr>
            <p:cNvPr id="579" name="Google Shape;579;p57"/>
            <p:cNvSpPr txBox="1"/>
            <p:nvPr/>
          </p:nvSpPr>
          <p:spPr>
            <a:xfrm>
              <a:off x="2049883" y="2481286"/>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6</a:t>
              </a:r>
              <a:endParaRPr b="0" i="0" sz="1000" u="none" cap="none" strike="noStrike">
                <a:solidFill>
                  <a:srgbClr val="000000"/>
                </a:solidFill>
                <a:latin typeface="Arial"/>
                <a:ea typeface="Arial"/>
                <a:cs typeface="Arial"/>
                <a:sym typeface="Arial"/>
              </a:endParaRPr>
            </a:p>
          </p:txBody>
        </p:sp>
        <p:sp>
          <p:nvSpPr>
            <p:cNvPr id="580" name="Google Shape;580;p57"/>
            <p:cNvSpPr txBox="1"/>
            <p:nvPr/>
          </p:nvSpPr>
          <p:spPr>
            <a:xfrm>
              <a:off x="2049883" y="2652754"/>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4</a:t>
              </a:r>
              <a:endParaRPr b="0" i="0" sz="1000" u="none" cap="none" strike="noStrike">
                <a:solidFill>
                  <a:srgbClr val="000000"/>
                </a:solidFill>
                <a:latin typeface="Arial"/>
                <a:ea typeface="Arial"/>
                <a:cs typeface="Arial"/>
                <a:sym typeface="Arial"/>
              </a:endParaRPr>
            </a:p>
          </p:txBody>
        </p:sp>
        <p:sp>
          <p:nvSpPr>
            <p:cNvPr id="581" name="Google Shape;581;p57"/>
            <p:cNvSpPr txBox="1"/>
            <p:nvPr/>
          </p:nvSpPr>
          <p:spPr>
            <a:xfrm>
              <a:off x="2054646" y="2819459"/>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2</a:t>
              </a:r>
              <a:endParaRPr b="0" i="0" sz="1000" u="none" cap="none" strike="noStrike">
                <a:solidFill>
                  <a:srgbClr val="000000"/>
                </a:solidFill>
                <a:latin typeface="Arial"/>
                <a:ea typeface="Arial"/>
                <a:cs typeface="Arial"/>
                <a:sym typeface="Arial"/>
              </a:endParaRPr>
            </a:p>
          </p:txBody>
        </p:sp>
        <p:sp>
          <p:nvSpPr>
            <p:cNvPr id="582" name="Google Shape;582;p57"/>
            <p:cNvSpPr txBox="1"/>
            <p:nvPr/>
          </p:nvSpPr>
          <p:spPr>
            <a:xfrm>
              <a:off x="2154653" y="2943281"/>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2</a:t>
              </a:r>
              <a:endParaRPr b="0" i="0" sz="1000" u="none" cap="none" strike="noStrike">
                <a:solidFill>
                  <a:srgbClr val="000000"/>
                </a:solidFill>
                <a:latin typeface="Arial"/>
                <a:ea typeface="Arial"/>
                <a:cs typeface="Arial"/>
                <a:sym typeface="Arial"/>
              </a:endParaRPr>
            </a:p>
          </p:txBody>
        </p:sp>
        <p:sp>
          <p:nvSpPr>
            <p:cNvPr id="583" name="Google Shape;583;p57"/>
            <p:cNvSpPr txBox="1"/>
            <p:nvPr/>
          </p:nvSpPr>
          <p:spPr>
            <a:xfrm>
              <a:off x="2421365" y="2948028"/>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4</a:t>
              </a:r>
              <a:endParaRPr b="0" i="0" sz="1000" u="none" cap="none" strike="noStrike">
                <a:solidFill>
                  <a:srgbClr val="000000"/>
                </a:solidFill>
                <a:latin typeface="Arial"/>
                <a:ea typeface="Arial"/>
                <a:cs typeface="Arial"/>
                <a:sym typeface="Arial"/>
              </a:endParaRPr>
            </a:p>
          </p:txBody>
        </p:sp>
        <p:sp>
          <p:nvSpPr>
            <p:cNvPr id="584" name="Google Shape;584;p57"/>
            <p:cNvSpPr txBox="1"/>
            <p:nvPr/>
          </p:nvSpPr>
          <p:spPr>
            <a:xfrm>
              <a:off x="2683285" y="2948040"/>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6</a:t>
              </a:r>
              <a:endParaRPr b="0" i="0" sz="1000" u="none" cap="none" strike="noStrike">
                <a:solidFill>
                  <a:srgbClr val="000000"/>
                </a:solidFill>
                <a:latin typeface="Arial"/>
                <a:ea typeface="Arial"/>
                <a:cs typeface="Arial"/>
                <a:sym typeface="Arial"/>
              </a:endParaRPr>
            </a:p>
          </p:txBody>
        </p:sp>
        <p:sp>
          <p:nvSpPr>
            <p:cNvPr id="585" name="Google Shape;585;p57"/>
            <p:cNvSpPr txBox="1"/>
            <p:nvPr/>
          </p:nvSpPr>
          <p:spPr>
            <a:xfrm>
              <a:off x="2949997" y="2952787"/>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8</a:t>
              </a:r>
              <a:endParaRPr b="0" i="0" sz="1000" u="none" cap="none" strike="noStrike">
                <a:solidFill>
                  <a:srgbClr val="000000"/>
                </a:solidFill>
                <a:latin typeface="Arial"/>
                <a:ea typeface="Arial"/>
                <a:cs typeface="Arial"/>
                <a:sym typeface="Arial"/>
              </a:endParaRPr>
            </a:p>
          </p:txBody>
        </p:sp>
        <p:sp>
          <p:nvSpPr>
            <p:cNvPr id="586" name="Google Shape;586;p57"/>
            <p:cNvSpPr txBox="1"/>
            <p:nvPr/>
          </p:nvSpPr>
          <p:spPr>
            <a:xfrm>
              <a:off x="3245287" y="2948008"/>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10</a:t>
              </a:r>
              <a:endParaRPr b="0" i="0" sz="1000" u="none" cap="none" strike="noStrike">
                <a:solidFill>
                  <a:srgbClr val="000000"/>
                </a:solidFill>
                <a:latin typeface="Arial"/>
                <a:ea typeface="Arial"/>
                <a:cs typeface="Arial"/>
                <a:sym typeface="Arial"/>
              </a:endParaRPr>
            </a:p>
          </p:txBody>
        </p:sp>
        <p:sp>
          <p:nvSpPr>
            <p:cNvPr id="587" name="Google Shape;587;p57"/>
            <p:cNvSpPr txBox="1"/>
            <p:nvPr/>
          </p:nvSpPr>
          <p:spPr>
            <a:xfrm>
              <a:off x="3521525" y="2952755"/>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12</a:t>
              </a:r>
              <a:endParaRPr b="0" i="0" sz="1000" u="none" cap="none" strike="noStrike">
                <a:solidFill>
                  <a:srgbClr val="000000"/>
                </a:solidFill>
                <a:latin typeface="Arial"/>
                <a:ea typeface="Arial"/>
                <a:cs typeface="Arial"/>
                <a:sym typeface="Arial"/>
              </a:endParaRPr>
            </a:p>
          </p:txBody>
        </p:sp>
        <p:sp>
          <p:nvSpPr>
            <p:cNvPr id="588" name="Google Shape;588;p57"/>
            <p:cNvSpPr txBox="1"/>
            <p:nvPr/>
          </p:nvSpPr>
          <p:spPr>
            <a:xfrm rot="-5400000">
              <a:off x="1341174" y="2020851"/>
              <a:ext cx="1298576" cy="3969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Height velocity (cm/year)</a:t>
              </a:r>
              <a:endParaRPr b="0" i="0" sz="1000" u="none" cap="none" strike="noStrike">
                <a:solidFill>
                  <a:srgbClr val="000000"/>
                </a:solidFill>
                <a:latin typeface="Arial"/>
                <a:ea typeface="Arial"/>
                <a:cs typeface="Arial"/>
                <a:sym typeface="Arial"/>
              </a:endParaRPr>
            </a:p>
          </p:txBody>
        </p:sp>
        <p:cxnSp>
          <p:nvCxnSpPr>
            <p:cNvPr id="589" name="Google Shape;589;p57"/>
            <p:cNvCxnSpPr>
              <a:stCxn id="582" idx="0"/>
              <a:endCxn id="582" idx="0"/>
            </p:cNvCxnSpPr>
            <p:nvPr/>
          </p:nvCxnSpPr>
          <p:spPr>
            <a:xfrm>
              <a:off x="2334040" y="2943281"/>
              <a:ext cx="0" cy="0"/>
            </a:xfrm>
            <a:prstGeom prst="straightConnector1">
              <a:avLst/>
            </a:prstGeom>
            <a:noFill/>
            <a:ln cap="flat" cmpd="sng" w="9525">
              <a:solidFill>
                <a:schemeClr val="accent1"/>
              </a:solidFill>
              <a:prstDash val="solid"/>
              <a:round/>
              <a:headEnd len="med" w="med" type="none"/>
              <a:tailEnd len="med" w="med" type="none"/>
            </a:ln>
          </p:spPr>
        </p:cxnSp>
        <p:cxnSp>
          <p:nvCxnSpPr>
            <p:cNvPr id="590" name="Google Shape;590;p57"/>
            <p:cNvCxnSpPr>
              <a:stCxn id="583" idx="0"/>
              <a:endCxn id="583" idx="0"/>
            </p:cNvCxnSpPr>
            <p:nvPr/>
          </p:nvCxnSpPr>
          <p:spPr>
            <a:xfrm>
              <a:off x="2600752" y="2948028"/>
              <a:ext cx="0" cy="0"/>
            </a:xfrm>
            <a:prstGeom prst="straightConnector1">
              <a:avLst/>
            </a:prstGeom>
            <a:noFill/>
            <a:ln cap="flat" cmpd="sng" w="9525">
              <a:solidFill>
                <a:schemeClr val="accent1"/>
              </a:solidFill>
              <a:prstDash val="solid"/>
              <a:round/>
              <a:headEnd len="med" w="med" type="none"/>
              <a:tailEnd len="med" w="med" type="none"/>
            </a:ln>
          </p:spPr>
        </p:cxnSp>
        <p:sp>
          <p:nvSpPr>
            <p:cNvPr id="591" name="Google Shape;591;p57"/>
            <p:cNvSpPr txBox="1"/>
            <p:nvPr/>
          </p:nvSpPr>
          <p:spPr>
            <a:xfrm>
              <a:off x="3532652" y="1922452"/>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P97</a:t>
              </a:r>
              <a:endParaRPr b="0" i="0" sz="600" u="none" cap="none" strike="noStrike">
                <a:solidFill>
                  <a:srgbClr val="000000"/>
                </a:solidFill>
                <a:latin typeface="Arial"/>
                <a:ea typeface="Arial"/>
                <a:cs typeface="Arial"/>
                <a:sym typeface="Arial"/>
              </a:endParaRPr>
            </a:p>
          </p:txBody>
        </p:sp>
        <p:sp>
          <p:nvSpPr>
            <p:cNvPr id="592" name="Google Shape;592;p57"/>
            <p:cNvSpPr txBox="1"/>
            <p:nvPr/>
          </p:nvSpPr>
          <p:spPr>
            <a:xfrm>
              <a:off x="3532636" y="2041511"/>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P90</a:t>
              </a:r>
              <a:endParaRPr b="0" i="0" sz="600" u="none" cap="none" strike="noStrike">
                <a:solidFill>
                  <a:srgbClr val="000000"/>
                </a:solidFill>
                <a:latin typeface="Arial"/>
                <a:ea typeface="Arial"/>
                <a:cs typeface="Arial"/>
                <a:sym typeface="Arial"/>
              </a:endParaRPr>
            </a:p>
          </p:txBody>
        </p:sp>
        <p:sp>
          <p:nvSpPr>
            <p:cNvPr id="593" name="Google Shape;593;p57"/>
            <p:cNvSpPr txBox="1"/>
            <p:nvPr/>
          </p:nvSpPr>
          <p:spPr>
            <a:xfrm>
              <a:off x="3532620" y="2165333"/>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P75</a:t>
              </a:r>
              <a:endParaRPr b="0" i="0" sz="600" u="none" cap="none" strike="noStrike">
                <a:solidFill>
                  <a:srgbClr val="000000"/>
                </a:solidFill>
                <a:latin typeface="Arial"/>
                <a:ea typeface="Arial"/>
                <a:cs typeface="Arial"/>
                <a:sym typeface="Arial"/>
              </a:endParaRPr>
            </a:p>
          </p:txBody>
        </p:sp>
        <p:sp>
          <p:nvSpPr>
            <p:cNvPr id="594" name="Google Shape;594;p57"/>
            <p:cNvSpPr txBox="1"/>
            <p:nvPr/>
          </p:nvSpPr>
          <p:spPr>
            <a:xfrm>
              <a:off x="3527873" y="2279661"/>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P50</a:t>
              </a:r>
              <a:endParaRPr b="0" i="0" sz="600" u="none" cap="none" strike="noStrike">
                <a:solidFill>
                  <a:srgbClr val="000000"/>
                </a:solidFill>
                <a:latin typeface="Arial"/>
                <a:ea typeface="Arial"/>
                <a:cs typeface="Arial"/>
                <a:sym typeface="Arial"/>
              </a:endParaRPr>
            </a:p>
          </p:txBody>
        </p:sp>
        <p:sp>
          <p:nvSpPr>
            <p:cNvPr id="595" name="Google Shape;595;p57"/>
            <p:cNvSpPr txBox="1"/>
            <p:nvPr/>
          </p:nvSpPr>
          <p:spPr>
            <a:xfrm>
              <a:off x="3527857" y="2417772"/>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P25</a:t>
              </a:r>
              <a:endParaRPr b="0" i="0" sz="600" u="none" cap="none" strike="noStrike">
                <a:solidFill>
                  <a:srgbClr val="000000"/>
                </a:solidFill>
                <a:latin typeface="Arial"/>
                <a:ea typeface="Arial"/>
                <a:cs typeface="Arial"/>
                <a:sym typeface="Arial"/>
              </a:endParaRPr>
            </a:p>
          </p:txBody>
        </p:sp>
        <p:sp>
          <p:nvSpPr>
            <p:cNvPr id="596" name="Google Shape;596;p57"/>
            <p:cNvSpPr txBox="1"/>
            <p:nvPr/>
          </p:nvSpPr>
          <p:spPr>
            <a:xfrm>
              <a:off x="3527841" y="2541594"/>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P10</a:t>
              </a:r>
              <a:endParaRPr b="0" i="0" sz="600" u="none" cap="none" strike="noStrike">
                <a:solidFill>
                  <a:srgbClr val="000000"/>
                </a:solidFill>
                <a:latin typeface="Arial"/>
                <a:ea typeface="Arial"/>
                <a:cs typeface="Arial"/>
                <a:sym typeface="Arial"/>
              </a:endParaRPr>
            </a:p>
          </p:txBody>
        </p:sp>
        <p:sp>
          <p:nvSpPr>
            <p:cNvPr id="597" name="Google Shape;597;p57"/>
            <p:cNvSpPr txBox="1"/>
            <p:nvPr/>
          </p:nvSpPr>
          <p:spPr>
            <a:xfrm>
              <a:off x="3527825" y="2636838"/>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P3</a:t>
              </a:r>
              <a:endParaRPr b="0" i="0" sz="600" u="none" cap="none" strike="noStrike">
                <a:solidFill>
                  <a:srgbClr val="000000"/>
                </a:solidFill>
                <a:latin typeface="Arial"/>
                <a:ea typeface="Arial"/>
                <a:cs typeface="Arial"/>
                <a:sym typeface="Arial"/>
              </a:endParaRPr>
            </a:p>
          </p:txBody>
        </p:sp>
        <p:sp>
          <p:nvSpPr>
            <p:cNvPr id="598" name="Google Shape;598;p57"/>
            <p:cNvSpPr txBox="1"/>
            <p:nvPr/>
          </p:nvSpPr>
          <p:spPr>
            <a:xfrm>
              <a:off x="3527808" y="2722556"/>
              <a:ext cx="533483"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Before</a:t>
              </a:r>
              <a:endParaRPr b="0" i="0" sz="600" u="none" cap="none" strike="noStrike">
                <a:solidFill>
                  <a:srgbClr val="000000"/>
                </a:solidFill>
                <a:latin typeface="Arial"/>
                <a:ea typeface="Arial"/>
                <a:cs typeface="Arial"/>
                <a:sym typeface="Arial"/>
              </a:endParaRPr>
            </a:p>
          </p:txBody>
        </p:sp>
        <p:sp>
          <p:nvSpPr>
            <p:cNvPr id="599" name="Google Shape;599;p57"/>
            <p:cNvSpPr txBox="1"/>
            <p:nvPr/>
          </p:nvSpPr>
          <p:spPr>
            <a:xfrm>
              <a:off x="2561130" y="1385884"/>
              <a:ext cx="985837"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Severe GHD</a:t>
              </a:r>
              <a:endParaRPr b="0" i="0" sz="1000" u="none" cap="none" strike="noStrike">
                <a:solidFill>
                  <a:srgbClr val="000000"/>
                </a:solidFill>
                <a:latin typeface="Arial"/>
                <a:ea typeface="Arial"/>
                <a:cs typeface="Arial"/>
                <a:sym typeface="Arial"/>
              </a:endParaRPr>
            </a:p>
          </p:txBody>
        </p:sp>
        <p:sp>
          <p:nvSpPr>
            <p:cNvPr id="600" name="Google Shape;600;p57"/>
            <p:cNvSpPr txBox="1"/>
            <p:nvPr/>
          </p:nvSpPr>
          <p:spPr>
            <a:xfrm>
              <a:off x="2551600" y="3670897"/>
              <a:ext cx="1357319"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Less-severe GHD</a:t>
              </a:r>
              <a:endParaRPr b="0" i="0" sz="1000" u="none" cap="none" strike="noStrike">
                <a:solidFill>
                  <a:srgbClr val="000000"/>
                </a:solidFill>
                <a:latin typeface="Arial"/>
                <a:ea typeface="Arial"/>
                <a:cs typeface="Arial"/>
                <a:sym typeface="Arial"/>
              </a:endParaRPr>
            </a:p>
          </p:txBody>
        </p:sp>
        <p:sp>
          <p:nvSpPr>
            <p:cNvPr id="601" name="Google Shape;601;p57"/>
            <p:cNvSpPr txBox="1"/>
            <p:nvPr/>
          </p:nvSpPr>
          <p:spPr>
            <a:xfrm>
              <a:off x="4651557" y="3602036"/>
              <a:ext cx="1209878" cy="2444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SGA</a:t>
              </a:r>
              <a:endParaRPr b="0" i="0" sz="1000" u="none" cap="none" strike="noStrike">
                <a:solidFill>
                  <a:srgbClr val="000000"/>
                </a:solidFill>
                <a:latin typeface="Arial"/>
                <a:ea typeface="Arial"/>
                <a:cs typeface="Arial"/>
                <a:sym typeface="Arial"/>
              </a:endParaRPr>
            </a:p>
          </p:txBody>
        </p:sp>
        <p:sp>
          <p:nvSpPr>
            <p:cNvPr id="602" name="Google Shape;602;p57"/>
            <p:cNvSpPr txBox="1"/>
            <p:nvPr/>
          </p:nvSpPr>
          <p:spPr>
            <a:xfrm>
              <a:off x="4709013" y="1385884"/>
              <a:ext cx="1209681"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Turner syndrome</a:t>
              </a:r>
              <a:endParaRPr b="0" i="0" sz="1000" u="none" cap="none" strike="noStrike">
                <a:solidFill>
                  <a:srgbClr val="000000"/>
                </a:solidFill>
                <a:latin typeface="Arial"/>
                <a:ea typeface="Arial"/>
                <a:cs typeface="Arial"/>
                <a:sym typeface="Arial"/>
              </a:endParaRPr>
            </a:p>
          </p:txBody>
        </p:sp>
        <p:sp>
          <p:nvSpPr>
            <p:cNvPr id="603" name="Google Shape;603;p57"/>
            <p:cNvSpPr txBox="1"/>
            <p:nvPr/>
          </p:nvSpPr>
          <p:spPr>
            <a:xfrm>
              <a:off x="5756729" y="2174876"/>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P97</a:t>
              </a:r>
              <a:endParaRPr b="0" i="0" sz="600" u="none" cap="none" strike="noStrike">
                <a:solidFill>
                  <a:srgbClr val="000000"/>
                </a:solidFill>
                <a:latin typeface="Arial"/>
                <a:ea typeface="Arial"/>
                <a:cs typeface="Arial"/>
                <a:sym typeface="Arial"/>
              </a:endParaRPr>
            </a:p>
          </p:txBody>
        </p:sp>
        <p:sp>
          <p:nvSpPr>
            <p:cNvPr id="604" name="Google Shape;604;p57"/>
            <p:cNvSpPr txBox="1"/>
            <p:nvPr/>
          </p:nvSpPr>
          <p:spPr>
            <a:xfrm>
              <a:off x="5751950" y="2255831"/>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P90</a:t>
              </a:r>
              <a:endParaRPr b="0" i="0" sz="600" u="none" cap="none" strike="noStrike">
                <a:solidFill>
                  <a:srgbClr val="000000"/>
                </a:solidFill>
                <a:latin typeface="Arial"/>
                <a:ea typeface="Arial"/>
                <a:cs typeface="Arial"/>
                <a:sym typeface="Arial"/>
              </a:endParaRPr>
            </a:p>
          </p:txBody>
        </p:sp>
        <p:sp>
          <p:nvSpPr>
            <p:cNvPr id="605" name="Google Shape;605;p57"/>
            <p:cNvSpPr txBox="1"/>
            <p:nvPr/>
          </p:nvSpPr>
          <p:spPr>
            <a:xfrm>
              <a:off x="5751934" y="2341549"/>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P75</a:t>
              </a:r>
              <a:endParaRPr b="0" i="0" sz="600" u="none" cap="none" strike="noStrike">
                <a:solidFill>
                  <a:srgbClr val="000000"/>
                </a:solidFill>
                <a:latin typeface="Arial"/>
                <a:ea typeface="Arial"/>
                <a:cs typeface="Arial"/>
                <a:sym typeface="Arial"/>
              </a:endParaRPr>
            </a:p>
          </p:txBody>
        </p:sp>
        <p:sp>
          <p:nvSpPr>
            <p:cNvPr id="606" name="Google Shape;606;p57"/>
            <p:cNvSpPr txBox="1"/>
            <p:nvPr/>
          </p:nvSpPr>
          <p:spPr>
            <a:xfrm>
              <a:off x="5751950" y="2427299"/>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P50</a:t>
              </a:r>
              <a:endParaRPr b="0" i="0" sz="600" u="none" cap="none" strike="noStrike">
                <a:solidFill>
                  <a:srgbClr val="000000"/>
                </a:solidFill>
                <a:latin typeface="Arial"/>
                <a:ea typeface="Arial"/>
                <a:cs typeface="Arial"/>
                <a:sym typeface="Arial"/>
              </a:endParaRPr>
            </a:p>
          </p:txBody>
        </p:sp>
        <p:sp>
          <p:nvSpPr>
            <p:cNvPr id="607" name="Google Shape;607;p57"/>
            <p:cNvSpPr txBox="1"/>
            <p:nvPr/>
          </p:nvSpPr>
          <p:spPr>
            <a:xfrm>
              <a:off x="5747171" y="2522543"/>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P25</a:t>
              </a:r>
              <a:endParaRPr b="0" i="0" sz="600" u="none" cap="none" strike="noStrike">
                <a:solidFill>
                  <a:srgbClr val="000000"/>
                </a:solidFill>
                <a:latin typeface="Arial"/>
                <a:ea typeface="Arial"/>
                <a:cs typeface="Arial"/>
                <a:sym typeface="Arial"/>
              </a:endParaRPr>
            </a:p>
          </p:txBody>
        </p:sp>
        <p:sp>
          <p:nvSpPr>
            <p:cNvPr id="608" name="Google Shape;608;p57"/>
            <p:cNvSpPr txBox="1"/>
            <p:nvPr/>
          </p:nvSpPr>
          <p:spPr>
            <a:xfrm>
              <a:off x="5747155" y="2617787"/>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P10</a:t>
              </a:r>
              <a:endParaRPr b="0" i="0" sz="600" u="none" cap="none" strike="noStrike">
                <a:solidFill>
                  <a:srgbClr val="000000"/>
                </a:solidFill>
                <a:latin typeface="Arial"/>
                <a:ea typeface="Arial"/>
                <a:cs typeface="Arial"/>
                <a:sym typeface="Arial"/>
              </a:endParaRPr>
            </a:p>
          </p:txBody>
        </p:sp>
        <p:sp>
          <p:nvSpPr>
            <p:cNvPr id="609" name="Google Shape;609;p57"/>
            <p:cNvSpPr txBox="1"/>
            <p:nvPr/>
          </p:nvSpPr>
          <p:spPr>
            <a:xfrm>
              <a:off x="5747139" y="2698742"/>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P3</a:t>
              </a:r>
              <a:endParaRPr b="0" i="0" sz="600" u="none" cap="none" strike="noStrike">
                <a:solidFill>
                  <a:srgbClr val="000000"/>
                </a:solidFill>
                <a:latin typeface="Arial"/>
                <a:ea typeface="Arial"/>
                <a:cs typeface="Arial"/>
                <a:sym typeface="Arial"/>
              </a:endParaRPr>
            </a:p>
          </p:txBody>
        </p:sp>
        <p:sp>
          <p:nvSpPr>
            <p:cNvPr id="610" name="Google Shape;610;p57"/>
            <p:cNvSpPr txBox="1"/>
            <p:nvPr/>
          </p:nvSpPr>
          <p:spPr>
            <a:xfrm>
              <a:off x="5742359" y="2779697"/>
              <a:ext cx="533483"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Before</a:t>
              </a:r>
              <a:endParaRPr b="0" i="0" sz="600" u="none" cap="none" strike="noStrike">
                <a:solidFill>
                  <a:srgbClr val="000000"/>
                </a:solidFill>
                <a:latin typeface="Arial"/>
                <a:ea typeface="Arial"/>
                <a:cs typeface="Arial"/>
                <a:sym typeface="Arial"/>
              </a:endParaRPr>
            </a:p>
          </p:txBody>
        </p:sp>
        <p:sp>
          <p:nvSpPr>
            <p:cNvPr id="611" name="Google Shape;611;p57"/>
            <p:cNvSpPr txBox="1"/>
            <p:nvPr/>
          </p:nvSpPr>
          <p:spPr>
            <a:xfrm>
              <a:off x="5723300" y="4310713"/>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P97</a:t>
              </a:r>
              <a:endParaRPr b="0" i="0" sz="600" u="none" cap="none" strike="noStrike">
                <a:solidFill>
                  <a:srgbClr val="000000"/>
                </a:solidFill>
                <a:latin typeface="Arial"/>
                <a:ea typeface="Arial"/>
                <a:cs typeface="Arial"/>
                <a:sym typeface="Arial"/>
              </a:endParaRPr>
            </a:p>
          </p:txBody>
        </p:sp>
        <p:sp>
          <p:nvSpPr>
            <p:cNvPr id="612" name="Google Shape;612;p57"/>
            <p:cNvSpPr txBox="1"/>
            <p:nvPr/>
          </p:nvSpPr>
          <p:spPr>
            <a:xfrm>
              <a:off x="5723300" y="4396431"/>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P90</a:t>
              </a:r>
              <a:endParaRPr b="0" i="0" sz="600" u="none" cap="none" strike="noStrike">
                <a:solidFill>
                  <a:srgbClr val="000000"/>
                </a:solidFill>
                <a:latin typeface="Arial"/>
                <a:ea typeface="Arial"/>
                <a:cs typeface="Arial"/>
                <a:sym typeface="Arial"/>
              </a:endParaRPr>
            </a:p>
          </p:txBody>
        </p:sp>
        <p:sp>
          <p:nvSpPr>
            <p:cNvPr id="613" name="Google Shape;613;p57"/>
            <p:cNvSpPr txBox="1"/>
            <p:nvPr/>
          </p:nvSpPr>
          <p:spPr>
            <a:xfrm>
              <a:off x="5723300" y="4477386"/>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P75</a:t>
              </a:r>
              <a:endParaRPr b="0" i="0" sz="600" u="none" cap="none" strike="noStrike">
                <a:solidFill>
                  <a:srgbClr val="000000"/>
                </a:solidFill>
                <a:latin typeface="Arial"/>
                <a:ea typeface="Arial"/>
                <a:cs typeface="Arial"/>
                <a:sym typeface="Arial"/>
              </a:endParaRPr>
            </a:p>
          </p:txBody>
        </p:sp>
        <p:sp>
          <p:nvSpPr>
            <p:cNvPr id="614" name="Google Shape;614;p57"/>
            <p:cNvSpPr txBox="1"/>
            <p:nvPr/>
          </p:nvSpPr>
          <p:spPr>
            <a:xfrm>
              <a:off x="5723300" y="4567899"/>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P50</a:t>
              </a:r>
              <a:endParaRPr b="0" i="0" sz="600" u="none" cap="none" strike="noStrike">
                <a:solidFill>
                  <a:srgbClr val="000000"/>
                </a:solidFill>
                <a:latin typeface="Arial"/>
                <a:ea typeface="Arial"/>
                <a:cs typeface="Arial"/>
                <a:sym typeface="Arial"/>
              </a:endParaRPr>
            </a:p>
          </p:txBody>
        </p:sp>
        <p:sp>
          <p:nvSpPr>
            <p:cNvPr id="615" name="Google Shape;615;p57"/>
            <p:cNvSpPr txBox="1"/>
            <p:nvPr/>
          </p:nvSpPr>
          <p:spPr>
            <a:xfrm>
              <a:off x="5723300" y="4644091"/>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P25</a:t>
              </a:r>
              <a:endParaRPr b="0" i="0" sz="600" u="none" cap="none" strike="noStrike">
                <a:solidFill>
                  <a:srgbClr val="000000"/>
                </a:solidFill>
                <a:latin typeface="Arial"/>
                <a:ea typeface="Arial"/>
                <a:cs typeface="Arial"/>
                <a:sym typeface="Arial"/>
              </a:endParaRPr>
            </a:p>
          </p:txBody>
        </p:sp>
        <p:sp>
          <p:nvSpPr>
            <p:cNvPr id="616" name="Google Shape;616;p57"/>
            <p:cNvSpPr txBox="1"/>
            <p:nvPr/>
          </p:nvSpPr>
          <p:spPr>
            <a:xfrm>
              <a:off x="5723300" y="4725046"/>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P10</a:t>
              </a:r>
              <a:endParaRPr b="0" i="0" sz="600" u="none" cap="none" strike="noStrike">
                <a:solidFill>
                  <a:srgbClr val="000000"/>
                </a:solidFill>
                <a:latin typeface="Arial"/>
                <a:ea typeface="Arial"/>
                <a:cs typeface="Arial"/>
                <a:sym typeface="Arial"/>
              </a:endParaRPr>
            </a:p>
          </p:txBody>
        </p:sp>
        <p:sp>
          <p:nvSpPr>
            <p:cNvPr id="617" name="Google Shape;617;p57"/>
            <p:cNvSpPr txBox="1"/>
            <p:nvPr/>
          </p:nvSpPr>
          <p:spPr>
            <a:xfrm>
              <a:off x="5723300" y="4806001"/>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P3</a:t>
              </a:r>
              <a:endParaRPr b="0" i="0" sz="600" u="none" cap="none" strike="noStrike">
                <a:solidFill>
                  <a:srgbClr val="000000"/>
                </a:solidFill>
                <a:latin typeface="Arial"/>
                <a:ea typeface="Arial"/>
                <a:cs typeface="Arial"/>
                <a:sym typeface="Arial"/>
              </a:endParaRPr>
            </a:p>
          </p:txBody>
        </p:sp>
        <p:sp>
          <p:nvSpPr>
            <p:cNvPr id="618" name="Google Shape;618;p57"/>
            <p:cNvSpPr txBox="1"/>
            <p:nvPr/>
          </p:nvSpPr>
          <p:spPr>
            <a:xfrm>
              <a:off x="5723300" y="4886956"/>
              <a:ext cx="533483"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Before</a:t>
              </a:r>
              <a:endParaRPr b="0" i="0" sz="600" u="none" cap="none" strike="noStrike">
                <a:solidFill>
                  <a:srgbClr val="000000"/>
                </a:solidFill>
                <a:latin typeface="Arial"/>
                <a:ea typeface="Arial"/>
                <a:cs typeface="Arial"/>
                <a:sym typeface="Arial"/>
              </a:endParaRPr>
            </a:p>
          </p:txBody>
        </p:sp>
        <p:sp>
          <p:nvSpPr>
            <p:cNvPr id="619" name="Google Shape;619;p57"/>
            <p:cNvSpPr txBox="1"/>
            <p:nvPr/>
          </p:nvSpPr>
          <p:spPr>
            <a:xfrm>
              <a:off x="3532571" y="4263086"/>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P97</a:t>
              </a:r>
              <a:endParaRPr b="0" i="0" sz="600" u="none" cap="none" strike="noStrike">
                <a:solidFill>
                  <a:srgbClr val="000000"/>
                </a:solidFill>
                <a:latin typeface="Arial"/>
                <a:ea typeface="Arial"/>
                <a:cs typeface="Arial"/>
                <a:sym typeface="Arial"/>
              </a:endParaRPr>
            </a:p>
          </p:txBody>
        </p:sp>
        <p:sp>
          <p:nvSpPr>
            <p:cNvPr id="620" name="Google Shape;620;p57"/>
            <p:cNvSpPr txBox="1"/>
            <p:nvPr/>
          </p:nvSpPr>
          <p:spPr>
            <a:xfrm>
              <a:off x="3532571" y="4344041"/>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P90</a:t>
              </a:r>
              <a:endParaRPr b="0" i="0" sz="600" u="none" cap="none" strike="noStrike">
                <a:solidFill>
                  <a:srgbClr val="000000"/>
                </a:solidFill>
                <a:latin typeface="Arial"/>
                <a:ea typeface="Arial"/>
                <a:cs typeface="Arial"/>
                <a:sym typeface="Arial"/>
              </a:endParaRPr>
            </a:p>
          </p:txBody>
        </p:sp>
        <p:sp>
          <p:nvSpPr>
            <p:cNvPr id="621" name="Google Shape;621;p57"/>
            <p:cNvSpPr txBox="1"/>
            <p:nvPr/>
          </p:nvSpPr>
          <p:spPr>
            <a:xfrm>
              <a:off x="3532571" y="4429759"/>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P75</a:t>
              </a:r>
              <a:endParaRPr b="0" i="0" sz="600" u="none" cap="none" strike="noStrike">
                <a:solidFill>
                  <a:srgbClr val="000000"/>
                </a:solidFill>
                <a:latin typeface="Arial"/>
                <a:ea typeface="Arial"/>
                <a:cs typeface="Arial"/>
                <a:sym typeface="Arial"/>
              </a:endParaRPr>
            </a:p>
          </p:txBody>
        </p:sp>
        <p:sp>
          <p:nvSpPr>
            <p:cNvPr id="622" name="Google Shape;622;p57"/>
            <p:cNvSpPr txBox="1"/>
            <p:nvPr/>
          </p:nvSpPr>
          <p:spPr>
            <a:xfrm>
              <a:off x="3532571" y="4515509"/>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P50</a:t>
              </a:r>
              <a:endParaRPr b="0" i="0" sz="600" u="none" cap="none" strike="noStrike">
                <a:solidFill>
                  <a:srgbClr val="000000"/>
                </a:solidFill>
                <a:latin typeface="Arial"/>
                <a:ea typeface="Arial"/>
                <a:cs typeface="Arial"/>
                <a:sym typeface="Arial"/>
              </a:endParaRPr>
            </a:p>
          </p:txBody>
        </p:sp>
        <p:sp>
          <p:nvSpPr>
            <p:cNvPr id="623" name="Google Shape;623;p57"/>
            <p:cNvSpPr txBox="1"/>
            <p:nvPr/>
          </p:nvSpPr>
          <p:spPr>
            <a:xfrm>
              <a:off x="3532571" y="4610753"/>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P25</a:t>
              </a:r>
              <a:endParaRPr b="0" i="0" sz="600" u="none" cap="none" strike="noStrike">
                <a:solidFill>
                  <a:srgbClr val="000000"/>
                </a:solidFill>
                <a:latin typeface="Arial"/>
                <a:ea typeface="Arial"/>
                <a:cs typeface="Arial"/>
                <a:sym typeface="Arial"/>
              </a:endParaRPr>
            </a:p>
          </p:txBody>
        </p:sp>
        <p:sp>
          <p:nvSpPr>
            <p:cNvPr id="624" name="Google Shape;624;p57"/>
            <p:cNvSpPr txBox="1"/>
            <p:nvPr/>
          </p:nvSpPr>
          <p:spPr>
            <a:xfrm>
              <a:off x="3532571" y="4705997"/>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P10</a:t>
              </a:r>
              <a:endParaRPr b="0" i="0" sz="600" u="none" cap="none" strike="noStrike">
                <a:solidFill>
                  <a:srgbClr val="000000"/>
                </a:solidFill>
                <a:latin typeface="Arial"/>
                <a:ea typeface="Arial"/>
                <a:cs typeface="Arial"/>
                <a:sym typeface="Arial"/>
              </a:endParaRPr>
            </a:p>
          </p:txBody>
        </p:sp>
        <p:sp>
          <p:nvSpPr>
            <p:cNvPr id="625" name="Google Shape;625;p57"/>
            <p:cNvSpPr txBox="1"/>
            <p:nvPr/>
          </p:nvSpPr>
          <p:spPr>
            <a:xfrm>
              <a:off x="3532571" y="4786952"/>
              <a:ext cx="43338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P3</a:t>
              </a:r>
              <a:endParaRPr b="0" i="0" sz="600" u="none" cap="none" strike="noStrike">
                <a:solidFill>
                  <a:srgbClr val="000000"/>
                </a:solidFill>
                <a:latin typeface="Arial"/>
                <a:ea typeface="Arial"/>
                <a:cs typeface="Arial"/>
                <a:sym typeface="Arial"/>
              </a:endParaRPr>
            </a:p>
          </p:txBody>
        </p:sp>
        <p:sp>
          <p:nvSpPr>
            <p:cNvPr id="626" name="Google Shape;626;p57"/>
            <p:cNvSpPr txBox="1"/>
            <p:nvPr/>
          </p:nvSpPr>
          <p:spPr>
            <a:xfrm>
              <a:off x="3527791" y="4863144"/>
              <a:ext cx="533483"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rgbClr val="000000"/>
                  </a:solidFill>
                  <a:latin typeface="Arial"/>
                  <a:ea typeface="Arial"/>
                  <a:cs typeface="Arial"/>
                  <a:sym typeface="Arial"/>
                </a:rPr>
                <a:t>Before</a:t>
              </a:r>
              <a:endParaRPr b="0" i="0" sz="600" u="none" cap="none" strike="noStrike">
                <a:solidFill>
                  <a:srgbClr val="000000"/>
                </a:solidFill>
                <a:latin typeface="Arial"/>
                <a:ea typeface="Arial"/>
                <a:cs typeface="Arial"/>
                <a:sym typeface="Arial"/>
              </a:endParaRPr>
            </a:p>
          </p:txBody>
        </p:sp>
        <p:sp>
          <p:nvSpPr>
            <p:cNvPr id="627" name="Google Shape;627;p57"/>
            <p:cNvSpPr/>
            <p:nvPr/>
          </p:nvSpPr>
          <p:spPr>
            <a:xfrm>
              <a:off x="2515416" y="1725930"/>
              <a:ext cx="1062990" cy="316230"/>
            </a:xfrm>
            <a:custGeom>
              <a:rect b="b" l="l" r="r" t="t"/>
              <a:pathLst>
                <a:path extrusionOk="0" h="316230" w="1062990">
                  <a:moveTo>
                    <a:pt x="0" y="0"/>
                  </a:moveTo>
                  <a:cubicBezTo>
                    <a:pt x="47625" y="23495"/>
                    <a:pt x="95250" y="46990"/>
                    <a:pt x="140970" y="57150"/>
                  </a:cubicBezTo>
                  <a:cubicBezTo>
                    <a:pt x="186690" y="67310"/>
                    <a:pt x="229870" y="45085"/>
                    <a:pt x="274320" y="60960"/>
                  </a:cubicBezTo>
                  <a:cubicBezTo>
                    <a:pt x="318770" y="76835"/>
                    <a:pt x="340995" y="125095"/>
                    <a:pt x="407670" y="152400"/>
                  </a:cubicBezTo>
                  <a:cubicBezTo>
                    <a:pt x="474345" y="179705"/>
                    <a:pt x="565150" y="197485"/>
                    <a:pt x="674370" y="224790"/>
                  </a:cubicBezTo>
                  <a:cubicBezTo>
                    <a:pt x="783590" y="252095"/>
                    <a:pt x="923290" y="284162"/>
                    <a:pt x="1062990" y="31623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8" name="Google Shape;628;p57"/>
            <p:cNvSpPr/>
            <p:nvPr/>
          </p:nvSpPr>
          <p:spPr>
            <a:xfrm>
              <a:off x="2519226" y="1878330"/>
              <a:ext cx="1051560" cy="274320"/>
            </a:xfrm>
            <a:custGeom>
              <a:rect b="b" l="l" r="r" t="t"/>
              <a:pathLst>
                <a:path extrusionOk="0" h="274320" w="1051560">
                  <a:moveTo>
                    <a:pt x="0" y="0"/>
                  </a:moveTo>
                  <a:cubicBezTo>
                    <a:pt x="73977" y="22860"/>
                    <a:pt x="147955" y="45720"/>
                    <a:pt x="190500" y="53340"/>
                  </a:cubicBezTo>
                  <a:cubicBezTo>
                    <a:pt x="233045" y="60960"/>
                    <a:pt x="231140" y="38735"/>
                    <a:pt x="255270" y="45720"/>
                  </a:cubicBezTo>
                  <a:cubicBezTo>
                    <a:pt x="279400" y="52705"/>
                    <a:pt x="307340" y="81280"/>
                    <a:pt x="335280" y="95250"/>
                  </a:cubicBezTo>
                  <a:cubicBezTo>
                    <a:pt x="363220" y="109220"/>
                    <a:pt x="379095" y="114935"/>
                    <a:pt x="422910" y="129540"/>
                  </a:cubicBezTo>
                  <a:cubicBezTo>
                    <a:pt x="466725" y="144145"/>
                    <a:pt x="530225" y="165100"/>
                    <a:pt x="598170" y="182880"/>
                  </a:cubicBezTo>
                  <a:cubicBezTo>
                    <a:pt x="666115" y="200660"/>
                    <a:pt x="755015" y="220980"/>
                    <a:pt x="830580" y="236220"/>
                  </a:cubicBezTo>
                  <a:cubicBezTo>
                    <a:pt x="906145" y="251460"/>
                    <a:pt x="978852" y="262890"/>
                    <a:pt x="1051560" y="27432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9" name="Google Shape;629;p57"/>
            <p:cNvSpPr/>
            <p:nvPr/>
          </p:nvSpPr>
          <p:spPr>
            <a:xfrm>
              <a:off x="2519226" y="2026920"/>
              <a:ext cx="1051560" cy="240030"/>
            </a:xfrm>
            <a:custGeom>
              <a:rect b="b" l="l" r="r" t="t"/>
              <a:pathLst>
                <a:path extrusionOk="0" h="240030" w="1051560">
                  <a:moveTo>
                    <a:pt x="0" y="0"/>
                  </a:moveTo>
                  <a:cubicBezTo>
                    <a:pt x="48577" y="12382"/>
                    <a:pt x="97155" y="24765"/>
                    <a:pt x="129540" y="30480"/>
                  </a:cubicBezTo>
                  <a:cubicBezTo>
                    <a:pt x="161925" y="36195"/>
                    <a:pt x="194310" y="34290"/>
                    <a:pt x="194310" y="34290"/>
                  </a:cubicBezTo>
                  <a:cubicBezTo>
                    <a:pt x="216535" y="35560"/>
                    <a:pt x="244475" y="34290"/>
                    <a:pt x="262890" y="38100"/>
                  </a:cubicBezTo>
                  <a:cubicBezTo>
                    <a:pt x="281305" y="41910"/>
                    <a:pt x="285750" y="46355"/>
                    <a:pt x="304800" y="57150"/>
                  </a:cubicBezTo>
                  <a:cubicBezTo>
                    <a:pt x="323850" y="67945"/>
                    <a:pt x="349250" y="90805"/>
                    <a:pt x="377190" y="102870"/>
                  </a:cubicBezTo>
                  <a:cubicBezTo>
                    <a:pt x="405130" y="114935"/>
                    <a:pt x="429895" y="120015"/>
                    <a:pt x="472440" y="129540"/>
                  </a:cubicBezTo>
                  <a:cubicBezTo>
                    <a:pt x="514985" y="139065"/>
                    <a:pt x="632460" y="160020"/>
                    <a:pt x="632460" y="160020"/>
                  </a:cubicBezTo>
                  <a:lnTo>
                    <a:pt x="899160" y="217170"/>
                  </a:lnTo>
                  <a:cubicBezTo>
                    <a:pt x="969010" y="230505"/>
                    <a:pt x="1010285" y="235267"/>
                    <a:pt x="1051560" y="24003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0" name="Google Shape;630;p57"/>
            <p:cNvSpPr/>
            <p:nvPr/>
          </p:nvSpPr>
          <p:spPr>
            <a:xfrm>
              <a:off x="2523036" y="2198370"/>
              <a:ext cx="1047750" cy="190500"/>
            </a:xfrm>
            <a:custGeom>
              <a:rect b="b" l="l" r="r" t="t"/>
              <a:pathLst>
                <a:path extrusionOk="0" h="190500" w="1047750">
                  <a:moveTo>
                    <a:pt x="0" y="0"/>
                  </a:moveTo>
                  <a:lnTo>
                    <a:pt x="118110" y="11430"/>
                  </a:lnTo>
                  <a:cubicBezTo>
                    <a:pt x="144780" y="13970"/>
                    <a:pt x="144145" y="14605"/>
                    <a:pt x="160020" y="15240"/>
                  </a:cubicBezTo>
                  <a:cubicBezTo>
                    <a:pt x="175895" y="15875"/>
                    <a:pt x="213360" y="15240"/>
                    <a:pt x="213360" y="15240"/>
                  </a:cubicBezTo>
                  <a:cubicBezTo>
                    <a:pt x="229235" y="15240"/>
                    <a:pt x="240665" y="10795"/>
                    <a:pt x="255270" y="15240"/>
                  </a:cubicBezTo>
                  <a:cubicBezTo>
                    <a:pt x="269875" y="19685"/>
                    <a:pt x="277495" y="29210"/>
                    <a:pt x="300990" y="41910"/>
                  </a:cubicBezTo>
                  <a:cubicBezTo>
                    <a:pt x="324485" y="54610"/>
                    <a:pt x="365125" y="82550"/>
                    <a:pt x="396240" y="91440"/>
                  </a:cubicBezTo>
                  <a:cubicBezTo>
                    <a:pt x="427355" y="100330"/>
                    <a:pt x="465455" y="93345"/>
                    <a:pt x="487680" y="95250"/>
                  </a:cubicBezTo>
                  <a:cubicBezTo>
                    <a:pt x="509905" y="97155"/>
                    <a:pt x="529590" y="102870"/>
                    <a:pt x="529590" y="102870"/>
                  </a:cubicBezTo>
                  <a:cubicBezTo>
                    <a:pt x="583565" y="114935"/>
                    <a:pt x="725170" y="153035"/>
                    <a:pt x="811530" y="167640"/>
                  </a:cubicBezTo>
                  <a:cubicBezTo>
                    <a:pt x="897890" y="182245"/>
                    <a:pt x="972820" y="186372"/>
                    <a:pt x="1047750" y="19050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1" name="Google Shape;631;p57"/>
            <p:cNvSpPr/>
            <p:nvPr/>
          </p:nvSpPr>
          <p:spPr>
            <a:xfrm>
              <a:off x="2523036" y="2359660"/>
              <a:ext cx="1051560" cy="162560"/>
            </a:xfrm>
            <a:custGeom>
              <a:rect b="b" l="l" r="r" t="t"/>
              <a:pathLst>
                <a:path extrusionOk="0" h="162560" w="1051560">
                  <a:moveTo>
                    <a:pt x="0" y="6350"/>
                  </a:moveTo>
                  <a:cubicBezTo>
                    <a:pt x="98425" y="3175"/>
                    <a:pt x="196850" y="0"/>
                    <a:pt x="262890" y="10160"/>
                  </a:cubicBezTo>
                  <a:cubicBezTo>
                    <a:pt x="328930" y="20320"/>
                    <a:pt x="356870" y="56515"/>
                    <a:pt x="396240" y="67310"/>
                  </a:cubicBezTo>
                  <a:cubicBezTo>
                    <a:pt x="435610" y="78105"/>
                    <a:pt x="462915" y="69850"/>
                    <a:pt x="499110" y="74930"/>
                  </a:cubicBezTo>
                  <a:cubicBezTo>
                    <a:pt x="535305" y="80010"/>
                    <a:pt x="563880" y="85725"/>
                    <a:pt x="613410" y="97790"/>
                  </a:cubicBezTo>
                  <a:cubicBezTo>
                    <a:pt x="662940" y="109855"/>
                    <a:pt x="723265" y="136525"/>
                    <a:pt x="796290" y="147320"/>
                  </a:cubicBezTo>
                  <a:cubicBezTo>
                    <a:pt x="869315" y="158115"/>
                    <a:pt x="960437" y="160337"/>
                    <a:pt x="1051560" y="16256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2" name="Google Shape;632;p57"/>
            <p:cNvSpPr/>
            <p:nvPr/>
          </p:nvSpPr>
          <p:spPr>
            <a:xfrm>
              <a:off x="2526846" y="2491105"/>
              <a:ext cx="1043940" cy="147320"/>
            </a:xfrm>
            <a:custGeom>
              <a:rect b="b" l="l" r="r" t="t"/>
              <a:pathLst>
                <a:path extrusionOk="0" h="147320" w="1043940">
                  <a:moveTo>
                    <a:pt x="0" y="27305"/>
                  </a:moveTo>
                  <a:cubicBezTo>
                    <a:pt x="91122" y="13652"/>
                    <a:pt x="182245" y="0"/>
                    <a:pt x="247650" y="8255"/>
                  </a:cubicBezTo>
                  <a:cubicBezTo>
                    <a:pt x="313055" y="16510"/>
                    <a:pt x="346710" y="67310"/>
                    <a:pt x="392430" y="76835"/>
                  </a:cubicBezTo>
                  <a:cubicBezTo>
                    <a:pt x="438150" y="86360"/>
                    <a:pt x="455930" y="55880"/>
                    <a:pt x="521970" y="65405"/>
                  </a:cubicBezTo>
                  <a:cubicBezTo>
                    <a:pt x="588010" y="74930"/>
                    <a:pt x="701675" y="120650"/>
                    <a:pt x="788670" y="133985"/>
                  </a:cubicBezTo>
                  <a:cubicBezTo>
                    <a:pt x="875665" y="147320"/>
                    <a:pt x="959802" y="146367"/>
                    <a:pt x="1043940" y="145415"/>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3" name="Google Shape;633;p57"/>
            <p:cNvSpPr/>
            <p:nvPr/>
          </p:nvSpPr>
          <p:spPr>
            <a:xfrm>
              <a:off x="2523036" y="2632710"/>
              <a:ext cx="1055370" cy="127000"/>
            </a:xfrm>
            <a:custGeom>
              <a:rect b="b" l="l" r="r" t="t"/>
              <a:pathLst>
                <a:path extrusionOk="0" h="127000" w="1055370">
                  <a:moveTo>
                    <a:pt x="0" y="41910"/>
                  </a:moveTo>
                  <a:cubicBezTo>
                    <a:pt x="92392" y="20955"/>
                    <a:pt x="184785" y="0"/>
                    <a:pt x="251460" y="3810"/>
                  </a:cubicBezTo>
                  <a:cubicBezTo>
                    <a:pt x="318135" y="7620"/>
                    <a:pt x="348615" y="55245"/>
                    <a:pt x="400050" y="64770"/>
                  </a:cubicBezTo>
                  <a:cubicBezTo>
                    <a:pt x="451485" y="74295"/>
                    <a:pt x="494030" y="52070"/>
                    <a:pt x="560070" y="60960"/>
                  </a:cubicBezTo>
                  <a:cubicBezTo>
                    <a:pt x="626110" y="69850"/>
                    <a:pt x="713740" y="109220"/>
                    <a:pt x="796290" y="118110"/>
                  </a:cubicBezTo>
                  <a:cubicBezTo>
                    <a:pt x="878840" y="127000"/>
                    <a:pt x="967105" y="120650"/>
                    <a:pt x="1055370" y="11430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4" name="Google Shape;634;p57"/>
            <p:cNvSpPr/>
            <p:nvPr/>
          </p:nvSpPr>
          <p:spPr>
            <a:xfrm>
              <a:off x="2523036" y="2678430"/>
              <a:ext cx="1055370" cy="122555"/>
            </a:xfrm>
            <a:custGeom>
              <a:rect b="b" l="l" r="r" t="t"/>
              <a:pathLst>
                <a:path extrusionOk="0" h="122555" w="1055370">
                  <a:moveTo>
                    <a:pt x="0" y="0"/>
                  </a:moveTo>
                  <a:cubicBezTo>
                    <a:pt x="42545" y="15240"/>
                    <a:pt x="85090" y="30480"/>
                    <a:pt x="137160" y="38100"/>
                  </a:cubicBezTo>
                  <a:cubicBezTo>
                    <a:pt x="189230" y="45720"/>
                    <a:pt x="269875" y="41275"/>
                    <a:pt x="312420" y="45720"/>
                  </a:cubicBezTo>
                  <a:cubicBezTo>
                    <a:pt x="354965" y="50165"/>
                    <a:pt x="349885" y="60960"/>
                    <a:pt x="392430" y="64770"/>
                  </a:cubicBezTo>
                  <a:cubicBezTo>
                    <a:pt x="434975" y="68580"/>
                    <a:pt x="511175" y="65405"/>
                    <a:pt x="567690" y="68580"/>
                  </a:cubicBezTo>
                  <a:cubicBezTo>
                    <a:pt x="624205" y="71755"/>
                    <a:pt x="731520" y="83820"/>
                    <a:pt x="731520" y="83820"/>
                  </a:cubicBezTo>
                  <a:cubicBezTo>
                    <a:pt x="778510" y="88265"/>
                    <a:pt x="815975" y="89535"/>
                    <a:pt x="849630" y="95250"/>
                  </a:cubicBezTo>
                  <a:cubicBezTo>
                    <a:pt x="883285" y="100965"/>
                    <a:pt x="899160" y="113665"/>
                    <a:pt x="933450" y="118110"/>
                  </a:cubicBezTo>
                  <a:cubicBezTo>
                    <a:pt x="967740" y="122555"/>
                    <a:pt x="1011555" y="122237"/>
                    <a:pt x="1055370" y="121920"/>
                  </a:cubicBezTo>
                </a:path>
              </a:pathLst>
            </a:custGeom>
            <a:noFill/>
            <a:ln cap="flat" cmpd="sng" w="25400">
              <a:solidFill>
                <a:srgbClr val="7030A0"/>
              </a:solidFill>
              <a:prstDash val="dash"/>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5" name="Google Shape;635;p57"/>
            <p:cNvSpPr/>
            <p:nvPr/>
          </p:nvSpPr>
          <p:spPr>
            <a:xfrm>
              <a:off x="2526846" y="4097985"/>
              <a:ext cx="1047750" cy="262890"/>
            </a:xfrm>
            <a:custGeom>
              <a:rect b="b" l="l" r="r" t="t"/>
              <a:pathLst>
                <a:path extrusionOk="0" h="262890" w="1047750">
                  <a:moveTo>
                    <a:pt x="0" y="0"/>
                  </a:moveTo>
                  <a:cubicBezTo>
                    <a:pt x="100012" y="45402"/>
                    <a:pt x="200025" y="90805"/>
                    <a:pt x="266700" y="110490"/>
                  </a:cubicBezTo>
                  <a:cubicBezTo>
                    <a:pt x="333375" y="130175"/>
                    <a:pt x="356870" y="107315"/>
                    <a:pt x="400050" y="118110"/>
                  </a:cubicBezTo>
                  <a:cubicBezTo>
                    <a:pt x="443230" y="128905"/>
                    <a:pt x="485775" y="164465"/>
                    <a:pt x="525780" y="175260"/>
                  </a:cubicBezTo>
                  <a:cubicBezTo>
                    <a:pt x="565785" y="186055"/>
                    <a:pt x="591820" y="175260"/>
                    <a:pt x="640080" y="182880"/>
                  </a:cubicBezTo>
                  <a:cubicBezTo>
                    <a:pt x="688340" y="190500"/>
                    <a:pt x="767080" y="212090"/>
                    <a:pt x="815340" y="220980"/>
                  </a:cubicBezTo>
                  <a:cubicBezTo>
                    <a:pt x="863600" y="229870"/>
                    <a:pt x="890905" y="229235"/>
                    <a:pt x="929640" y="236220"/>
                  </a:cubicBezTo>
                  <a:cubicBezTo>
                    <a:pt x="968375" y="243205"/>
                    <a:pt x="1008062" y="253047"/>
                    <a:pt x="1047750" y="26289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6" name="Google Shape;636;p57"/>
            <p:cNvSpPr/>
            <p:nvPr/>
          </p:nvSpPr>
          <p:spPr>
            <a:xfrm>
              <a:off x="2526846" y="4197045"/>
              <a:ext cx="1051560" cy="247650"/>
            </a:xfrm>
            <a:custGeom>
              <a:rect b="b" l="l" r="r" t="t"/>
              <a:pathLst>
                <a:path extrusionOk="0" h="247650" w="1051560">
                  <a:moveTo>
                    <a:pt x="0" y="0"/>
                  </a:moveTo>
                  <a:cubicBezTo>
                    <a:pt x="48577" y="14287"/>
                    <a:pt x="97155" y="28575"/>
                    <a:pt x="140970" y="45720"/>
                  </a:cubicBezTo>
                  <a:cubicBezTo>
                    <a:pt x="184785" y="62865"/>
                    <a:pt x="220980" y="90805"/>
                    <a:pt x="262890" y="102870"/>
                  </a:cubicBezTo>
                  <a:cubicBezTo>
                    <a:pt x="304800" y="114935"/>
                    <a:pt x="346075" y="107950"/>
                    <a:pt x="392430" y="118110"/>
                  </a:cubicBezTo>
                  <a:cubicBezTo>
                    <a:pt x="438785" y="128270"/>
                    <a:pt x="499745" y="154940"/>
                    <a:pt x="541020" y="163830"/>
                  </a:cubicBezTo>
                  <a:cubicBezTo>
                    <a:pt x="582295" y="172720"/>
                    <a:pt x="602615" y="165100"/>
                    <a:pt x="640080" y="171450"/>
                  </a:cubicBezTo>
                  <a:cubicBezTo>
                    <a:pt x="677545" y="177800"/>
                    <a:pt x="721360" y="195580"/>
                    <a:pt x="765810" y="201930"/>
                  </a:cubicBezTo>
                  <a:cubicBezTo>
                    <a:pt x="810260" y="208280"/>
                    <a:pt x="859155" y="201930"/>
                    <a:pt x="906780" y="209550"/>
                  </a:cubicBezTo>
                  <a:cubicBezTo>
                    <a:pt x="954405" y="217170"/>
                    <a:pt x="1051560" y="247650"/>
                    <a:pt x="1051560" y="24765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7" name="Google Shape;637;p57"/>
            <p:cNvSpPr/>
            <p:nvPr/>
          </p:nvSpPr>
          <p:spPr>
            <a:xfrm>
              <a:off x="2523036" y="4303725"/>
              <a:ext cx="1055370" cy="220980"/>
            </a:xfrm>
            <a:custGeom>
              <a:rect b="b" l="l" r="r" t="t"/>
              <a:pathLst>
                <a:path extrusionOk="0" h="220980" w="1055370">
                  <a:moveTo>
                    <a:pt x="0" y="0"/>
                  </a:moveTo>
                  <a:cubicBezTo>
                    <a:pt x="99377" y="37782"/>
                    <a:pt x="198755" y="75565"/>
                    <a:pt x="266700" y="91440"/>
                  </a:cubicBezTo>
                  <a:cubicBezTo>
                    <a:pt x="334645" y="107315"/>
                    <a:pt x="364490" y="86360"/>
                    <a:pt x="407670" y="95250"/>
                  </a:cubicBezTo>
                  <a:cubicBezTo>
                    <a:pt x="450850" y="104140"/>
                    <a:pt x="484505" y="134620"/>
                    <a:pt x="525780" y="144780"/>
                  </a:cubicBezTo>
                  <a:cubicBezTo>
                    <a:pt x="567055" y="154940"/>
                    <a:pt x="600710" y="149860"/>
                    <a:pt x="655320" y="156210"/>
                  </a:cubicBezTo>
                  <a:cubicBezTo>
                    <a:pt x="709930" y="162560"/>
                    <a:pt x="804545" y="177800"/>
                    <a:pt x="853440" y="182880"/>
                  </a:cubicBezTo>
                  <a:cubicBezTo>
                    <a:pt x="902335" y="187960"/>
                    <a:pt x="915035" y="180340"/>
                    <a:pt x="948690" y="186690"/>
                  </a:cubicBezTo>
                  <a:cubicBezTo>
                    <a:pt x="982345" y="193040"/>
                    <a:pt x="1018857" y="207010"/>
                    <a:pt x="1055370" y="22098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8" name="Google Shape;638;p57"/>
            <p:cNvSpPr/>
            <p:nvPr/>
          </p:nvSpPr>
          <p:spPr>
            <a:xfrm>
              <a:off x="2526846" y="4418025"/>
              <a:ext cx="1055370" cy="194310"/>
            </a:xfrm>
            <a:custGeom>
              <a:rect b="b" l="l" r="r" t="t"/>
              <a:pathLst>
                <a:path extrusionOk="0" h="194310" w="1055370">
                  <a:moveTo>
                    <a:pt x="0" y="0"/>
                  </a:moveTo>
                  <a:lnTo>
                    <a:pt x="156210" y="38100"/>
                  </a:lnTo>
                  <a:cubicBezTo>
                    <a:pt x="201930" y="50165"/>
                    <a:pt x="233045" y="65405"/>
                    <a:pt x="274320" y="72390"/>
                  </a:cubicBezTo>
                  <a:cubicBezTo>
                    <a:pt x="315595" y="79375"/>
                    <a:pt x="360045" y="72390"/>
                    <a:pt x="403860" y="80010"/>
                  </a:cubicBezTo>
                  <a:cubicBezTo>
                    <a:pt x="447675" y="87630"/>
                    <a:pt x="495300" y="109855"/>
                    <a:pt x="537210" y="118110"/>
                  </a:cubicBezTo>
                  <a:cubicBezTo>
                    <a:pt x="579120" y="126365"/>
                    <a:pt x="605790" y="121920"/>
                    <a:pt x="655320" y="129540"/>
                  </a:cubicBezTo>
                  <a:cubicBezTo>
                    <a:pt x="704850" y="137160"/>
                    <a:pt x="789305" y="159385"/>
                    <a:pt x="834390" y="163830"/>
                  </a:cubicBezTo>
                  <a:cubicBezTo>
                    <a:pt x="879475" y="168275"/>
                    <a:pt x="889000" y="151130"/>
                    <a:pt x="925830" y="156210"/>
                  </a:cubicBezTo>
                  <a:cubicBezTo>
                    <a:pt x="962660" y="161290"/>
                    <a:pt x="1009015" y="177800"/>
                    <a:pt x="1055370" y="19431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9" name="Google Shape;639;p57"/>
            <p:cNvSpPr/>
            <p:nvPr/>
          </p:nvSpPr>
          <p:spPr>
            <a:xfrm>
              <a:off x="2523036" y="4532325"/>
              <a:ext cx="1059180" cy="167640"/>
            </a:xfrm>
            <a:custGeom>
              <a:rect b="b" l="l" r="r" t="t"/>
              <a:pathLst>
                <a:path extrusionOk="0" h="167640" w="1059180">
                  <a:moveTo>
                    <a:pt x="0" y="0"/>
                  </a:moveTo>
                  <a:cubicBezTo>
                    <a:pt x="126365" y="29527"/>
                    <a:pt x="252730" y="59055"/>
                    <a:pt x="323850" y="72390"/>
                  </a:cubicBezTo>
                  <a:cubicBezTo>
                    <a:pt x="394970" y="85725"/>
                    <a:pt x="350520" y="69215"/>
                    <a:pt x="426720" y="80010"/>
                  </a:cubicBezTo>
                  <a:cubicBezTo>
                    <a:pt x="502920" y="90805"/>
                    <a:pt x="697865" y="128905"/>
                    <a:pt x="781050" y="137160"/>
                  </a:cubicBezTo>
                  <a:cubicBezTo>
                    <a:pt x="864235" y="145415"/>
                    <a:pt x="879475" y="124460"/>
                    <a:pt x="925830" y="129540"/>
                  </a:cubicBezTo>
                  <a:cubicBezTo>
                    <a:pt x="972185" y="134620"/>
                    <a:pt x="1015682" y="151130"/>
                    <a:pt x="1059180" y="16764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0" name="Google Shape;640;p57"/>
            <p:cNvSpPr/>
            <p:nvPr/>
          </p:nvSpPr>
          <p:spPr>
            <a:xfrm>
              <a:off x="2526846" y="4642815"/>
              <a:ext cx="1043940" cy="137160"/>
            </a:xfrm>
            <a:custGeom>
              <a:rect b="b" l="l" r="r" t="t"/>
              <a:pathLst>
                <a:path extrusionOk="0" h="137160" w="1043940">
                  <a:moveTo>
                    <a:pt x="0" y="0"/>
                  </a:moveTo>
                  <a:cubicBezTo>
                    <a:pt x="104457" y="17780"/>
                    <a:pt x="208915" y="35560"/>
                    <a:pt x="312420" y="49530"/>
                  </a:cubicBezTo>
                  <a:cubicBezTo>
                    <a:pt x="415925" y="63500"/>
                    <a:pt x="621030" y="83820"/>
                    <a:pt x="621030" y="83820"/>
                  </a:cubicBezTo>
                  <a:lnTo>
                    <a:pt x="922020" y="114300"/>
                  </a:lnTo>
                  <a:cubicBezTo>
                    <a:pt x="992505" y="123190"/>
                    <a:pt x="1018222" y="130175"/>
                    <a:pt x="1043940" y="13716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1" name="Google Shape;641;p57"/>
            <p:cNvSpPr/>
            <p:nvPr/>
          </p:nvSpPr>
          <p:spPr>
            <a:xfrm>
              <a:off x="2526846" y="4741875"/>
              <a:ext cx="1047750" cy="114300"/>
            </a:xfrm>
            <a:custGeom>
              <a:rect b="b" l="l" r="r" t="t"/>
              <a:pathLst>
                <a:path extrusionOk="0" h="114300" w="1047750">
                  <a:moveTo>
                    <a:pt x="0" y="0"/>
                  </a:moveTo>
                  <a:cubicBezTo>
                    <a:pt x="110172" y="17145"/>
                    <a:pt x="220345" y="34290"/>
                    <a:pt x="304800" y="41910"/>
                  </a:cubicBezTo>
                  <a:cubicBezTo>
                    <a:pt x="389255" y="49530"/>
                    <a:pt x="425450" y="37465"/>
                    <a:pt x="506730" y="45720"/>
                  </a:cubicBezTo>
                  <a:cubicBezTo>
                    <a:pt x="588010" y="53975"/>
                    <a:pt x="721360" y="84455"/>
                    <a:pt x="792480" y="91440"/>
                  </a:cubicBezTo>
                  <a:cubicBezTo>
                    <a:pt x="863600" y="98425"/>
                    <a:pt x="890905" y="83820"/>
                    <a:pt x="933450" y="87630"/>
                  </a:cubicBezTo>
                  <a:cubicBezTo>
                    <a:pt x="975995" y="91440"/>
                    <a:pt x="1011872" y="102870"/>
                    <a:pt x="1047750" y="11430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2" name="Google Shape;642;p57"/>
            <p:cNvSpPr/>
            <p:nvPr/>
          </p:nvSpPr>
          <p:spPr>
            <a:xfrm>
              <a:off x="2523036" y="4760925"/>
              <a:ext cx="1028700" cy="137160"/>
            </a:xfrm>
            <a:custGeom>
              <a:rect b="b" l="l" r="r" t="t"/>
              <a:pathLst>
                <a:path extrusionOk="0" h="137160" w="1028700">
                  <a:moveTo>
                    <a:pt x="0" y="0"/>
                  </a:moveTo>
                  <a:lnTo>
                    <a:pt x="312420" y="57150"/>
                  </a:lnTo>
                  <a:cubicBezTo>
                    <a:pt x="385445" y="69215"/>
                    <a:pt x="388620" y="68580"/>
                    <a:pt x="438150" y="72390"/>
                  </a:cubicBezTo>
                  <a:cubicBezTo>
                    <a:pt x="487680" y="76200"/>
                    <a:pt x="553720" y="73660"/>
                    <a:pt x="609600" y="80010"/>
                  </a:cubicBezTo>
                  <a:cubicBezTo>
                    <a:pt x="665480" y="86360"/>
                    <a:pt x="725805" y="102870"/>
                    <a:pt x="773430" y="110490"/>
                  </a:cubicBezTo>
                  <a:cubicBezTo>
                    <a:pt x="821055" y="118110"/>
                    <a:pt x="852805" y="121285"/>
                    <a:pt x="895350" y="125730"/>
                  </a:cubicBezTo>
                  <a:cubicBezTo>
                    <a:pt x="937895" y="130175"/>
                    <a:pt x="983297" y="133667"/>
                    <a:pt x="1028700" y="137160"/>
                  </a:cubicBezTo>
                </a:path>
              </a:pathLst>
            </a:custGeom>
            <a:noFill/>
            <a:ln cap="flat" cmpd="sng" w="25400">
              <a:solidFill>
                <a:srgbClr val="7030A0"/>
              </a:solidFill>
              <a:prstDash val="dash"/>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3" name="Google Shape;643;p57"/>
            <p:cNvSpPr/>
            <p:nvPr/>
          </p:nvSpPr>
          <p:spPr>
            <a:xfrm>
              <a:off x="4717596" y="4764735"/>
              <a:ext cx="1062990" cy="175260"/>
            </a:xfrm>
            <a:custGeom>
              <a:rect b="b" l="l" r="r" t="t"/>
              <a:pathLst>
                <a:path extrusionOk="0" h="175260" w="1062990">
                  <a:moveTo>
                    <a:pt x="0" y="0"/>
                  </a:moveTo>
                  <a:cubicBezTo>
                    <a:pt x="40005" y="11430"/>
                    <a:pt x="80010" y="22860"/>
                    <a:pt x="118110" y="30480"/>
                  </a:cubicBezTo>
                  <a:cubicBezTo>
                    <a:pt x="156210" y="38100"/>
                    <a:pt x="205105" y="43815"/>
                    <a:pt x="228600" y="45720"/>
                  </a:cubicBezTo>
                  <a:cubicBezTo>
                    <a:pt x="252095" y="47625"/>
                    <a:pt x="210185" y="31750"/>
                    <a:pt x="259080" y="41910"/>
                  </a:cubicBezTo>
                  <a:cubicBezTo>
                    <a:pt x="307975" y="52070"/>
                    <a:pt x="451485" y="95250"/>
                    <a:pt x="521970" y="106680"/>
                  </a:cubicBezTo>
                  <a:cubicBezTo>
                    <a:pt x="592455" y="118110"/>
                    <a:pt x="635000" y="102870"/>
                    <a:pt x="681990" y="110490"/>
                  </a:cubicBezTo>
                  <a:cubicBezTo>
                    <a:pt x="728980" y="118110"/>
                    <a:pt x="762000" y="143510"/>
                    <a:pt x="803910" y="152400"/>
                  </a:cubicBezTo>
                  <a:cubicBezTo>
                    <a:pt x="845820" y="161290"/>
                    <a:pt x="933450" y="163830"/>
                    <a:pt x="933450" y="163830"/>
                  </a:cubicBezTo>
                  <a:lnTo>
                    <a:pt x="1062990" y="175260"/>
                  </a:lnTo>
                </a:path>
              </a:pathLst>
            </a:custGeom>
            <a:noFill/>
            <a:ln cap="flat" cmpd="sng" w="25400">
              <a:solidFill>
                <a:srgbClr val="7030A0"/>
              </a:solidFill>
              <a:prstDash val="dash"/>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4" name="Google Shape;644;p57"/>
            <p:cNvSpPr/>
            <p:nvPr/>
          </p:nvSpPr>
          <p:spPr>
            <a:xfrm>
              <a:off x="4725216" y="4734255"/>
              <a:ext cx="537210" cy="106680"/>
            </a:xfrm>
            <a:custGeom>
              <a:rect b="b" l="l" r="r" t="t"/>
              <a:pathLst>
                <a:path extrusionOk="0" h="106680" w="537210">
                  <a:moveTo>
                    <a:pt x="0" y="0"/>
                  </a:moveTo>
                  <a:cubicBezTo>
                    <a:pt x="50165" y="19367"/>
                    <a:pt x="100330" y="38735"/>
                    <a:pt x="144780" y="45720"/>
                  </a:cubicBezTo>
                  <a:cubicBezTo>
                    <a:pt x="189230" y="52705"/>
                    <a:pt x="201295" y="31750"/>
                    <a:pt x="266700" y="41910"/>
                  </a:cubicBezTo>
                  <a:cubicBezTo>
                    <a:pt x="332105" y="52070"/>
                    <a:pt x="434657" y="79375"/>
                    <a:pt x="537210" y="10668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5" name="Google Shape;645;p57"/>
            <p:cNvSpPr/>
            <p:nvPr/>
          </p:nvSpPr>
          <p:spPr>
            <a:xfrm>
              <a:off x="5262426" y="4828870"/>
              <a:ext cx="518160" cy="76835"/>
            </a:xfrm>
            <a:custGeom>
              <a:rect b="b" l="l" r="r" t="t"/>
              <a:pathLst>
                <a:path extrusionOk="0" h="76835" w="518160">
                  <a:moveTo>
                    <a:pt x="0" y="12065"/>
                  </a:moveTo>
                  <a:cubicBezTo>
                    <a:pt x="55880" y="10795"/>
                    <a:pt x="111760" y="9525"/>
                    <a:pt x="152400" y="12065"/>
                  </a:cubicBezTo>
                  <a:cubicBezTo>
                    <a:pt x="193040" y="14605"/>
                    <a:pt x="204470" y="27940"/>
                    <a:pt x="243840" y="27305"/>
                  </a:cubicBezTo>
                  <a:cubicBezTo>
                    <a:pt x="283210" y="26670"/>
                    <a:pt x="342900" y="0"/>
                    <a:pt x="388620" y="8255"/>
                  </a:cubicBezTo>
                  <a:cubicBezTo>
                    <a:pt x="434340" y="16510"/>
                    <a:pt x="476250" y="46672"/>
                    <a:pt x="518160" y="76835"/>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6" name="Google Shape;646;p57"/>
            <p:cNvSpPr/>
            <p:nvPr/>
          </p:nvSpPr>
          <p:spPr>
            <a:xfrm>
              <a:off x="4721406" y="4642815"/>
              <a:ext cx="1051560" cy="186690"/>
            </a:xfrm>
            <a:custGeom>
              <a:rect b="b" l="l" r="r" t="t"/>
              <a:pathLst>
                <a:path extrusionOk="0" h="186690" w="1051560">
                  <a:moveTo>
                    <a:pt x="0" y="0"/>
                  </a:moveTo>
                  <a:cubicBezTo>
                    <a:pt x="48260" y="20637"/>
                    <a:pt x="96520" y="41275"/>
                    <a:pt x="140970" y="49530"/>
                  </a:cubicBezTo>
                  <a:cubicBezTo>
                    <a:pt x="185420" y="57785"/>
                    <a:pt x="217805" y="43180"/>
                    <a:pt x="266700" y="49530"/>
                  </a:cubicBezTo>
                  <a:cubicBezTo>
                    <a:pt x="315595" y="55880"/>
                    <a:pt x="434340" y="87630"/>
                    <a:pt x="434340" y="87630"/>
                  </a:cubicBezTo>
                  <a:cubicBezTo>
                    <a:pt x="478790" y="97790"/>
                    <a:pt x="483235" y="104775"/>
                    <a:pt x="533400" y="110490"/>
                  </a:cubicBezTo>
                  <a:cubicBezTo>
                    <a:pt x="583565" y="116205"/>
                    <a:pt x="692150" y="118110"/>
                    <a:pt x="735330" y="121920"/>
                  </a:cubicBezTo>
                  <a:cubicBezTo>
                    <a:pt x="778510" y="125730"/>
                    <a:pt x="761365" y="133985"/>
                    <a:pt x="792480" y="133350"/>
                  </a:cubicBezTo>
                  <a:cubicBezTo>
                    <a:pt x="823595" y="132715"/>
                    <a:pt x="878840" y="109220"/>
                    <a:pt x="922020" y="118110"/>
                  </a:cubicBezTo>
                  <a:cubicBezTo>
                    <a:pt x="965200" y="127000"/>
                    <a:pt x="1008380" y="156845"/>
                    <a:pt x="1051560" y="18669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7" name="Google Shape;647;p57"/>
            <p:cNvSpPr/>
            <p:nvPr/>
          </p:nvSpPr>
          <p:spPr>
            <a:xfrm>
              <a:off x="4717596" y="4543755"/>
              <a:ext cx="1062990" cy="205740"/>
            </a:xfrm>
            <a:custGeom>
              <a:rect b="b" l="l" r="r" t="t"/>
              <a:pathLst>
                <a:path extrusionOk="0" h="205740" w="1062990">
                  <a:moveTo>
                    <a:pt x="0" y="0"/>
                  </a:moveTo>
                  <a:cubicBezTo>
                    <a:pt x="52705" y="20002"/>
                    <a:pt x="105410" y="40005"/>
                    <a:pt x="148590" y="49530"/>
                  </a:cubicBezTo>
                  <a:cubicBezTo>
                    <a:pt x="191770" y="59055"/>
                    <a:pt x="213360" y="48895"/>
                    <a:pt x="259080" y="57150"/>
                  </a:cubicBezTo>
                  <a:cubicBezTo>
                    <a:pt x="304800" y="65405"/>
                    <a:pt x="374650" y="87630"/>
                    <a:pt x="422910" y="99060"/>
                  </a:cubicBezTo>
                  <a:cubicBezTo>
                    <a:pt x="471170" y="110490"/>
                    <a:pt x="503555" y="119380"/>
                    <a:pt x="548640" y="125730"/>
                  </a:cubicBezTo>
                  <a:cubicBezTo>
                    <a:pt x="593725" y="132080"/>
                    <a:pt x="652780" y="131445"/>
                    <a:pt x="693420" y="137160"/>
                  </a:cubicBezTo>
                  <a:cubicBezTo>
                    <a:pt x="734060" y="142875"/>
                    <a:pt x="753110" y="160020"/>
                    <a:pt x="792480" y="160020"/>
                  </a:cubicBezTo>
                  <a:cubicBezTo>
                    <a:pt x="831850" y="160020"/>
                    <a:pt x="884555" y="129540"/>
                    <a:pt x="929640" y="137160"/>
                  </a:cubicBezTo>
                  <a:cubicBezTo>
                    <a:pt x="974725" y="144780"/>
                    <a:pt x="1018857" y="175260"/>
                    <a:pt x="1062990" y="20574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8" name="Google Shape;648;p57"/>
            <p:cNvSpPr/>
            <p:nvPr/>
          </p:nvSpPr>
          <p:spPr>
            <a:xfrm>
              <a:off x="4713786" y="4440885"/>
              <a:ext cx="1059180" cy="220980"/>
            </a:xfrm>
            <a:custGeom>
              <a:rect b="b" l="l" r="r" t="t"/>
              <a:pathLst>
                <a:path extrusionOk="0" h="220980" w="1059180">
                  <a:moveTo>
                    <a:pt x="0" y="0"/>
                  </a:moveTo>
                  <a:cubicBezTo>
                    <a:pt x="59690" y="18732"/>
                    <a:pt x="119380" y="37465"/>
                    <a:pt x="186690" y="53340"/>
                  </a:cubicBezTo>
                  <a:cubicBezTo>
                    <a:pt x="254000" y="69215"/>
                    <a:pt x="347980" y="81915"/>
                    <a:pt x="403860" y="95250"/>
                  </a:cubicBezTo>
                  <a:cubicBezTo>
                    <a:pt x="459740" y="108585"/>
                    <a:pt x="478790" y="126365"/>
                    <a:pt x="521970" y="133350"/>
                  </a:cubicBezTo>
                  <a:cubicBezTo>
                    <a:pt x="565150" y="140335"/>
                    <a:pt x="615315" y="131445"/>
                    <a:pt x="662940" y="137160"/>
                  </a:cubicBezTo>
                  <a:cubicBezTo>
                    <a:pt x="710565" y="142875"/>
                    <a:pt x="762635" y="163830"/>
                    <a:pt x="807720" y="167640"/>
                  </a:cubicBezTo>
                  <a:cubicBezTo>
                    <a:pt x="852805" y="171450"/>
                    <a:pt x="891540" y="151130"/>
                    <a:pt x="933450" y="160020"/>
                  </a:cubicBezTo>
                  <a:cubicBezTo>
                    <a:pt x="975360" y="168910"/>
                    <a:pt x="1017270" y="194945"/>
                    <a:pt x="1059180" y="22098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9" name="Google Shape;649;p57"/>
            <p:cNvSpPr/>
            <p:nvPr/>
          </p:nvSpPr>
          <p:spPr>
            <a:xfrm>
              <a:off x="4725216" y="4334205"/>
              <a:ext cx="1051560" cy="243840"/>
            </a:xfrm>
            <a:custGeom>
              <a:rect b="b" l="l" r="r" t="t"/>
              <a:pathLst>
                <a:path extrusionOk="0" h="243840" w="1051560">
                  <a:moveTo>
                    <a:pt x="0" y="0"/>
                  </a:moveTo>
                  <a:cubicBezTo>
                    <a:pt x="108267" y="36830"/>
                    <a:pt x="216535" y="73660"/>
                    <a:pt x="320040" y="99060"/>
                  </a:cubicBezTo>
                  <a:cubicBezTo>
                    <a:pt x="423545" y="124460"/>
                    <a:pt x="544195" y="137795"/>
                    <a:pt x="621030" y="152400"/>
                  </a:cubicBezTo>
                  <a:cubicBezTo>
                    <a:pt x="697865" y="167005"/>
                    <a:pt x="730885" y="182245"/>
                    <a:pt x="781050" y="186690"/>
                  </a:cubicBezTo>
                  <a:cubicBezTo>
                    <a:pt x="831215" y="191135"/>
                    <a:pt x="876935" y="169545"/>
                    <a:pt x="922020" y="179070"/>
                  </a:cubicBezTo>
                  <a:cubicBezTo>
                    <a:pt x="967105" y="188595"/>
                    <a:pt x="1009332" y="216217"/>
                    <a:pt x="1051560" y="24384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0" name="Google Shape;650;p57"/>
            <p:cNvSpPr/>
            <p:nvPr/>
          </p:nvSpPr>
          <p:spPr>
            <a:xfrm>
              <a:off x="4721406" y="4238955"/>
              <a:ext cx="1055370" cy="255270"/>
            </a:xfrm>
            <a:custGeom>
              <a:rect b="b" l="l" r="r" t="t"/>
              <a:pathLst>
                <a:path extrusionOk="0" h="255270" w="1055370">
                  <a:moveTo>
                    <a:pt x="0" y="0"/>
                  </a:moveTo>
                  <a:cubicBezTo>
                    <a:pt x="78422" y="34925"/>
                    <a:pt x="156845" y="69850"/>
                    <a:pt x="285750" y="102870"/>
                  </a:cubicBezTo>
                  <a:cubicBezTo>
                    <a:pt x="414655" y="135890"/>
                    <a:pt x="668020" y="182880"/>
                    <a:pt x="773430" y="198120"/>
                  </a:cubicBezTo>
                  <a:cubicBezTo>
                    <a:pt x="878840" y="213360"/>
                    <a:pt x="871220" y="184785"/>
                    <a:pt x="918210" y="194310"/>
                  </a:cubicBezTo>
                  <a:cubicBezTo>
                    <a:pt x="965200" y="203835"/>
                    <a:pt x="1010285" y="229552"/>
                    <a:pt x="1055370" y="25527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1" name="Google Shape;651;p57"/>
            <p:cNvSpPr/>
            <p:nvPr/>
          </p:nvSpPr>
          <p:spPr>
            <a:xfrm>
              <a:off x="4717596" y="4136085"/>
              <a:ext cx="1059180" cy="281940"/>
            </a:xfrm>
            <a:custGeom>
              <a:rect b="b" l="l" r="r" t="t"/>
              <a:pathLst>
                <a:path extrusionOk="0" h="281940" w="1059180">
                  <a:moveTo>
                    <a:pt x="0" y="0"/>
                  </a:moveTo>
                  <a:cubicBezTo>
                    <a:pt x="67627" y="38417"/>
                    <a:pt x="135255" y="76835"/>
                    <a:pt x="266700" y="114300"/>
                  </a:cubicBezTo>
                  <a:cubicBezTo>
                    <a:pt x="398145" y="151765"/>
                    <a:pt x="678180" y="207645"/>
                    <a:pt x="788670" y="224790"/>
                  </a:cubicBezTo>
                  <a:cubicBezTo>
                    <a:pt x="899160" y="241935"/>
                    <a:pt x="884555" y="207645"/>
                    <a:pt x="929640" y="217170"/>
                  </a:cubicBezTo>
                  <a:cubicBezTo>
                    <a:pt x="974725" y="226695"/>
                    <a:pt x="1016952" y="254317"/>
                    <a:pt x="1059180" y="28194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2" name="Google Shape;652;p57"/>
            <p:cNvSpPr/>
            <p:nvPr/>
          </p:nvSpPr>
          <p:spPr>
            <a:xfrm>
              <a:off x="4721406" y="2137410"/>
              <a:ext cx="1051560" cy="152400"/>
            </a:xfrm>
            <a:custGeom>
              <a:rect b="b" l="l" r="r" t="t"/>
              <a:pathLst>
                <a:path extrusionOk="0" h="152400" w="1051560">
                  <a:moveTo>
                    <a:pt x="0" y="0"/>
                  </a:moveTo>
                  <a:cubicBezTo>
                    <a:pt x="94615" y="32702"/>
                    <a:pt x="189230" y="65405"/>
                    <a:pt x="259080" y="83820"/>
                  </a:cubicBezTo>
                  <a:cubicBezTo>
                    <a:pt x="328930" y="102235"/>
                    <a:pt x="373380" y="107315"/>
                    <a:pt x="419100" y="110490"/>
                  </a:cubicBezTo>
                  <a:cubicBezTo>
                    <a:pt x="464820" y="113665"/>
                    <a:pt x="492125" y="99060"/>
                    <a:pt x="533400" y="102870"/>
                  </a:cubicBezTo>
                  <a:cubicBezTo>
                    <a:pt x="574675" y="106680"/>
                    <a:pt x="600710" y="131445"/>
                    <a:pt x="666750" y="133350"/>
                  </a:cubicBezTo>
                  <a:cubicBezTo>
                    <a:pt x="732790" y="135255"/>
                    <a:pt x="865505" y="111125"/>
                    <a:pt x="929640" y="114300"/>
                  </a:cubicBezTo>
                  <a:cubicBezTo>
                    <a:pt x="993775" y="117475"/>
                    <a:pt x="1022667" y="134937"/>
                    <a:pt x="1051560" y="15240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3" name="Google Shape;653;p57"/>
            <p:cNvSpPr/>
            <p:nvPr/>
          </p:nvSpPr>
          <p:spPr>
            <a:xfrm>
              <a:off x="4721406" y="2232660"/>
              <a:ext cx="1059180" cy="137160"/>
            </a:xfrm>
            <a:custGeom>
              <a:rect b="b" l="l" r="r" t="t"/>
              <a:pathLst>
                <a:path extrusionOk="0" h="137160" w="1059180">
                  <a:moveTo>
                    <a:pt x="0" y="0"/>
                  </a:moveTo>
                  <a:cubicBezTo>
                    <a:pt x="132715" y="36512"/>
                    <a:pt x="265430" y="73025"/>
                    <a:pt x="354330" y="87630"/>
                  </a:cubicBezTo>
                  <a:cubicBezTo>
                    <a:pt x="443230" y="102235"/>
                    <a:pt x="482600" y="82550"/>
                    <a:pt x="533400" y="87630"/>
                  </a:cubicBezTo>
                  <a:cubicBezTo>
                    <a:pt x="584200" y="92710"/>
                    <a:pt x="611505" y="116205"/>
                    <a:pt x="659130" y="118110"/>
                  </a:cubicBezTo>
                  <a:cubicBezTo>
                    <a:pt x="706755" y="120015"/>
                    <a:pt x="774700" y="100330"/>
                    <a:pt x="819150" y="99060"/>
                  </a:cubicBezTo>
                  <a:cubicBezTo>
                    <a:pt x="863600" y="97790"/>
                    <a:pt x="885825" y="104140"/>
                    <a:pt x="925830" y="110490"/>
                  </a:cubicBezTo>
                  <a:cubicBezTo>
                    <a:pt x="965835" y="116840"/>
                    <a:pt x="1012507" y="127000"/>
                    <a:pt x="1059180" y="13716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4" name="Google Shape;654;p57"/>
            <p:cNvSpPr/>
            <p:nvPr/>
          </p:nvSpPr>
          <p:spPr>
            <a:xfrm>
              <a:off x="4721406" y="2308860"/>
              <a:ext cx="1047750" cy="140970"/>
            </a:xfrm>
            <a:custGeom>
              <a:rect b="b" l="l" r="r" t="t"/>
              <a:pathLst>
                <a:path extrusionOk="0" h="140970" w="1047750">
                  <a:moveTo>
                    <a:pt x="0" y="0"/>
                  </a:moveTo>
                  <a:cubicBezTo>
                    <a:pt x="105092" y="30162"/>
                    <a:pt x="210185" y="60325"/>
                    <a:pt x="300990" y="76200"/>
                  </a:cubicBezTo>
                  <a:cubicBezTo>
                    <a:pt x="391795" y="92075"/>
                    <a:pt x="485140" y="88265"/>
                    <a:pt x="544830" y="95250"/>
                  </a:cubicBezTo>
                  <a:cubicBezTo>
                    <a:pt x="604520" y="102235"/>
                    <a:pt x="614680" y="114935"/>
                    <a:pt x="659130" y="118110"/>
                  </a:cubicBezTo>
                  <a:cubicBezTo>
                    <a:pt x="703580" y="121285"/>
                    <a:pt x="767715" y="114300"/>
                    <a:pt x="811530" y="114300"/>
                  </a:cubicBezTo>
                  <a:cubicBezTo>
                    <a:pt x="855345" y="114300"/>
                    <a:pt x="882650" y="113665"/>
                    <a:pt x="922020" y="118110"/>
                  </a:cubicBezTo>
                  <a:cubicBezTo>
                    <a:pt x="961390" y="122555"/>
                    <a:pt x="1004570" y="131762"/>
                    <a:pt x="1047750" y="14097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5" name="Google Shape;655;p57"/>
            <p:cNvSpPr/>
            <p:nvPr/>
          </p:nvSpPr>
          <p:spPr>
            <a:xfrm>
              <a:off x="4717596" y="2400300"/>
              <a:ext cx="1055370" cy="137160"/>
            </a:xfrm>
            <a:custGeom>
              <a:rect b="b" l="l" r="r" t="t"/>
              <a:pathLst>
                <a:path extrusionOk="0" h="137160" w="1055370">
                  <a:moveTo>
                    <a:pt x="0" y="0"/>
                  </a:moveTo>
                  <a:cubicBezTo>
                    <a:pt x="153987" y="36195"/>
                    <a:pt x="307975" y="72390"/>
                    <a:pt x="400050" y="87630"/>
                  </a:cubicBezTo>
                  <a:cubicBezTo>
                    <a:pt x="492125" y="102870"/>
                    <a:pt x="509905" y="86360"/>
                    <a:pt x="552450" y="91440"/>
                  </a:cubicBezTo>
                  <a:cubicBezTo>
                    <a:pt x="594995" y="96520"/>
                    <a:pt x="603250" y="113665"/>
                    <a:pt x="655320" y="118110"/>
                  </a:cubicBezTo>
                  <a:cubicBezTo>
                    <a:pt x="707390" y="122555"/>
                    <a:pt x="815975" y="117475"/>
                    <a:pt x="864870" y="118110"/>
                  </a:cubicBezTo>
                  <a:cubicBezTo>
                    <a:pt x="913765" y="118745"/>
                    <a:pt x="916940" y="118745"/>
                    <a:pt x="948690" y="121920"/>
                  </a:cubicBezTo>
                  <a:cubicBezTo>
                    <a:pt x="980440" y="125095"/>
                    <a:pt x="1017905" y="131127"/>
                    <a:pt x="1055370" y="13716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6" name="Google Shape;656;p57"/>
            <p:cNvSpPr/>
            <p:nvPr/>
          </p:nvSpPr>
          <p:spPr>
            <a:xfrm>
              <a:off x="4717596" y="2491740"/>
              <a:ext cx="1059180" cy="137160"/>
            </a:xfrm>
            <a:custGeom>
              <a:rect b="b" l="l" r="r" t="t"/>
              <a:pathLst>
                <a:path extrusionOk="0" h="137160" w="1059180">
                  <a:moveTo>
                    <a:pt x="0" y="0"/>
                  </a:moveTo>
                  <a:cubicBezTo>
                    <a:pt x="146050" y="31115"/>
                    <a:pt x="292100" y="62230"/>
                    <a:pt x="381000" y="76200"/>
                  </a:cubicBezTo>
                  <a:cubicBezTo>
                    <a:pt x="469900" y="90170"/>
                    <a:pt x="487045" y="78740"/>
                    <a:pt x="533400" y="83820"/>
                  </a:cubicBezTo>
                  <a:cubicBezTo>
                    <a:pt x="579755" y="88900"/>
                    <a:pt x="612140" y="101600"/>
                    <a:pt x="659130" y="106680"/>
                  </a:cubicBezTo>
                  <a:cubicBezTo>
                    <a:pt x="706120" y="111760"/>
                    <a:pt x="766445" y="111125"/>
                    <a:pt x="815340" y="114300"/>
                  </a:cubicBezTo>
                  <a:cubicBezTo>
                    <a:pt x="864235" y="117475"/>
                    <a:pt x="911860" y="121920"/>
                    <a:pt x="952500" y="125730"/>
                  </a:cubicBezTo>
                  <a:cubicBezTo>
                    <a:pt x="993140" y="129540"/>
                    <a:pt x="1026160" y="133350"/>
                    <a:pt x="1059180" y="13716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7" name="Google Shape;657;p57"/>
            <p:cNvSpPr/>
            <p:nvPr/>
          </p:nvSpPr>
          <p:spPr>
            <a:xfrm>
              <a:off x="4721406" y="2575560"/>
              <a:ext cx="1059180" cy="137160"/>
            </a:xfrm>
            <a:custGeom>
              <a:rect b="b" l="l" r="r" t="t"/>
              <a:pathLst>
                <a:path extrusionOk="0" h="137160" w="1059180">
                  <a:moveTo>
                    <a:pt x="0" y="0"/>
                  </a:moveTo>
                  <a:lnTo>
                    <a:pt x="331470" y="68580"/>
                  </a:lnTo>
                  <a:cubicBezTo>
                    <a:pt x="397510" y="81915"/>
                    <a:pt x="361950" y="78105"/>
                    <a:pt x="396240" y="80010"/>
                  </a:cubicBezTo>
                  <a:cubicBezTo>
                    <a:pt x="430530" y="81915"/>
                    <a:pt x="491490" y="74930"/>
                    <a:pt x="537210" y="80010"/>
                  </a:cubicBezTo>
                  <a:cubicBezTo>
                    <a:pt x="582930" y="85090"/>
                    <a:pt x="625475" y="104775"/>
                    <a:pt x="670560" y="110490"/>
                  </a:cubicBezTo>
                  <a:cubicBezTo>
                    <a:pt x="715645" y="116205"/>
                    <a:pt x="758825" y="110490"/>
                    <a:pt x="807720" y="114300"/>
                  </a:cubicBezTo>
                  <a:cubicBezTo>
                    <a:pt x="856615" y="118110"/>
                    <a:pt x="922020" y="129540"/>
                    <a:pt x="963930" y="133350"/>
                  </a:cubicBezTo>
                  <a:cubicBezTo>
                    <a:pt x="1005840" y="137160"/>
                    <a:pt x="1032510" y="137160"/>
                    <a:pt x="1059180" y="13716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8" name="Google Shape;658;p57"/>
            <p:cNvSpPr/>
            <p:nvPr/>
          </p:nvSpPr>
          <p:spPr>
            <a:xfrm>
              <a:off x="4717596" y="2659380"/>
              <a:ext cx="1062990" cy="129540"/>
            </a:xfrm>
            <a:custGeom>
              <a:rect b="b" l="l" r="r" t="t"/>
              <a:pathLst>
                <a:path extrusionOk="0" h="129540" w="1062990">
                  <a:moveTo>
                    <a:pt x="0" y="0"/>
                  </a:moveTo>
                  <a:lnTo>
                    <a:pt x="274320" y="49530"/>
                  </a:lnTo>
                  <a:cubicBezTo>
                    <a:pt x="341630" y="60960"/>
                    <a:pt x="358775" y="64770"/>
                    <a:pt x="403860" y="68580"/>
                  </a:cubicBezTo>
                  <a:cubicBezTo>
                    <a:pt x="448945" y="72390"/>
                    <a:pt x="500380" y="66040"/>
                    <a:pt x="544830" y="72390"/>
                  </a:cubicBezTo>
                  <a:cubicBezTo>
                    <a:pt x="589280" y="78740"/>
                    <a:pt x="631190" y="100965"/>
                    <a:pt x="670560" y="106680"/>
                  </a:cubicBezTo>
                  <a:cubicBezTo>
                    <a:pt x="709930" y="112395"/>
                    <a:pt x="734695" y="104140"/>
                    <a:pt x="781050" y="106680"/>
                  </a:cubicBezTo>
                  <a:cubicBezTo>
                    <a:pt x="827405" y="109220"/>
                    <a:pt x="901700" y="118110"/>
                    <a:pt x="948690" y="121920"/>
                  </a:cubicBezTo>
                  <a:cubicBezTo>
                    <a:pt x="995680" y="125730"/>
                    <a:pt x="1029335" y="127635"/>
                    <a:pt x="1062990" y="129540"/>
                  </a:cubicBezTo>
                </a:path>
              </a:pathLst>
            </a:custGeom>
            <a:noFill/>
            <a:ln cap="flat" cmpd="sng" w="25400">
              <a:solidFill>
                <a:srgbClr val="7030A0"/>
              </a:solidFill>
              <a:prstDash val="solid"/>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9" name="Google Shape;659;p57"/>
            <p:cNvSpPr/>
            <p:nvPr/>
          </p:nvSpPr>
          <p:spPr>
            <a:xfrm>
              <a:off x="4717596" y="2678430"/>
              <a:ext cx="1066800" cy="160020"/>
            </a:xfrm>
            <a:custGeom>
              <a:rect b="b" l="l" r="r" t="t"/>
              <a:pathLst>
                <a:path extrusionOk="0" h="160020" w="1066800">
                  <a:moveTo>
                    <a:pt x="0" y="0"/>
                  </a:moveTo>
                  <a:cubicBezTo>
                    <a:pt x="72390" y="20320"/>
                    <a:pt x="144780" y="40640"/>
                    <a:pt x="201930" y="53340"/>
                  </a:cubicBezTo>
                  <a:cubicBezTo>
                    <a:pt x="259080" y="66040"/>
                    <a:pt x="287655" y="72390"/>
                    <a:pt x="342900" y="76200"/>
                  </a:cubicBezTo>
                  <a:cubicBezTo>
                    <a:pt x="398145" y="80010"/>
                    <a:pt x="479425" y="65405"/>
                    <a:pt x="533400" y="76200"/>
                  </a:cubicBezTo>
                  <a:cubicBezTo>
                    <a:pt x="587375" y="86995"/>
                    <a:pt x="626110" y="132080"/>
                    <a:pt x="666750" y="140970"/>
                  </a:cubicBezTo>
                  <a:cubicBezTo>
                    <a:pt x="707390" y="149860"/>
                    <a:pt x="710565" y="126365"/>
                    <a:pt x="777240" y="129540"/>
                  </a:cubicBezTo>
                  <a:cubicBezTo>
                    <a:pt x="843915" y="132715"/>
                    <a:pt x="955357" y="146367"/>
                    <a:pt x="1066800" y="160020"/>
                  </a:cubicBezTo>
                </a:path>
              </a:pathLst>
            </a:custGeom>
            <a:noFill/>
            <a:ln cap="flat" cmpd="sng" w="25400">
              <a:solidFill>
                <a:srgbClr val="7030A0"/>
              </a:solidFill>
              <a:prstDash val="dash"/>
              <a:round/>
              <a:headEnd len="sm" w="sm" type="none"/>
              <a:tailEnd len="sm" w="sm" type="none"/>
            </a:ln>
          </p:spPr>
          <p:txBody>
            <a:bodyPr anchorCtr="0" anchor="ctr" bIns="72000" lIns="72000" spcFirstLastPara="1" rIns="72000" wrap="square" tIns="72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660" name="Google Shape;660;p57"/>
            <p:cNvGrpSpPr/>
            <p:nvPr/>
          </p:nvGrpSpPr>
          <p:grpSpPr>
            <a:xfrm>
              <a:off x="4526124" y="1644647"/>
              <a:ext cx="52397" cy="1357313"/>
              <a:chOff x="1885689" y="1619838"/>
              <a:chExt cx="52397" cy="1357313"/>
            </a:xfrm>
          </p:grpSpPr>
          <p:cxnSp>
            <p:nvCxnSpPr>
              <p:cNvPr id="661" name="Google Shape;661;p57"/>
              <p:cNvCxnSpPr/>
              <p:nvPr/>
            </p:nvCxnSpPr>
            <p:spPr>
              <a:xfrm>
                <a:off x="1928559" y="1619838"/>
                <a:ext cx="0" cy="1357313"/>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62" name="Google Shape;662;p57"/>
              <p:cNvCxnSpPr/>
              <p:nvPr/>
            </p:nvCxnSpPr>
            <p:spPr>
              <a:xfrm>
                <a:off x="1885689" y="1619838"/>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63" name="Google Shape;663;p57"/>
              <p:cNvCxnSpPr/>
              <p:nvPr/>
            </p:nvCxnSpPr>
            <p:spPr>
              <a:xfrm>
                <a:off x="1890453" y="1791288"/>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64" name="Google Shape;664;p57"/>
              <p:cNvCxnSpPr/>
              <p:nvPr/>
            </p:nvCxnSpPr>
            <p:spPr>
              <a:xfrm>
                <a:off x="1890453" y="1948450"/>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65" name="Google Shape;665;p57"/>
              <p:cNvCxnSpPr/>
              <p:nvPr/>
            </p:nvCxnSpPr>
            <p:spPr>
              <a:xfrm>
                <a:off x="1895216" y="2119900"/>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66" name="Google Shape;666;p57"/>
              <p:cNvCxnSpPr/>
              <p:nvPr/>
            </p:nvCxnSpPr>
            <p:spPr>
              <a:xfrm>
                <a:off x="1895216" y="2281825"/>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67" name="Google Shape;667;p57"/>
              <p:cNvCxnSpPr/>
              <p:nvPr/>
            </p:nvCxnSpPr>
            <p:spPr>
              <a:xfrm>
                <a:off x="1895216" y="2453276"/>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68" name="Google Shape;668;p57"/>
              <p:cNvCxnSpPr/>
              <p:nvPr/>
            </p:nvCxnSpPr>
            <p:spPr>
              <a:xfrm>
                <a:off x="1890453" y="2610439"/>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69" name="Google Shape;669;p57"/>
              <p:cNvCxnSpPr/>
              <p:nvPr/>
            </p:nvCxnSpPr>
            <p:spPr>
              <a:xfrm>
                <a:off x="1895216" y="2781889"/>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70" name="Google Shape;670;p57"/>
              <p:cNvCxnSpPr/>
              <p:nvPr/>
            </p:nvCxnSpPr>
            <p:spPr>
              <a:xfrm>
                <a:off x="1895216" y="2948576"/>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grpSp>
        <p:sp>
          <p:nvSpPr>
            <p:cNvPr id="671" name="Google Shape;671;p57"/>
            <p:cNvSpPr txBox="1"/>
            <p:nvPr/>
          </p:nvSpPr>
          <p:spPr>
            <a:xfrm>
              <a:off x="4262864" y="1520234"/>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18</a:t>
              </a:r>
              <a:endParaRPr b="0" i="0" sz="1000" u="none" cap="none" strike="noStrike">
                <a:solidFill>
                  <a:srgbClr val="000000"/>
                </a:solidFill>
                <a:latin typeface="Arial"/>
                <a:ea typeface="Arial"/>
                <a:cs typeface="Arial"/>
                <a:sym typeface="Arial"/>
              </a:endParaRPr>
            </a:p>
          </p:txBody>
        </p:sp>
        <p:sp>
          <p:nvSpPr>
            <p:cNvPr id="672" name="Google Shape;672;p57"/>
            <p:cNvSpPr txBox="1"/>
            <p:nvPr/>
          </p:nvSpPr>
          <p:spPr>
            <a:xfrm>
              <a:off x="4267611" y="1677397"/>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16</a:t>
              </a:r>
              <a:endParaRPr b="0" i="0" sz="1000" u="none" cap="none" strike="noStrike">
                <a:solidFill>
                  <a:srgbClr val="000000"/>
                </a:solidFill>
                <a:latin typeface="Arial"/>
                <a:ea typeface="Arial"/>
                <a:cs typeface="Arial"/>
                <a:sym typeface="Arial"/>
              </a:endParaRPr>
            </a:p>
          </p:txBody>
        </p:sp>
        <p:sp>
          <p:nvSpPr>
            <p:cNvPr id="673" name="Google Shape;673;p57"/>
            <p:cNvSpPr txBox="1"/>
            <p:nvPr/>
          </p:nvSpPr>
          <p:spPr>
            <a:xfrm>
              <a:off x="4272374" y="1858391"/>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14</a:t>
              </a:r>
              <a:endParaRPr b="0" i="0" sz="1000" u="none" cap="none" strike="noStrike">
                <a:solidFill>
                  <a:srgbClr val="000000"/>
                </a:solidFill>
                <a:latin typeface="Arial"/>
                <a:ea typeface="Arial"/>
                <a:cs typeface="Arial"/>
                <a:sym typeface="Arial"/>
              </a:endParaRPr>
            </a:p>
          </p:txBody>
        </p:sp>
        <p:sp>
          <p:nvSpPr>
            <p:cNvPr id="674" name="Google Shape;674;p57"/>
            <p:cNvSpPr txBox="1"/>
            <p:nvPr/>
          </p:nvSpPr>
          <p:spPr>
            <a:xfrm>
              <a:off x="4277121" y="2015554"/>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12</a:t>
              </a:r>
              <a:endParaRPr b="0" i="0" sz="1000" u="none" cap="none" strike="noStrike">
                <a:solidFill>
                  <a:srgbClr val="000000"/>
                </a:solidFill>
                <a:latin typeface="Arial"/>
                <a:ea typeface="Arial"/>
                <a:cs typeface="Arial"/>
                <a:sym typeface="Arial"/>
              </a:endParaRPr>
            </a:p>
          </p:txBody>
        </p:sp>
        <p:sp>
          <p:nvSpPr>
            <p:cNvPr id="675" name="Google Shape;675;p57"/>
            <p:cNvSpPr txBox="1"/>
            <p:nvPr/>
          </p:nvSpPr>
          <p:spPr>
            <a:xfrm>
              <a:off x="4277105" y="2167954"/>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10</a:t>
              </a:r>
              <a:endParaRPr b="0" i="0" sz="1000" u="none" cap="none" strike="noStrike">
                <a:solidFill>
                  <a:srgbClr val="000000"/>
                </a:solidFill>
                <a:latin typeface="Arial"/>
                <a:ea typeface="Arial"/>
                <a:cs typeface="Arial"/>
                <a:sym typeface="Arial"/>
              </a:endParaRPr>
            </a:p>
          </p:txBody>
        </p:sp>
        <p:sp>
          <p:nvSpPr>
            <p:cNvPr id="676" name="Google Shape;676;p57"/>
            <p:cNvSpPr txBox="1"/>
            <p:nvPr/>
          </p:nvSpPr>
          <p:spPr>
            <a:xfrm>
              <a:off x="4243748" y="2320354"/>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8</a:t>
              </a:r>
              <a:endParaRPr b="0" i="0" sz="1000" u="none" cap="none" strike="noStrike">
                <a:solidFill>
                  <a:srgbClr val="000000"/>
                </a:solidFill>
                <a:latin typeface="Arial"/>
                <a:ea typeface="Arial"/>
                <a:cs typeface="Arial"/>
                <a:sym typeface="Arial"/>
              </a:endParaRPr>
            </a:p>
          </p:txBody>
        </p:sp>
        <p:sp>
          <p:nvSpPr>
            <p:cNvPr id="677" name="Google Shape;677;p57"/>
            <p:cNvSpPr txBox="1"/>
            <p:nvPr/>
          </p:nvSpPr>
          <p:spPr>
            <a:xfrm>
              <a:off x="4248495" y="2506095"/>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6</a:t>
              </a:r>
              <a:endParaRPr b="0" i="0" sz="1000" u="none" cap="none" strike="noStrike">
                <a:solidFill>
                  <a:srgbClr val="000000"/>
                </a:solidFill>
                <a:latin typeface="Arial"/>
                <a:ea typeface="Arial"/>
                <a:cs typeface="Arial"/>
                <a:sym typeface="Arial"/>
              </a:endParaRPr>
            </a:p>
          </p:txBody>
        </p:sp>
        <p:sp>
          <p:nvSpPr>
            <p:cNvPr id="678" name="Google Shape;678;p57"/>
            <p:cNvSpPr txBox="1"/>
            <p:nvPr/>
          </p:nvSpPr>
          <p:spPr>
            <a:xfrm>
              <a:off x="4248495" y="2677563"/>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4</a:t>
              </a:r>
              <a:endParaRPr b="0" i="0" sz="1000" u="none" cap="none" strike="noStrike">
                <a:solidFill>
                  <a:srgbClr val="000000"/>
                </a:solidFill>
                <a:latin typeface="Arial"/>
                <a:ea typeface="Arial"/>
                <a:cs typeface="Arial"/>
                <a:sym typeface="Arial"/>
              </a:endParaRPr>
            </a:p>
          </p:txBody>
        </p:sp>
        <p:sp>
          <p:nvSpPr>
            <p:cNvPr id="679" name="Google Shape;679;p57"/>
            <p:cNvSpPr txBox="1"/>
            <p:nvPr/>
          </p:nvSpPr>
          <p:spPr>
            <a:xfrm>
              <a:off x="4253258" y="2844268"/>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2</a:t>
              </a:r>
              <a:endParaRPr b="0" i="0" sz="1000" u="none" cap="none" strike="noStrike">
                <a:solidFill>
                  <a:srgbClr val="000000"/>
                </a:solidFill>
                <a:latin typeface="Arial"/>
                <a:ea typeface="Arial"/>
                <a:cs typeface="Arial"/>
                <a:sym typeface="Arial"/>
              </a:endParaRPr>
            </a:p>
          </p:txBody>
        </p:sp>
        <p:sp>
          <p:nvSpPr>
            <p:cNvPr id="680" name="Google Shape;680;p57"/>
            <p:cNvSpPr txBox="1"/>
            <p:nvPr/>
          </p:nvSpPr>
          <p:spPr>
            <a:xfrm rot="-5400000">
              <a:off x="3536260" y="2045458"/>
              <a:ext cx="1296989" cy="3969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Height velocity (cm/year)</a:t>
              </a:r>
              <a:endParaRPr b="0" i="0" sz="1000" u="none" cap="none" strike="noStrike">
                <a:solidFill>
                  <a:srgbClr val="000000"/>
                </a:solidFill>
                <a:latin typeface="Arial"/>
                <a:ea typeface="Arial"/>
                <a:cs typeface="Arial"/>
                <a:sym typeface="Arial"/>
              </a:endParaRPr>
            </a:p>
          </p:txBody>
        </p:sp>
        <p:cxnSp>
          <p:nvCxnSpPr>
            <p:cNvPr id="681" name="Google Shape;681;p57"/>
            <p:cNvCxnSpPr/>
            <p:nvPr/>
          </p:nvCxnSpPr>
          <p:spPr>
            <a:xfrm>
              <a:off x="4527889" y="2968090"/>
              <a:ext cx="0" cy="0"/>
            </a:xfrm>
            <a:prstGeom prst="straightConnector1">
              <a:avLst/>
            </a:prstGeom>
            <a:noFill/>
            <a:ln cap="flat" cmpd="sng" w="9525">
              <a:solidFill>
                <a:schemeClr val="accent1"/>
              </a:solidFill>
              <a:prstDash val="solid"/>
              <a:round/>
              <a:headEnd len="med" w="med" type="none"/>
              <a:tailEnd len="med" w="med" type="none"/>
            </a:ln>
          </p:spPr>
        </p:cxnSp>
        <p:grpSp>
          <p:nvGrpSpPr>
            <p:cNvPr id="682" name="Google Shape;682;p57"/>
            <p:cNvGrpSpPr/>
            <p:nvPr/>
          </p:nvGrpSpPr>
          <p:grpSpPr>
            <a:xfrm>
              <a:off x="4540414" y="3773486"/>
              <a:ext cx="52396" cy="1357314"/>
              <a:chOff x="1885800" y="1618598"/>
              <a:chExt cx="52396" cy="1357314"/>
            </a:xfrm>
          </p:grpSpPr>
          <p:cxnSp>
            <p:nvCxnSpPr>
              <p:cNvPr id="683" name="Google Shape;683;p57"/>
              <p:cNvCxnSpPr/>
              <p:nvPr/>
            </p:nvCxnSpPr>
            <p:spPr>
              <a:xfrm>
                <a:off x="1928669" y="1618598"/>
                <a:ext cx="0" cy="1357314"/>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84" name="Google Shape;684;p57"/>
              <p:cNvCxnSpPr/>
              <p:nvPr/>
            </p:nvCxnSpPr>
            <p:spPr>
              <a:xfrm>
                <a:off x="1885800" y="1618598"/>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85" name="Google Shape;685;p57"/>
              <p:cNvCxnSpPr/>
              <p:nvPr/>
            </p:nvCxnSpPr>
            <p:spPr>
              <a:xfrm>
                <a:off x="1890563" y="1790048"/>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86" name="Google Shape;686;p57"/>
              <p:cNvCxnSpPr/>
              <p:nvPr/>
            </p:nvCxnSpPr>
            <p:spPr>
              <a:xfrm>
                <a:off x="1890563" y="1947211"/>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87" name="Google Shape;687;p57"/>
              <p:cNvCxnSpPr/>
              <p:nvPr/>
            </p:nvCxnSpPr>
            <p:spPr>
              <a:xfrm>
                <a:off x="1895327" y="2118661"/>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88" name="Google Shape;688;p57"/>
              <p:cNvCxnSpPr/>
              <p:nvPr/>
            </p:nvCxnSpPr>
            <p:spPr>
              <a:xfrm>
                <a:off x="1895327" y="2280586"/>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89" name="Google Shape;689;p57"/>
              <p:cNvCxnSpPr/>
              <p:nvPr/>
            </p:nvCxnSpPr>
            <p:spPr>
              <a:xfrm>
                <a:off x="1895327" y="2452037"/>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90" name="Google Shape;690;p57"/>
              <p:cNvCxnSpPr/>
              <p:nvPr/>
            </p:nvCxnSpPr>
            <p:spPr>
              <a:xfrm>
                <a:off x="1890563" y="2609199"/>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91" name="Google Shape;691;p57"/>
              <p:cNvCxnSpPr/>
              <p:nvPr/>
            </p:nvCxnSpPr>
            <p:spPr>
              <a:xfrm>
                <a:off x="1895327" y="2780649"/>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692" name="Google Shape;692;p57"/>
              <p:cNvCxnSpPr/>
              <p:nvPr/>
            </p:nvCxnSpPr>
            <p:spPr>
              <a:xfrm>
                <a:off x="1895327" y="2947337"/>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grpSp>
        <p:sp>
          <p:nvSpPr>
            <p:cNvPr id="693" name="Google Shape;693;p57"/>
            <p:cNvSpPr txBox="1"/>
            <p:nvPr/>
          </p:nvSpPr>
          <p:spPr>
            <a:xfrm>
              <a:off x="4276845" y="3649661"/>
              <a:ext cx="358835" cy="2444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18</a:t>
              </a:r>
              <a:endParaRPr b="0" i="0" sz="1000" u="none" cap="none" strike="noStrike">
                <a:solidFill>
                  <a:srgbClr val="000000"/>
                </a:solidFill>
                <a:latin typeface="Arial"/>
                <a:ea typeface="Arial"/>
                <a:cs typeface="Arial"/>
                <a:sym typeface="Arial"/>
              </a:endParaRPr>
            </a:p>
          </p:txBody>
        </p:sp>
        <p:sp>
          <p:nvSpPr>
            <p:cNvPr id="694" name="Google Shape;694;p57"/>
            <p:cNvSpPr txBox="1"/>
            <p:nvPr/>
          </p:nvSpPr>
          <p:spPr>
            <a:xfrm>
              <a:off x="4281608" y="3806824"/>
              <a:ext cx="358835" cy="2444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16</a:t>
              </a:r>
              <a:endParaRPr b="0" i="0" sz="1000" u="none" cap="none" strike="noStrike">
                <a:solidFill>
                  <a:srgbClr val="000000"/>
                </a:solidFill>
                <a:latin typeface="Arial"/>
                <a:ea typeface="Arial"/>
                <a:cs typeface="Arial"/>
                <a:sym typeface="Arial"/>
              </a:endParaRPr>
            </a:p>
          </p:txBody>
        </p:sp>
        <p:sp>
          <p:nvSpPr>
            <p:cNvPr id="695" name="Google Shape;695;p57"/>
            <p:cNvSpPr txBox="1"/>
            <p:nvPr/>
          </p:nvSpPr>
          <p:spPr>
            <a:xfrm>
              <a:off x="4286371" y="3987799"/>
              <a:ext cx="358835" cy="2444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14</a:t>
              </a:r>
              <a:endParaRPr b="0" i="0" sz="1000" u="none" cap="none" strike="noStrike">
                <a:solidFill>
                  <a:srgbClr val="000000"/>
                </a:solidFill>
                <a:latin typeface="Arial"/>
                <a:ea typeface="Arial"/>
                <a:cs typeface="Arial"/>
                <a:sym typeface="Arial"/>
              </a:endParaRPr>
            </a:p>
          </p:txBody>
        </p:sp>
        <p:sp>
          <p:nvSpPr>
            <p:cNvPr id="696" name="Google Shape;696;p57"/>
            <p:cNvSpPr txBox="1"/>
            <p:nvPr/>
          </p:nvSpPr>
          <p:spPr>
            <a:xfrm>
              <a:off x="4291135" y="4144961"/>
              <a:ext cx="358835" cy="2444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12</a:t>
              </a:r>
              <a:endParaRPr b="0" i="0" sz="1000" u="none" cap="none" strike="noStrike">
                <a:solidFill>
                  <a:srgbClr val="000000"/>
                </a:solidFill>
                <a:latin typeface="Arial"/>
                <a:ea typeface="Arial"/>
                <a:cs typeface="Arial"/>
                <a:sym typeface="Arial"/>
              </a:endParaRPr>
            </a:p>
          </p:txBody>
        </p:sp>
        <p:sp>
          <p:nvSpPr>
            <p:cNvPr id="697" name="Google Shape;697;p57"/>
            <p:cNvSpPr txBox="1"/>
            <p:nvPr/>
          </p:nvSpPr>
          <p:spPr>
            <a:xfrm>
              <a:off x="4291135" y="4297361"/>
              <a:ext cx="358835" cy="2444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10</a:t>
              </a:r>
              <a:endParaRPr b="0" i="0" sz="1000" u="none" cap="none" strike="noStrike">
                <a:solidFill>
                  <a:srgbClr val="000000"/>
                </a:solidFill>
                <a:latin typeface="Arial"/>
                <a:ea typeface="Arial"/>
                <a:cs typeface="Arial"/>
                <a:sym typeface="Arial"/>
              </a:endParaRPr>
            </a:p>
          </p:txBody>
        </p:sp>
        <p:sp>
          <p:nvSpPr>
            <p:cNvPr id="698" name="Google Shape;698;p57"/>
            <p:cNvSpPr txBox="1"/>
            <p:nvPr/>
          </p:nvSpPr>
          <p:spPr>
            <a:xfrm>
              <a:off x="4257791" y="4449762"/>
              <a:ext cx="358836" cy="2444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8</a:t>
              </a:r>
              <a:endParaRPr b="0" i="0" sz="1000" u="none" cap="none" strike="noStrike">
                <a:solidFill>
                  <a:srgbClr val="000000"/>
                </a:solidFill>
                <a:latin typeface="Arial"/>
                <a:ea typeface="Arial"/>
                <a:cs typeface="Arial"/>
                <a:sym typeface="Arial"/>
              </a:endParaRPr>
            </a:p>
          </p:txBody>
        </p:sp>
        <p:sp>
          <p:nvSpPr>
            <p:cNvPr id="699" name="Google Shape;699;p57"/>
            <p:cNvSpPr txBox="1"/>
            <p:nvPr/>
          </p:nvSpPr>
          <p:spPr>
            <a:xfrm>
              <a:off x="4257791" y="4635499"/>
              <a:ext cx="358836" cy="2444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6</a:t>
              </a:r>
              <a:endParaRPr b="0" i="0" sz="1000" u="none" cap="none" strike="noStrike">
                <a:solidFill>
                  <a:srgbClr val="000000"/>
                </a:solidFill>
                <a:latin typeface="Arial"/>
                <a:ea typeface="Arial"/>
                <a:cs typeface="Arial"/>
                <a:sym typeface="Arial"/>
              </a:endParaRPr>
            </a:p>
          </p:txBody>
        </p:sp>
        <p:sp>
          <p:nvSpPr>
            <p:cNvPr id="700" name="Google Shape;700;p57"/>
            <p:cNvSpPr txBox="1"/>
            <p:nvPr/>
          </p:nvSpPr>
          <p:spPr>
            <a:xfrm>
              <a:off x="4262555" y="4806949"/>
              <a:ext cx="358835" cy="24447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4</a:t>
              </a:r>
              <a:endParaRPr b="0" i="0" sz="1000" u="none" cap="none" strike="noStrike">
                <a:solidFill>
                  <a:srgbClr val="000000"/>
                </a:solidFill>
                <a:latin typeface="Arial"/>
                <a:ea typeface="Arial"/>
                <a:cs typeface="Arial"/>
                <a:sym typeface="Arial"/>
              </a:endParaRPr>
            </a:p>
          </p:txBody>
        </p:sp>
        <p:sp>
          <p:nvSpPr>
            <p:cNvPr id="701" name="Google Shape;701;p57"/>
            <p:cNvSpPr txBox="1"/>
            <p:nvPr/>
          </p:nvSpPr>
          <p:spPr>
            <a:xfrm>
              <a:off x="4267318" y="4973637"/>
              <a:ext cx="358835" cy="2444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2</a:t>
              </a:r>
              <a:endParaRPr b="0" i="0" sz="1000" u="none" cap="none" strike="noStrike">
                <a:solidFill>
                  <a:srgbClr val="000000"/>
                </a:solidFill>
                <a:latin typeface="Arial"/>
                <a:ea typeface="Arial"/>
                <a:cs typeface="Arial"/>
                <a:sym typeface="Arial"/>
              </a:endParaRPr>
            </a:p>
          </p:txBody>
        </p:sp>
        <p:sp>
          <p:nvSpPr>
            <p:cNvPr id="702" name="Google Shape;702;p57"/>
            <p:cNvSpPr txBox="1"/>
            <p:nvPr/>
          </p:nvSpPr>
          <p:spPr>
            <a:xfrm rot="-5400000">
              <a:off x="3549755" y="4175091"/>
              <a:ext cx="1298577" cy="39694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Height velocity (cm/year)</a:t>
              </a:r>
              <a:endParaRPr b="0" i="0" sz="1000" u="none" cap="none" strike="noStrike">
                <a:solidFill>
                  <a:srgbClr val="000000"/>
                </a:solidFill>
                <a:latin typeface="Arial"/>
                <a:ea typeface="Arial"/>
                <a:cs typeface="Arial"/>
                <a:sym typeface="Arial"/>
              </a:endParaRPr>
            </a:p>
          </p:txBody>
        </p:sp>
        <p:cxnSp>
          <p:nvCxnSpPr>
            <p:cNvPr id="703" name="Google Shape;703;p57"/>
            <p:cNvCxnSpPr/>
            <p:nvPr/>
          </p:nvCxnSpPr>
          <p:spPr>
            <a:xfrm>
              <a:off x="4542068" y="5098169"/>
              <a:ext cx="0" cy="0"/>
            </a:xfrm>
            <a:prstGeom prst="straightConnector1">
              <a:avLst/>
            </a:prstGeom>
            <a:noFill/>
            <a:ln cap="flat" cmpd="sng" w="9525">
              <a:solidFill>
                <a:schemeClr val="accent1"/>
              </a:solidFill>
              <a:prstDash val="solid"/>
              <a:round/>
              <a:headEnd len="med" w="med" type="none"/>
              <a:tailEnd len="med" w="med" type="none"/>
            </a:ln>
          </p:spPr>
        </p:cxnSp>
        <p:grpSp>
          <p:nvGrpSpPr>
            <p:cNvPr id="704" name="Google Shape;704;p57"/>
            <p:cNvGrpSpPr/>
            <p:nvPr/>
          </p:nvGrpSpPr>
          <p:grpSpPr>
            <a:xfrm>
              <a:off x="2342946" y="3735386"/>
              <a:ext cx="52396" cy="1357314"/>
              <a:chOff x="1885725" y="1619486"/>
              <a:chExt cx="52396" cy="1357314"/>
            </a:xfrm>
          </p:grpSpPr>
          <p:cxnSp>
            <p:nvCxnSpPr>
              <p:cNvPr id="705" name="Google Shape;705;p57"/>
              <p:cNvCxnSpPr/>
              <p:nvPr/>
            </p:nvCxnSpPr>
            <p:spPr>
              <a:xfrm>
                <a:off x="1928594" y="1619486"/>
                <a:ext cx="0" cy="1357314"/>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706" name="Google Shape;706;p57"/>
              <p:cNvCxnSpPr/>
              <p:nvPr/>
            </p:nvCxnSpPr>
            <p:spPr>
              <a:xfrm>
                <a:off x="1885725" y="1619486"/>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707" name="Google Shape;707;p57"/>
              <p:cNvCxnSpPr/>
              <p:nvPr/>
            </p:nvCxnSpPr>
            <p:spPr>
              <a:xfrm>
                <a:off x="1890488" y="1790936"/>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708" name="Google Shape;708;p57"/>
              <p:cNvCxnSpPr/>
              <p:nvPr/>
            </p:nvCxnSpPr>
            <p:spPr>
              <a:xfrm>
                <a:off x="1890488" y="1948099"/>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709" name="Google Shape;709;p57"/>
              <p:cNvCxnSpPr/>
              <p:nvPr/>
            </p:nvCxnSpPr>
            <p:spPr>
              <a:xfrm>
                <a:off x="1895252" y="2119549"/>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710" name="Google Shape;710;p57"/>
              <p:cNvCxnSpPr/>
              <p:nvPr/>
            </p:nvCxnSpPr>
            <p:spPr>
              <a:xfrm>
                <a:off x="1895252" y="2281474"/>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711" name="Google Shape;711;p57"/>
              <p:cNvCxnSpPr/>
              <p:nvPr/>
            </p:nvCxnSpPr>
            <p:spPr>
              <a:xfrm>
                <a:off x="1895252" y="2452925"/>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712" name="Google Shape;712;p57"/>
              <p:cNvCxnSpPr/>
              <p:nvPr/>
            </p:nvCxnSpPr>
            <p:spPr>
              <a:xfrm>
                <a:off x="1890488" y="2610087"/>
                <a:ext cx="42870"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713" name="Google Shape;713;p57"/>
              <p:cNvCxnSpPr/>
              <p:nvPr/>
            </p:nvCxnSpPr>
            <p:spPr>
              <a:xfrm>
                <a:off x="1895252" y="2781537"/>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cxnSp>
            <p:nvCxnSpPr>
              <p:cNvPr id="714" name="Google Shape;714;p57"/>
              <p:cNvCxnSpPr/>
              <p:nvPr/>
            </p:nvCxnSpPr>
            <p:spPr>
              <a:xfrm>
                <a:off x="1895252" y="2948225"/>
                <a:ext cx="42869" cy="0"/>
              </a:xfrm>
              <a:prstGeom prst="straightConnector1">
                <a:avLst/>
              </a:prstGeom>
              <a:solidFill>
                <a:schemeClr val="accent1"/>
              </a:solidFill>
              <a:ln cap="flat" cmpd="sng" w="19050">
                <a:solidFill>
                  <a:srgbClr val="AEABAB"/>
                </a:solidFill>
                <a:prstDash val="solid"/>
                <a:round/>
                <a:headEnd len="sm" w="sm" type="none"/>
                <a:tailEnd len="sm" w="sm" type="none"/>
              </a:ln>
            </p:spPr>
          </p:cxnSp>
        </p:grpSp>
        <p:sp>
          <p:nvSpPr>
            <p:cNvPr id="715" name="Google Shape;715;p57"/>
            <p:cNvSpPr txBox="1"/>
            <p:nvPr/>
          </p:nvSpPr>
          <p:spPr>
            <a:xfrm>
              <a:off x="2090491" y="3589336"/>
              <a:ext cx="358835" cy="2444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18</a:t>
              </a:r>
              <a:endParaRPr b="0" i="0" sz="1000" u="none" cap="none" strike="noStrike">
                <a:solidFill>
                  <a:srgbClr val="000000"/>
                </a:solidFill>
                <a:latin typeface="Arial"/>
                <a:ea typeface="Arial"/>
                <a:cs typeface="Arial"/>
                <a:sym typeface="Arial"/>
              </a:endParaRPr>
            </a:p>
          </p:txBody>
        </p:sp>
        <p:sp>
          <p:nvSpPr>
            <p:cNvPr id="716" name="Google Shape;716;p57"/>
            <p:cNvSpPr txBox="1"/>
            <p:nvPr/>
          </p:nvSpPr>
          <p:spPr>
            <a:xfrm>
              <a:off x="2084397" y="3768488"/>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16</a:t>
              </a:r>
              <a:endParaRPr b="0" i="0" sz="1000" u="none" cap="none" strike="noStrike">
                <a:solidFill>
                  <a:srgbClr val="000000"/>
                </a:solidFill>
                <a:latin typeface="Arial"/>
                <a:ea typeface="Arial"/>
                <a:cs typeface="Arial"/>
                <a:sym typeface="Arial"/>
              </a:endParaRPr>
            </a:p>
          </p:txBody>
        </p:sp>
        <p:sp>
          <p:nvSpPr>
            <p:cNvPr id="717" name="Google Shape;717;p57"/>
            <p:cNvSpPr txBox="1"/>
            <p:nvPr/>
          </p:nvSpPr>
          <p:spPr>
            <a:xfrm>
              <a:off x="2089160" y="3949482"/>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14</a:t>
              </a:r>
              <a:endParaRPr b="0" i="0" sz="1000" u="none" cap="none" strike="noStrike">
                <a:solidFill>
                  <a:srgbClr val="000000"/>
                </a:solidFill>
                <a:latin typeface="Arial"/>
                <a:ea typeface="Arial"/>
                <a:cs typeface="Arial"/>
                <a:sym typeface="Arial"/>
              </a:endParaRPr>
            </a:p>
          </p:txBody>
        </p:sp>
        <p:sp>
          <p:nvSpPr>
            <p:cNvPr id="718" name="Google Shape;718;p57"/>
            <p:cNvSpPr txBox="1"/>
            <p:nvPr/>
          </p:nvSpPr>
          <p:spPr>
            <a:xfrm>
              <a:off x="2093907" y="4106645"/>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12</a:t>
              </a:r>
              <a:endParaRPr b="0" i="0" sz="1000" u="none" cap="none" strike="noStrike">
                <a:solidFill>
                  <a:srgbClr val="000000"/>
                </a:solidFill>
                <a:latin typeface="Arial"/>
                <a:ea typeface="Arial"/>
                <a:cs typeface="Arial"/>
                <a:sym typeface="Arial"/>
              </a:endParaRPr>
            </a:p>
          </p:txBody>
        </p:sp>
        <p:sp>
          <p:nvSpPr>
            <p:cNvPr id="719" name="Google Shape;719;p57"/>
            <p:cNvSpPr txBox="1"/>
            <p:nvPr/>
          </p:nvSpPr>
          <p:spPr>
            <a:xfrm>
              <a:off x="2093891" y="4259045"/>
              <a:ext cx="358774"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10</a:t>
              </a:r>
              <a:endParaRPr b="0" i="0" sz="1000" u="none" cap="none" strike="noStrike">
                <a:solidFill>
                  <a:srgbClr val="000000"/>
                </a:solidFill>
                <a:latin typeface="Arial"/>
                <a:ea typeface="Arial"/>
                <a:cs typeface="Arial"/>
                <a:sym typeface="Arial"/>
              </a:endParaRPr>
            </a:p>
          </p:txBody>
        </p:sp>
        <p:sp>
          <p:nvSpPr>
            <p:cNvPr id="720" name="Google Shape;720;p57"/>
            <p:cNvSpPr txBox="1"/>
            <p:nvPr/>
          </p:nvSpPr>
          <p:spPr>
            <a:xfrm>
              <a:off x="2060534" y="4435260"/>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8</a:t>
              </a:r>
              <a:endParaRPr b="0" i="0" sz="1000" u="none" cap="none" strike="noStrike">
                <a:solidFill>
                  <a:srgbClr val="000000"/>
                </a:solidFill>
                <a:latin typeface="Arial"/>
                <a:ea typeface="Arial"/>
                <a:cs typeface="Arial"/>
                <a:sym typeface="Arial"/>
              </a:endParaRPr>
            </a:p>
          </p:txBody>
        </p:sp>
        <p:sp>
          <p:nvSpPr>
            <p:cNvPr id="721" name="Google Shape;721;p57"/>
            <p:cNvSpPr txBox="1"/>
            <p:nvPr/>
          </p:nvSpPr>
          <p:spPr>
            <a:xfrm>
              <a:off x="2065281" y="4597186"/>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6</a:t>
              </a:r>
              <a:endParaRPr b="0" i="0" sz="1000" u="none" cap="none" strike="noStrike">
                <a:solidFill>
                  <a:srgbClr val="000000"/>
                </a:solidFill>
                <a:latin typeface="Arial"/>
                <a:ea typeface="Arial"/>
                <a:cs typeface="Arial"/>
                <a:sym typeface="Arial"/>
              </a:endParaRPr>
            </a:p>
          </p:txBody>
        </p:sp>
        <p:sp>
          <p:nvSpPr>
            <p:cNvPr id="722" name="Google Shape;722;p57"/>
            <p:cNvSpPr txBox="1"/>
            <p:nvPr/>
          </p:nvSpPr>
          <p:spPr>
            <a:xfrm>
              <a:off x="2070044" y="4768654"/>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4</a:t>
              </a:r>
              <a:endParaRPr b="0" i="0" sz="1000" u="none" cap="none" strike="noStrike">
                <a:solidFill>
                  <a:srgbClr val="000000"/>
                </a:solidFill>
                <a:latin typeface="Arial"/>
                <a:ea typeface="Arial"/>
                <a:cs typeface="Arial"/>
                <a:sym typeface="Arial"/>
              </a:endParaRPr>
            </a:p>
          </p:txBody>
        </p:sp>
        <p:sp>
          <p:nvSpPr>
            <p:cNvPr id="723" name="Google Shape;723;p57"/>
            <p:cNvSpPr txBox="1"/>
            <p:nvPr/>
          </p:nvSpPr>
          <p:spPr>
            <a:xfrm>
              <a:off x="2070044" y="4935359"/>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2</a:t>
              </a:r>
              <a:endParaRPr b="0" i="0" sz="1000" u="none" cap="none" strike="noStrike">
                <a:solidFill>
                  <a:srgbClr val="000000"/>
                </a:solidFill>
                <a:latin typeface="Arial"/>
                <a:ea typeface="Arial"/>
                <a:cs typeface="Arial"/>
                <a:sym typeface="Arial"/>
              </a:endParaRPr>
            </a:p>
          </p:txBody>
        </p:sp>
        <p:sp>
          <p:nvSpPr>
            <p:cNvPr id="724" name="Google Shape;724;p57"/>
            <p:cNvSpPr txBox="1"/>
            <p:nvPr/>
          </p:nvSpPr>
          <p:spPr>
            <a:xfrm rot="-5400000">
              <a:off x="1353081" y="4136197"/>
              <a:ext cx="1296989" cy="39694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Height velocity (cm/year)</a:t>
              </a:r>
              <a:endParaRPr b="0" i="0" sz="1000" u="none" cap="none" strike="noStrike">
                <a:solidFill>
                  <a:srgbClr val="000000"/>
                </a:solidFill>
                <a:latin typeface="Arial"/>
                <a:ea typeface="Arial"/>
                <a:cs typeface="Arial"/>
                <a:sym typeface="Arial"/>
              </a:endParaRPr>
            </a:p>
          </p:txBody>
        </p:sp>
        <p:cxnSp>
          <p:nvCxnSpPr>
            <p:cNvPr id="725" name="Google Shape;725;p57"/>
            <p:cNvCxnSpPr/>
            <p:nvPr/>
          </p:nvCxnSpPr>
          <p:spPr>
            <a:xfrm>
              <a:off x="2344675" y="5059181"/>
              <a:ext cx="0" cy="0"/>
            </a:xfrm>
            <a:prstGeom prst="straightConnector1">
              <a:avLst/>
            </a:prstGeom>
            <a:noFill/>
            <a:ln cap="flat" cmpd="sng" w="9525">
              <a:solidFill>
                <a:schemeClr val="accent1"/>
              </a:solidFill>
              <a:prstDash val="solid"/>
              <a:round/>
              <a:headEnd len="med" w="med" type="none"/>
              <a:tailEnd len="med" w="med" type="none"/>
            </a:ln>
          </p:spPr>
        </p:cxnSp>
        <p:cxnSp>
          <p:nvCxnSpPr>
            <p:cNvPr id="726" name="Google Shape;726;p57"/>
            <p:cNvCxnSpPr/>
            <p:nvPr/>
          </p:nvCxnSpPr>
          <p:spPr>
            <a:xfrm>
              <a:off x="4576932" y="2998785"/>
              <a:ext cx="1346426" cy="0"/>
            </a:xfrm>
            <a:prstGeom prst="straightConnector1">
              <a:avLst/>
            </a:prstGeom>
            <a:solidFill>
              <a:schemeClr val="accent1"/>
            </a:solidFill>
            <a:ln cap="flat" cmpd="sng" w="19050">
              <a:solidFill>
                <a:srgbClr val="AEABAB"/>
              </a:solidFill>
              <a:prstDash val="solid"/>
              <a:round/>
              <a:headEnd len="sm" w="sm" type="none"/>
              <a:tailEnd len="sm" w="sm" type="none"/>
            </a:ln>
          </p:spPr>
        </p:cxnSp>
        <p:sp>
          <p:nvSpPr>
            <p:cNvPr id="727" name="Google Shape;727;p57"/>
            <p:cNvSpPr txBox="1"/>
            <p:nvPr/>
          </p:nvSpPr>
          <p:spPr>
            <a:xfrm>
              <a:off x="4369764" y="2989354"/>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2</a:t>
              </a:r>
              <a:endParaRPr b="0" i="0" sz="1000" u="none" cap="none" strike="noStrike">
                <a:solidFill>
                  <a:srgbClr val="000000"/>
                </a:solidFill>
                <a:latin typeface="Arial"/>
                <a:ea typeface="Arial"/>
                <a:cs typeface="Arial"/>
                <a:sym typeface="Arial"/>
              </a:endParaRPr>
            </a:p>
          </p:txBody>
        </p:sp>
        <p:sp>
          <p:nvSpPr>
            <p:cNvPr id="728" name="Google Shape;728;p57"/>
            <p:cNvSpPr txBox="1"/>
            <p:nvPr/>
          </p:nvSpPr>
          <p:spPr>
            <a:xfrm>
              <a:off x="4636476" y="2994101"/>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4</a:t>
              </a:r>
              <a:endParaRPr b="0" i="0" sz="1000" u="none" cap="none" strike="noStrike">
                <a:solidFill>
                  <a:srgbClr val="000000"/>
                </a:solidFill>
                <a:latin typeface="Arial"/>
                <a:ea typeface="Arial"/>
                <a:cs typeface="Arial"/>
                <a:sym typeface="Arial"/>
              </a:endParaRPr>
            </a:p>
          </p:txBody>
        </p:sp>
        <p:sp>
          <p:nvSpPr>
            <p:cNvPr id="729" name="Google Shape;729;p57"/>
            <p:cNvSpPr txBox="1"/>
            <p:nvPr/>
          </p:nvSpPr>
          <p:spPr>
            <a:xfrm>
              <a:off x="4898396" y="2994113"/>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6</a:t>
              </a:r>
              <a:endParaRPr b="0" i="0" sz="1000" u="none" cap="none" strike="noStrike">
                <a:solidFill>
                  <a:srgbClr val="000000"/>
                </a:solidFill>
                <a:latin typeface="Arial"/>
                <a:ea typeface="Arial"/>
                <a:cs typeface="Arial"/>
                <a:sym typeface="Arial"/>
              </a:endParaRPr>
            </a:p>
          </p:txBody>
        </p:sp>
        <p:sp>
          <p:nvSpPr>
            <p:cNvPr id="730" name="Google Shape;730;p57"/>
            <p:cNvSpPr txBox="1"/>
            <p:nvPr/>
          </p:nvSpPr>
          <p:spPr>
            <a:xfrm>
              <a:off x="5165108" y="2998860"/>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8</a:t>
              </a:r>
              <a:endParaRPr b="0" i="0" sz="1000" u="none" cap="none" strike="noStrike">
                <a:solidFill>
                  <a:srgbClr val="000000"/>
                </a:solidFill>
                <a:latin typeface="Arial"/>
                <a:ea typeface="Arial"/>
                <a:cs typeface="Arial"/>
                <a:sym typeface="Arial"/>
              </a:endParaRPr>
            </a:p>
          </p:txBody>
        </p:sp>
        <p:sp>
          <p:nvSpPr>
            <p:cNvPr id="731" name="Google Shape;731;p57"/>
            <p:cNvSpPr txBox="1"/>
            <p:nvPr/>
          </p:nvSpPr>
          <p:spPr>
            <a:xfrm>
              <a:off x="5460398" y="2994081"/>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10</a:t>
              </a:r>
              <a:endParaRPr b="0" i="0" sz="1000" u="none" cap="none" strike="noStrike">
                <a:solidFill>
                  <a:srgbClr val="000000"/>
                </a:solidFill>
                <a:latin typeface="Arial"/>
                <a:ea typeface="Arial"/>
                <a:cs typeface="Arial"/>
                <a:sym typeface="Arial"/>
              </a:endParaRPr>
            </a:p>
          </p:txBody>
        </p:sp>
        <p:sp>
          <p:nvSpPr>
            <p:cNvPr id="732" name="Google Shape;732;p57"/>
            <p:cNvSpPr txBox="1"/>
            <p:nvPr/>
          </p:nvSpPr>
          <p:spPr>
            <a:xfrm>
              <a:off x="5736636" y="2998828"/>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12</a:t>
              </a:r>
              <a:endParaRPr b="0" i="0" sz="1000" u="none" cap="none" strike="noStrike">
                <a:solidFill>
                  <a:srgbClr val="000000"/>
                </a:solidFill>
                <a:latin typeface="Arial"/>
                <a:ea typeface="Arial"/>
                <a:cs typeface="Arial"/>
                <a:sym typeface="Arial"/>
              </a:endParaRPr>
            </a:p>
          </p:txBody>
        </p:sp>
        <p:cxnSp>
          <p:nvCxnSpPr>
            <p:cNvPr id="733" name="Google Shape;733;p57"/>
            <p:cNvCxnSpPr>
              <a:stCxn id="727" idx="0"/>
              <a:endCxn id="727" idx="0"/>
            </p:cNvCxnSpPr>
            <p:nvPr/>
          </p:nvCxnSpPr>
          <p:spPr>
            <a:xfrm>
              <a:off x="4549151" y="2989354"/>
              <a:ext cx="0" cy="0"/>
            </a:xfrm>
            <a:prstGeom prst="straightConnector1">
              <a:avLst/>
            </a:prstGeom>
            <a:noFill/>
            <a:ln cap="flat" cmpd="sng" w="9525">
              <a:solidFill>
                <a:schemeClr val="accent1"/>
              </a:solidFill>
              <a:prstDash val="solid"/>
              <a:round/>
              <a:headEnd len="med" w="med" type="none"/>
              <a:tailEnd len="med" w="med" type="none"/>
            </a:ln>
          </p:spPr>
        </p:cxnSp>
        <p:cxnSp>
          <p:nvCxnSpPr>
            <p:cNvPr id="734" name="Google Shape;734;p57"/>
            <p:cNvCxnSpPr>
              <a:stCxn id="728" idx="0"/>
              <a:endCxn id="728" idx="0"/>
            </p:cNvCxnSpPr>
            <p:nvPr/>
          </p:nvCxnSpPr>
          <p:spPr>
            <a:xfrm>
              <a:off x="4815863" y="2994101"/>
              <a:ext cx="0" cy="0"/>
            </a:xfrm>
            <a:prstGeom prst="straightConnector1">
              <a:avLst/>
            </a:prstGeom>
            <a:noFill/>
            <a:ln cap="flat" cmpd="sng" w="9525">
              <a:solidFill>
                <a:schemeClr val="accent1"/>
              </a:solidFill>
              <a:prstDash val="solid"/>
              <a:round/>
              <a:headEnd len="med" w="med" type="none"/>
              <a:tailEnd len="med" w="med" type="none"/>
            </a:ln>
          </p:spPr>
        </p:cxnSp>
        <p:cxnSp>
          <p:nvCxnSpPr>
            <p:cNvPr id="735" name="Google Shape;735;p57"/>
            <p:cNvCxnSpPr/>
            <p:nvPr/>
          </p:nvCxnSpPr>
          <p:spPr>
            <a:xfrm>
              <a:off x="4557879" y="5097462"/>
              <a:ext cx="1348014" cy="0"/>
            </a:xfrm>
            <a:prstGeom prst="straightConnector1">
              <a:avLst/>
            </a:prstGeom>
            <a:solidFill>
              <a:schemeClr val="accent1"/>
            </a:solidFill>
            <a:ln cap="flat" cmpd="sng" w="19050">
              <a:solidFill>
                <a:srgbClr val="AEABAB"/>
              </a:solidFill>
              <a:prstDash val="solid"/>
              <a:round/>
              <a:headEnd len="sm" w="sm" type="none"/>
              <a:tailEnd len="sm" w="sm" type="none"/>
            </a:ln>
          </p:spPr>
        </p:cxnSp>
        <p:sp>
          <p:nvSpPr>
            <p:cNvPr id="736" name="Google Shape;736;p57"/>
            <p:cNvSpPr txBox="1"/>
            <p:nvPr/>
          </p:nvSpPr>
          <p:spPr>
            <a:xfrm>
              <a:off x="4352039" y="5087533"/>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2</a:t>
              </a:r>
              <a:endParaRPr b="0" i="0" sz="1000" u="none" cap="none" strike="noStrike">
                <a:solidFill>
                  <a:srgbClr val="000000"/>
                </a:solidFill>
                <a:latin typeface="Arial"/>
                <a:ea typeface="Arial"/>
                <a:cs typeface="Arial"/>
                <a:sym typeface="Arial"/>
              </a:endParaRPr>
            </a:p>
          </p:txBody>
        </p:sp>
        <p:sp>
          <p:nvSpPr>
            <p:cNvPr id="737" name="Google Shape;737;p57"/>
            <p:cNvSpPr txBox="1"/>
            <p:nvPr/>
          </p:nvSpPr>
          <p:spPr>
            <a:xfrm>
              <a:off x="4618751" y="5092280"/>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4</a:t>
              </a:r>
              <a:endParaRPr b="0" i="0" sz="1000" u="none" cap="none" strike="noStrike">
                <a:solidFill>
                  <a:srgbClr val="000000"/>
                </a:solidFill>
                <a:latin typeface="Arial"/>
                <a:ea typeface="Arial"/>
                <a:cs typeface="Arial"/>
                <a:sym typeface="Arial"/>
              </a:endParaRPr>
            </a:p>
          </p:txBody>
        </p:sp>
        <p:sp>
          <p:nvSpPr>
            <p:cNvPr id="738" name="Google Shape;738;p57"/>
            <p:cNvSpPr txBox="1"/>
            <p:nvPr/>
          </p:nvSpPr>
          <p:spPr>
            <a:xfrm>
              <a:off x="4880671" y="5092292"/>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6</a:t>
              </a:r>
              <a:endParaRPr b="0" i="0" sz="1000" u="none" cap="none" strike="noStrike">
                <a:solidFill>
                  <a:srgbClr val="000000"/>
                </a:solidFill>
                <a:latin typeface="Arial"/>
                <a:ea typeface="Arial"/>
                <a:cs typeface="Arial"/>
                <a:sym typeface="Arial"/>
              </a:endParaRPr>
            </a:p>
          </p:txBody>
        </p:sp>
        <p:sp>
          <p:nvSpPr>
            <p:cNvPr id="739" name="Google Shape;739;p57"/>
            <p:cNvSpPr txBox="1"/>
            <p:nvPr/>
          </p:nvSpPr>
          <p:spPr>
            <a:xfrm>
              <a:off x="5147383" y="5097039"/>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8</a:t>
              </a:r>
              <a:endParaRPr b="0" i="0" sz="1000" u="none" cap="none" strike="noStrike">
                <a:solidFill>
                  <a:srgbClr val="000000"/>
                </a:solidFill>
                <a:latin typeface="Arial"/>
                <a:ea typeface="Arial"/>
                <a:cs typeface="Arial"/>
                <a:sym typeface="Arial"/>
              </a:endParaRPr>
            </a:p>
          </p:txBody>
        </p:sp>
        <p:sp>
          <p:nvSpPr>
            <p:cNvPr id="740" name="Google Shape;740;p57"/>
            <p:cNvSpPr txBox="1"/>
            <p:nvPr/>
          </p:nvSpPr>
          <p:spPr>
            <a:xfrm>
              <a:off x="5442673" y="5092260"/>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10</a:t>
              </a:r>
              <a:endParaRPr b="0" i="0" sz="1000" u="none" cap="none" strike="noStrike">
                <a:solidFill>
                  <a:srgbClr val="000000"/>
                </a:solidFill>
                <a:latin typeface="Arial"/>
                <a:ea typeface="Arial"/>
                <a:cs typeface="Arial"/>
                <a:sym typeface="Arial"/>
              </a:endParaRPr>
            </a:p>
          </p:txBody>
        </p:sp>
        <p:sp>
          <p:nvSpPr>
            <p:cNvPr id="741" name="Google Shape;741;p57"/>
            <p:cNvSpPr txBox="1"/>
            <p:nvPr/>
          </p:nvSpPr>
          <p:spPr>
            <a:xfrm>
              <a:off x="5718911" y="5097007"/>
              <a:ext cx="358774" cy="246221"/>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12</a:t>
              </a:r>
              <a:endParaRPr b="0" i="0" sz="1000" u="none" cap="none" strike="noStrike">
                <a:solidFill>
                  <a:srgbClr val="000000"/>
                </a:solidFill>
                <a:latin typeface="Arial"/>
                <a:ea typeface="Arial"/>
                <a:cs typeface="Arial"/>
                <a:sym typeface="Arial"/>
              </a:endParaRPr>
            </a:p>
          </p:txBody>
        </p:sp>
        <p:cxnSp>
          <p:nvCxnSpPr>
            <p:cNvPr id="742" name="Google Shape;742;p57"/>
            <p:cNvCxnSpPr>
              <a:stCxn id="736" idx="0"/>
              <a:endCxn id="736" idx="0"/>
            </p:cNvCxnSpPr>
            <p:nvPr/>
          </p:nvCxnSpPr>
          <p:spPr>
            <a:xfrm>
              <a:off x="4531426" y="5087533"/>
              <a:ext cx="0" cy="0"/>
            </a:xfrm>
            <a:prstGeom prst="straightConnector1">
              <a:avLst/>
            </a:prstGeom>
            <a:noFill/>
            <a:ln cap="flat" cmpd="sng" w="9525">
              <a:solidFill>
                <a:schemeClr val="accent1"/>
              </a:solidFill>
              <a:prstDash val="solid"/>
              <a:round/>
              <a:headEnd len="med" w="med" type="none"/>
              <a:tailEnd len="med" w="med" type="none"/>
            </a:ln>
          </p:spPr>
        </p:cxnSp>
        <p:cxnSp>
          <p:nvCxnSpPr>
            <p:cNvPr id="743" name="Google Shape;743;p57"/>
            <p:cNvCxnSpPr>
              <a:stCxn id="737" idx="0"/>
              <a:endCxn id="737" idx="0"/>
            </p:cNvCxnSpPr>
            <p:nvPr/>
          </p:nvCxnSpPr>
          <p:spPr>
            <a:xfrm>
              <a:off x="4798138" y="5092280"/>
              <a:ext cx="0" cy="0"/>
            </a:xfrm>
            <a:prstGeom prst="straightConnector1">
              <a:avLst/>
            </a:prstGeom>
            <a:noFill/>
            <a:ln cap="flat" cmpd="sng" w="9525">
              <a:solidFill>
                <a:schemeClr val="accent1"/>
              </a:solidFill>
              <a:prstDash val="solid"/>
              <a:round/>
              <a:headEnd len="med" w="med" type="none"/>
              <a:tailEnd len="med" w="med" type="none"/>
            </a:ln>
          </p:spPr>
        </p:cxnSp>
        <p:cxnSp>
          <p:nvCxnSpPr>
            <p:cNvPr id="744" name="Google Shape;744;p57"/>
            <p:cNvCxnSpPr/>
            <p:nvPr/>
          </p:nvCxnSpPr>
          <p:spPr>
            <a:xfrm>
              <a:off x="2360411" y="5046662"/>
              <a:ext cx="1348014" cy="0"/>
            </a:xfrm>
            <a:prstGeom prst="straightConnector1">
              <a:avLst/>
            </a:prstGeom>
            <a:solidFill>
              <a:schemeClr val="accent1"/>
            </a:solidFill>
            <a:ln cap="flat" cmpd="sng" w="19050">
              <a:solidFill>
                <a:srgbClr val="AEABAB"/>
              </a:solidFill>
              <a:prstDash val="solid"/>
              <a:round/>
              <a:headEnd len="sm" w="sm" type="none"/>
              <a:tailEnd len="sm" w="sm" type="none"/>
            </a:ln>
          </p:spPr>
        </p:cxnSp>
        <p:sp>
          <p:nvSpPr>
            <p:cNvPr id="745" name="Google Shape;745;p57"/>
            <p:cNvSpPr txBox="1"/>
            <p:nvPr/>
          </p:nvSpPr>
          <p:spPr>
            <a:xfrm>
              <a:off x="2154002" y="5037137"/>
              <a:ext cx="358835" cy="2444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2</a:t>
              </a:r>
              <a:endParaRPr b="0" i="0" sz="1000" u="none" cap="none" strike="noStrike">
                <a:solidFill>
                  <a:srgbClr val="000000"/>
                </a:solidFill>
                <a:latin typeface="Arial"/>
                <a:ea typeface="Arial"/>
                <a:cs typeface="Arial"/>
                <a:sym typeface="Arial"/>
              </a:endParaRPr>
            </a:p>
          </p:txBody>
        </p:sp>
        <p:sp>
          <p:nvSpPr>
            <p:cNvPr id="746" name="Google Shape;746;p57"/>
            <p:cNvSpPr txBox="1"/>
            <p:nvPr/>
          </p:nvSpPr>
          <p:spPr>
            <a:xfrm>
              <a:off x="2420746" y="5041900"/>
              <a:ext cx="358835" cy="2444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4</a:t>
              </a:r>
              <a:endParaRPr b="0" i="0" sz="1000" u="none" cap="none" strike="noStrike">
                <a:solidFill>
                  <a:srgbClr val="000000"/>
                </a:solidFill>
                <a:latin typeface="Arial"/>
                <a:ea typeface="Arial"/>
                <a:cs typeface="Arial"/>
                <a:sym typeface="Arial"/>
              </a:endParaRPr>
            </a:p>
          </p:txBody>
        </p:sp>
        <p:sp>
          <p:nvSpPr>
            <p:cNvPr id="747" name="Google Shape;747;p57"/>
            <p:cNvSpPr txBox="1"/>
            <p:nvPr/>
          </p:nvSpPr>
          <p:spPr>
            <a:xfrm>
              <a:off x="2682728" y="5041900"/>
              <a:ext cx="358835" cy="2444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6</a:t>
              </a:r>
              <a:endParaRPr b="0" i="0" sz="1000" u="none" cap="none" strike="noStrike">
                <a:solidFill>
                  <a:srgbClr val="000000"/>
                </a:solidFill>
                <a:latin typeface="Arial"/>
                <a:ea typeface="Arial"/>
                <a:cs typeface="Arial"/>
                <a:sym typeface="Arial"/>
              </a:endParaRPr>
            </a:p>
          </p:txBody>
        </p:sp>
        <p:sp>
          <p:nvSpPr>
            <p:cNvPr id="748" name="Google Shape;748;p57"/>
            <p:cNvSpPr txBox="1"/>
            <p:nvPr/>
          </p:nvSpPr>
          <p:spPr>
            <a:xfrm>
              <a:off x="2949472" y="5046662"/>
              <a:ext cx="358835" cy="2444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8</a:t>
              </a:r>
              <a:endParaRPr b="0" i="0" sz="1000" u="none" cap="none" strike="noStrike">
                <a:solidFill>
                  <a:srgbClr val="000000"/>
                </a:solidFill>
                <a:latin typeface="Arial"/>
                <a:ea typeface="Arial"/>
                <a:cs typeface="Arial"/>
                <a:sym typeface="Arial"/>
              </a:endParaRPr>
            </a:p>
          </p:txBody>
        </p:sp>
        <p:sp>
          <p:nvSpPr>
            <p:cNvPr id="749" name="Google Shape;749;p57"/>
            <p:cNvSpPr txBox="1"/>
            <p:nvPr/>
          </p:nvSpPr>
          <p:spPr>
            <a:xfrm>
              <a:off x="3244797" y="5041900"/>
              <a:ext cx="358835" cy="2444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10</a:t>
              </a:r>
              <a:endParaRPr b="0" i="0" sz="1000" u="none" cap="none" strike="noStrike">
                <a:solidFill>
                  <a:srgbClr val="000000"/>
                </a:solidFill>
                <a:latin typeface="Arial"/>
                <a:ea typeface="Arial"/>
                <a:cs typeface="Arial"/>
                <a:sym typeface="Arial"/>
              </a:endParaRPr>
            </a:p>
          </p:txBody>
        </p:sp>
        <p:sp>
          <p:nvSpPr>
            <p:cNvPr id="750" name="Google Shape;750;p57"/>
            <p:cNvSpPr txBox="1"/>
            <p:nvPr/>
          </p:nvSpPr>
          <p:spPr>
            <a:xfrm>
              <a:off x="3521068" y="5046662"/>
              <a:ext cx="358835" cy="2444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12</a:t>
              </a:r>
              <a:endParaRPr b="0" i="0" sz="1000" u="none" cap="none" strike="noStrike">
                <a:solidFill>
                  <a:srgbClr val="000000"/>
                </a:solidFill>
                <a:latin typeface="Arial"/>
                <a:ea typeface="Arial"/>
                <a:cs typeface="Arial"/>
                <a:sym typeface="Arial"/>
              </a:endParaRPr>
            </a:p>
          </p:txBody>
        </p:sp>
        <p:cxnSp>
          <p:nvCxnSpPr>
            <p:cNvPr id="751" name="Google Shape;751;p57"/>
            <p:cNvCxnSpPr>
              <a:stCxn id="745" idx="0"/>
              <a:endCxn id="745" idx="0"/>
            </p:cNvCxnSpPr>
            <p:nvPr/>
          </p:nvCxnSpPr>
          <p:spPr>
            <a:xfrm>
              <a:off x="2333419" y="5037137"/>
              <a:ext cx="0" cy="0"/>
            </a:xfrm>
            <a:prstGeom prst="straightConnector1">
              <a:avLst/>
            </a:prstGeom>
            <a:noFill/>
            <a:ln cap="flat" cmpd="sng" w="9525">
              <a:solidFill>
                <a:schemeClr val="accent1"/>
              </a:solidFill>
              <a:prstDash val="solid"/>
              <a:round/>
              <a:headEnd len="med" w="med" type="none"/>
              <a:tailEnd len="med" w="med" type="none"/>
            </a:ln>
          </p:spPr>
        </p:cxnSp>
        <p:cxnSp>
          <p:nvCxnSpPr>
            <p:cNvPr id="752" name="Google Shape;752;p57"/>
            <p:cNvCxnSpPr>
              <a:stCxn id="746" idx="0"/>
              <a:endCxn id="746" idx="0"/>
            </p:cNvCxnSpPr>
            <p:nvPr/>
          </p:nvCxnSpPr>
          <p:spPr>
            <a:xfrm>
              <a:off x="2600164" y="5041900"/>
              <a:ext cx="0" cy="0"/>
            </a:xfrm>
            <a:prstGeom prst="straightConnector1">
              <a:avLst/>
            </a:prstGeom>
            <a:noFill/>
            <a:ln cap="flat" cmpd="sng" w="9525">
              <a:solidFill>
                <a:schemeClr val="accent1"/>
              </a:solidFill>
              <a:prstDash val="solid"/>
              <a:round/>
              <a:headEnd len="med" w="med" type="none"/>
              <a:tailEnd len="med" w="med" type="none"/>
            </a:ln>
          </p:spPr>
        </p:cxnSp>
        <p:sp>
          <p:nvSpPr>
            <p:cNvPr id="753" name="Google Shape;753;p57"/>
            <p:cNvSpPr txBox="1"/>
            <p:nvPr/>
          </p:nvSpPr>
          <p:spPr>
            <a:xfrm>
              <a:off x="4816571" y="3147238"/>
              <a:ext cx="1201479" cy="24454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Age (years)</a:t>
              </a:r>
              <a:endParaRPr b="0" i="0" sz="1000" u="none" cap="none" strike="noStrike">
                <a:solidFill>
                  <a:srgbClr val="000000"/>
                </a:solidFill>
                <a:latin typeface="Arial"/>
                <a:ea typeface="Arial"/>
                <a:cs typeface="Arial"/>
                <a:sym typeface="Arial"/>
              </a:endParaRPr>
            </a:p>
          </p:txBody>
        </p:sp>
        <p:sp>
          <p:nvSpPr>
            <p:cNvPr id="754" name="Google Shape;754;p57"/>
            <p:cNvSpPr txBox="1"/>
            <p:nvPr/>
          </p:nvSpPr>
          <p:spPr>
            <a:xfrm>
              <a:off x="2576648" y="3140150"/>
              <a:ext cx="1201479" cy="24454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Age (years)</a:t>
              </a:r>
              <a:endParaRPr b="0" i="0" sz="1000" u="none" cap="none" strike="noStrike">
                <a:solidFill>
                  <a:srgbClr val="000000"/>
                </a:solidFill>
                <a:latin typeface="Arial"/>
                <a:ea typeface="Arial"/>
                <a:cs typeface="Arial"/>
                <a:sym typeface="Arial"/>
              </a:endParaRPr>
            </a:p>
          </p:txBody>
        </p:sp>
        <p:sp>
          <p:nvSpPr>
            <p:cNvPr id="755" name="Google Shape;755;p57"/>
            <p:cNvSpPr txBox="1"/>
            <p:nvPr/>
          </p:nvSpPr>
          <p:spPr>
            <a:xfrm>
              <a:off x="2558929" y="5230111"/>
              <a:ext cx="1201479" cy="24454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Age (years)</a:t>
              </a:r>
              <a:endParaRPr b="0" i="0" sz="1000" u="none" cap="none" strike="noStrike">
                <a:solidFill>
                  <a:srgbClr val="000000"/>
                </a:solidFill>
                <a:latin typeface="Arial"/>
                <a:ea typeface="Arial"/>
                <a:cs typeface="Arial"/>
                <a:sym typeface="Arial"/>
              </a:endParaRPr>
            </a:p>
          </p:txBody>
        </p:sp>
        <p:sp>
          <p:nvSpPr>
            <p:cNvPr id="756" name="Google Shape;756;p57"/>
            <p:cNvSpPr txBox="1"/>
            <p:nvPr/>
          </p:nvSpPr>
          <p:spPr>
            <a:xfrm>
              <a:off x="4805940" y="5251377"/>
              <a:ext cx="1201479" cy="24454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Age (years)</a:t>
              </a:r>
              <a:endParaRPr b="0" i="0" sz="1000" u="none" cap="none" strike="noStrike">
                <a:solidFill>
                  <a:srgbClr val="000000"/>
                </a:solidFill>
                <a:latin typeface="Arial"/>
                <a:ea typeface="Arial"/>
                <a:cs typeface="Arial"/>
                <a:sym typeface="Arial"/>
              </a:endParaRPr>
            </a:p>
          </p:txBody>
        </p:sp>
      </p:grpSp>
      <p:sp>
        <p:nvSpPr>
          <p:cNvPr id="757" name="Google Shape;757;p57"/>
          <p:cNvSpPr txBox="1"/>
          <p:nvPr/>
        </p:nvSpPr>
        <p:spPr>
          <a:xfrm>
            <a:off x="1776413" y="1787525"/>
            <a:ext cx="2220912" cy="17541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Study design:</a:t>
            </a:r>
            <a:endParaRPr/>
          </a:p>
          <a:p>
            <a:pPr indent="-76200" lvl="0" marL="0" marR="0" rtl="0" algn="l">
              <a:lnSpc>
                <a:spcPct val="100000"/>
              </a:lnSpc>
              <a:spcBef>
                <a:spcPts val="0"/>
              </a:spcBef>
              <a:spcAft>
                <a:spcPts val="0"/>
              </a:spcAft>
              <a:buClr>
                <a:srgbClr val="7030A0"/>
              </a:buClr>
              <a:buSzPts val="1200"/>
              <a:buFont typeface="Arial"/>
              <a:buChar char="•"/>
            </a:pPr>
            <a:r>
              <a:rPr b="0" i="0" lang="en-US" sz="1200" u="none" cap="none" strike="noStrike">
                <a:solidFill>
                  <a:srgbClr val="000000"/>
                </a:solidFill>
                <a:latin typeface="Arial"/>
                <a:ea typeface="Arial"/>
                <a:cs typeface="Arial"/>
                <a:sym typeface="Arial"/>
              </a:rPr>
              <a:t> Observational database (KIGS)</a:t>
            </a:r>
            <a:endParaRPr/>
          </a:p>
          <a:p>
            <a:pPr indent="-76200" lvl="0" marL="0" marR="0" rtl="0" algn="l">
              <a:lnSpc>
                <a:spcPct val="100000"/>
              </a:lnSpc>
              <a:spcBef>
                <a:spcPts val="0"/>
              </a:spcBef>
              <a:spcAft>
                <a:spcPts val="0"/>
              </a:spcAft>
              <a:buClr>
                <a:srgbClr val="7030A0"/>
              </a:buClr>
              <a:buSzPts val="1200"/>
              <a:buFont typeface="Arial"/>
              <a:buChar char="•"/>
            </a:pPr>
            <a:r>
              <a:rPr b="0" i="0" lang="en-US" sz="1200" u="none" cap="none" strike="noStrike">
                <a:solidFill>
                  <a:srgbClr val="000000"/>
                </a:solidFill>
                <a:latin typeface="Arial"/>
                <a:ea typeface="Arial"/>
                <a:cs typeface="Arial"/>
                <a:sym typeface="Arial"/>
              </a:rPr>
              <a:t> GH dose: </a:t>
            </a:r>
            <a:endParaRPr/>
          </a:p>
          <a:p>
            <a:pPr indent="0" lvl="0" marL="0" marR="0" rtl="0" algn="l">
              <a:lnSpc>
                <a:spcPct val="100000"/>
              </a:lnSpc>
              <a:spcBef>
                <a:spcPts val="0"/>
              </a:spcBef>
              <a:spcAft>
                <a:spcPts val="0"/>
              </a:spcAft>
              <a:buClr>
                <a:srgbClr val="7030A0"/>
              </a:buClr>
              <a:buSzPts val="1200"/>
              <a:buFont typeface="Arial"/>
              <a:buNone/>
            </a:pPr>
            <a:r>
              <a:rPr b="0" i="0" lang="en-US" sz="1200" u="none" cap="none" strike="noStrike">
                <a:solidFill>
                  <a:srgbClr val="000000"/>
                </a:solidFill>
                <a:latin typeface="Arial"/>
                <a:ea typeface="Arial"/>
                <a:cs typeface="Arial"/>
                <a:sym typeface="Arial"/>
              </a:rPr>
              <a:t>0.22 mg/kg/wk in GHD </a:t>
            </a:r>
            <a:endParaRPr/>
          </a:p>
          <a:p>
            <a:pPr indent="0" lvl="0" marL="0" marR="0" rtl="0" algn="l">
              <a:lnSpc>
                <a:spcPct val="100000"/>
              </a:lnSpc>
              <a:spcBef>
                <a:spcPts val="0"/>
              </a:spcBef>
              <a:spcAft>
                <a:spcPts val="0"/>
              </a:spcAft>
              <a:buClr>
                <a:srgbClr val="7030A0"/>
              </a:buClr>
              <a:buSzPts val="1200"/>
              <a:buFont typeface="Arial"/>
              <a:buNone/>
            </a:pPr>
            <a:r>
              <a:rPr b="0" i="0" lang="en-US" sz="1200" u="none" cap="none" strike="noStrike">
                <a:solidFill>
                  <a:srgbClr val="000000"/>
                </a:solidFill>
                <a:latin typeface="Arial"/>
                <a:ea typeface="Arial"/>
                <a:cs typeface="Arial"/>
                <a:sym typeface="Arial"/>
              </a:rPr>
              <a:t>0.30 mg/kg/wk in TS</a:t>
            </a:r>
            <a:endParaRPr/>
          </a:p>
          <a:p>
            <a:pPr indent="0" lvl="0" marL="0" marR="0" rtl="0" algn="l">
              <a:lnSpc>
                <a:spcPct val="100000"/>
              </a:lnSpc>
              <a:spcBef>
                <a:spcPts val="0"/>
              </a:spcBef>
              <a:spcAft>
                <a:spcPts val="0"/>
              </a:spcAft>
              <a:buClr>
                <a:srgbClr val="7030A0"/>
              </a:buClr>
              <a:buSzPts val="1200"/>
              <a:buFont typeface="Arial"/>
              <a:buNone/>
            </a:pPr>
            <a:r>
              <a:rPr b="0" i="0" lang="en-US" sz="1200" u="none" cap="none" strike="noStrike">
                <a:solidFill>
                  <a:srgbClr val="000000"/>
                </a:solidFill>
                <a:latin typeface="Arial"/>
                <a:ea typeface="Arial"/>
                <a:cs typeface="Arial"/>
                <a:sym typeface="Arial"/>
              </a:rPr>
              <a:t>0.31 mg/kg/wk in SGA</a:t>
            </a:r>
            <a:endParaRPr/>
          </a:p>
          <a:p>
            <a:pPr indent="0" lvl="0" marL="0" marR="0" rtl="0" algn="l">
              <a:lnSpc>
                <a:spcPct val="100000"/>
              </a:lnSpc>
              <a:spcBef>
                <a:spcPts val="0"/>
              </a:spcBef>
              <a:spcAft>
                <a:spcPts val="0"/>
              </a:spcAft>
              <a:buClr>
                <a:srgbClr val="7030A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p:txBody>
      </p:sp>
      <p:cxnSp>
        <p:nvCxnSpPr>
          <p:cNvPr id="758" name="Google Shape;758;p57"/>
          <p:cNvCxnSpPr/>
          <p:nvPr/>
        </p:nvCxnSpPr>
        <p:spPr>
          <a:xfrm flipH="1" rot="10800000">
            <a:off x="1039668" y="1254481"/>
            <a:ext cx="9845964" cy="2311"/>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Google Shape;764;p58"/>
          <p:cNvSpPr txBox="1"/>
          <p:nvPr>
            <p:ph idx="4294967295" type="title"/>
          </p:nvPr>
        </p:nvSpPr>
        <p:spPr>
          <a:xfrm>
            <a:off x="1139866" y="231777"/>
            <a:ext cx="9197893" cy="86042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lang="en-US" sz="3200"/>
              <a:t>Early age at treatment start improves final height in GHD patients</a:t>
            </a:r>
            <a:endParaRPr/>
          </a:p>
        </p:txBody>
      </p:sp>
      <p:sp>
        <p:nvSpPr>
          <p:cNvPr id="765" name="Google Shape;765;p58"/>
          <p:cNvSpPr txBox="1"/>
          <p:nvPr/>
        </p:nvSpPr>
        <p:spPr>
          <a:xfrm>
            <a:off x="6497637" y="6500481"/>
            <a:ext cx="5419725" cy="188913"/>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606060"/>
              </a:buClr>
              <a:buSzPts val="900"/>
              <a:buFont typeface="Arial"/>
              <a:buNone/>
            </a:pPr>
            <a:r>
              <a:rPr b="0" i="0" lang="en-US" sz="900" u="none" cap="none" strike="noStrike">
                <a:solidFill>
                  <a:srgbClr val="606060"/>
                </a:solidFill>
                <a:latin typeface="Arial"/>
                <a:ea typeface="Arial"/>
                <a:cs typeface="Arial"/>
                <a:sym typeface="Arial"/>
              </a:rPr>
              <a:t>Reiter </a:t>
            </a:r>
            <a:r>
              <a:rPr b="0" i="1" lang="en-US" sz="900" u="none" cap="none" strike="noStrike">
                <a:solidFill>
                  <a:srgbClr val="606060"/>
                </a:solidFill>
                <a:latin typeface="Arial"/>
                <a:ea typeface="Arial"/>
                <a:cs typeface="Arial"/>
                <a:sym typeface="Arial"/>
              </a:rPr>
              <a:t>et al. J Clin Endocrinol Metab </a:t>
            </a:r>
            <a:r>
              <a:rPr b="0" i="0" lang="en-US" sz="900" u="none" cap="none" strike="noStrike">
                <a:solidFill>
                  <a:srgbClr val="606060"/>
                </a:solidFill>
                <a:latin typeface="Arial"/>
                <a:ea typeface="Arial"/>
                <a:cs typeface="Arial"/>
                <a:sym typeface="Arial"/>
              </a:rPr>
              <a:t>2006</a:t>
            </a:r>
            <a:endParaRPr b="0" i="0" sz="900" u="none" cap="none" strike="noStrike">
              <a:solidFill>
                <a:srgbClr val="606060"/>
              </a:solidFill>
              <a:latin typeface="Arial"/>
              <a:ea typeface="Arial"/>
              <a:cs typeface="Arial"/>
              <a:sym typeface="Arial"/>
            </a:endParaRPr>
          </a:p>
        </p:txBody>
      </p:sp>
      <p:sp>
        <p:nvSpPr>
          <p:cNvPr id="766" name="Google Shape;766;p58"/>
          <p:cNvSpPr txBox="1"/>
          <p:nvPr/>
        </p:nvSpPr>
        <p:spPr>
          <a:xfrm>
            <a:off x="2451100" y="6181726"/>
            <a:ext cx="7405688" cy="2460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AEABAB"/>
              </a:buClr>
              <a:buSzPts val="1000"/>
              <a:buFont typeface="Calibri"/>
              <a:buNone/>
            </a:pPr>
            <a:r>
              <a:rPr b="0" i="0" lang="en-US" sz="1000" u="none" cap="none" strike="noStrike">
                <a:solidFill>
                  <a:srgbClr val="AEABAB"/>
                </a:solidFill>
                <a:latin typeface="Calibri"/>
                <a:ea typeface="Calibri"/>
                <a:cs typeface="Calibri"/>
                <a:sym typeface="Calibri"/>
              </a:rPr>
              <a:t>GH, growth hormone; GHD, GH deficiency; r, correlation coefficient; SDS, standard deviation score</a:t>
            </a:r>
            <a:endParaRPr/>
          </a:p>
        </p:txBody>
      </p:sp>
      <p:sp>
        <p:nvSpPr>
          <p:cNvPr id="767" name="Google Shape;767;p58"/>
          <p:cNvSpPr txBox="1"/>
          <p:nvPr/>
        </p:nvSpPr>
        <p:spPr>
          <a:xfrm>
            <a:off x="5802314" y="1293813"/>
            <a:ext cx="4270375" cy="10779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Prepubertal height gain was significantly correlated with the total height gain (r=0.57; </a:t>
            </a:r>
            <a:r>
              <a:rPr b="0" i="1" lang="en-US" sz="1600" u="none" cap="none" strike="noStrike">
                <a:solidFill>
                  <a:srgbClr val="000000"/>
                </a:solidFill>
                <a:latin typeface="Arial"/>
                <a:ea typeface="Arial"/>
                <a:cs typeface="Arial"/>
                <a:sym typeface="Arial"/>
              </a:rPr>
              <a:t>p&lt;</a:t>
            </a:r>
            <a:r>
              <a:rPr b="0" i="0" lang="en-US" sz="1600" u="none" cap="none" strike="noStrike">
                <a:solidFill>
                  <a:srgbClr val="000000"/>
                </a:solidFill>
                <a:latin typeface="Arial"/>
                <a:ea typeface="Arial"/>
                <a:cs typeface="Arial"/>
                <a:sym typeface="Arial"/>
              </a:rPr>
              <a:t>0.001). It is therefore important to start treatment before puberty</a:t>
            </a:r>
            <a:endParaRPr/>
          </a:p>
        </p:txBody>
      </p:sp>
      <p:sp>
        <p:nvSpPr>
          <p:cNvPr id="768" name="Google Shape;768;p58"/>
          <p:cNvSpPr txBox="1"/>
          <p:nvPr/>
        </p:nvSpPr>
        <p:spPr>
          <a:xfrm>
            <a:off x="5367338" y="5473700"/>
            <a:ext cx="914400" cy="33813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–2</a:t>
            </a:r>
            <a:endParaRPr/>
          </a:p>
        </p:txBody>
      </p:sp>
      <p:sp>
        <p:nvSpPr>
          <p:cNvPr id="769" name="Google Shape;769;p58"/>
          <p:cNvSpPr txBox="1"/>
          <p:nvPr/>
        </p:nvSpPr>
        <p:spPr>
          <a:xfrm>
            <a:off x="6342063" y="5473700"/>
            <a:ext cx="914400" cy="33813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0</a:t>
            </a:r>
            <a:endParaRPr/>
          </a:p>
        </p:txBody>
      </p:sp>
      <p:sp>
        <p:nvSpPr>
          <p:cNvPr id="770" name="Google Shape;770;p58"/>
          <p:cNvSpPr txBox="1"/>
          <p:nvPr/>
        </p:nvSpPr>
        <p:spPr>
          <a:xfrm>
            <a:off x="7316788" y="5473700"/>
            <a:ext cx="914400" cy="33813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2</a:t>
            </a:r>
            <a:endParaRPr/>
          </a:p>
        </p:txBody>
      </p:sp>
      <p:sp>
        <p:nvSpPr>
          <p:cNvPr id="771" name="Google Shape;771;p58"/>
          <p:cNvSpPr txBox="1"/>
          <p:nvPr/>
        </p:nvSpPr>
        <p:spPr>
          <a:xfrm>
            <a:off x="8293100" y="5473700"/>
            <a:ext cx="914400" cy="33813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4</a:t>
            </a:r>
            <a:endParaRPr/>
          </a:p>
        </p:txBody>
      </p:sp>
      <p:sp>
        <p:nvSpPr>
          <p:cNvPr id="772" name="Google Shape;772;p58"/>
          <p:cNvSpPr txBox="1"/>
          <p:nvPr/>
        </p:nvSpPr>
        <p:spPr>
          <a:xfrm>
            <a:off x="9267825" y="5473700"/>
            <a:ext cx="914400" cy="33813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6</a:t>
            </a:r>
            <a:endParaRPr/>
          </a:p>
        </p:txBody>
      </p:sp>
      <p:sp>
        <p:nvSpPr>
          <p:cNvPr id="773" name="Google Shape;773;p58"/>
          <p:cNvSpPr txBox="1"/>
          <p:nvPr/>
        </p:nvSpPr>
        <p:spPr>
          <a:xfrm>
            <a:off x="4716463" y="5164139"/>
            <a:ext cx="914400" cy="33813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–4</a:t>
            </a:r>
            <a:endParaRPr/>
          </a:p>
        </p:txBody>
      </p:sp>
      <p:sp>
        <p:nvSpPr>
          <p:cNvPr id="774" name="Google Shape;774;p58"/>
          <p:cNvSpPr txBox="1"/>
          <p:nvPr/>
        </p:nvSpPr>
        <p:spPr>
          <a:xfrm>
            <a:off x="4716463" y="2117726"/>
            <a:ext cx="914400" cy="339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8</a:t>
            </a:r>
            <a:endParaRPr/>
          </a:p>
        </p:txBody>
      </p:sp>
      <p:sp>
        <p:nvSpPr>
          <p:cNvPr id="775" name="Google Shape;775;p58"/>
          <p:cNvSpPr txBox="1"/>
          <p:nvPr/>
        </p:nvSpPr>
        <p:spPr>
          <a:xfrm>
            <a:off x="4716463" y="2625725"/>
            <a:ext cx="914400" cy="33813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6</a:t>
            </a:r>
            <a:endParaRPr/>
          </a:p>
        </p:txBody>
      </p:sp>
      <p:sp>
        <p:nvSpPr>
          <p:cNvPr id="776" name="Google Shape;776;p58"/>
          <p:cNvSpPr txBox="1"/>
          <p:nvPr/>
        </p:nvSpPr>
        <p:spPr>
          <a:xfrm>
            <a:off x="4716463" y="3133725"/>
            <a:ext cx="914400" cy="33813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4</a:t>
            </a:r>
            <a:endParaRPr/>
          </a:p>
        </p:txBody>
      </p:sp>
      <p:sp>
        <p:nvSpPr>
          <p:cNvPr id="777" name="Google Shape;777;p58"/>
          <p:cNvSpPr txBox="1"/>
          <p:nvPr/>
        </p:nvSpPr>
        <p:spPr>
          <a:xfrm>
            <a:off x="4716463" y="3641725"/>
            <a:ext cx="914400" cy="33813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2</a:t>
            </a:r>
            <a:endParaRPr/>
          </a:p>
        </p:txBody>
      </p:sp>
      <p:sp>
        <p:nvSpPr>
          <p:cNvPr id="778" name="Google Shape;778;p58"/>
          <p:cNvSpPr txBox="1"/>
          <p:nvPr/>
        </p:nvSpPr>
        <p:spPr>
          <a:xfrm>
            <a:off x="4716463" y="4148139"/>
            <a:ext cx="914400" cy="339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0</a:t>
            </a:r>
            <a:endParaRPr/>
          </a:p>
        </p:txBody>
      </p:sp>
      <p:sp>
        <p:nvSpPr>
          <p:cNvPr id="779" name="Google Shape;779;p58"/>
          <p:cNvSpPr txBox="1"/>
          <p:nvPr/>
        </p:nvSpPr>
        <p:spPr>
          <a:xfrm>
            <a:off x="4716463" y="4656139"/>
            <a:ext cx="914400" cy="33813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–2</a:t>
            </a:r>
            <a:endParaRPr/>
          </a:p>
        </p:txBody>
      </p:sp>
      <p:sp>
        <p:nvSpPr>
          <p:cNvPr id="780" name="Google Shape;780;p58"/>
          <p:cNvSpPr txBox="1"/>
          <p:nvPr/>
        </p:nvSpPr>
        <p:spPr>
          <a:xfrm rot="-5400000">
            <a:off x="3645695" y="3647282"/>
            <a:ext cx="2855912" cy="3397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Total delta height (SDS)</a:t>
            </a:r>
            <a:endParaRPr/>
          </a:p>
        </p:txBody>
      </p:sp>
      <p:sp>
        <p:nvSpPr>
          <p:cNvPr id="781" name="Google Shape;781;p58"/>
          <p:cNvSpPr txBox="1"/>
          <p:nvPr/>
        </p:nvSpPr>
        <p:spPr>
          <a:xfrm>
            <a:off x="6008688" y="5694364"/>
            <a:ext cx="3529012" cy="3381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Prepubertal delta height (SDS)</a:t>
            </a:r>
            <a:endParaRPr/>
          </a:p>
        </p:txBody>
      </p:sp>
      <p:sp>
        <p:nvSpPr>
          <p:cNvPr id="782" name="Google Shape;782;p58"/>
          <p:cNvSpPr/>
          <p:nvPr/>
        </p:nvSpPr>
        <p:spPr>
          <a:xfrm>
            <a:off x="5786439" y="2243138"/>
            <a:ext cx="3946525" cy="3143250"/>
          </a:xfrm>
          <a:custGeom>
            <a:rect b="b" l="l" r="r" t="t"/>
            <a:pathLst>
              <a:path extrusionOk="0" h="1980" w="2486">
                <a:moveTo>
                  <a:pt x="2486" y="1980"/>
                </a:moveTo>
                <a:lnTo>
                  <a:pt x="0" y="1980"/>
                </a:lnTo>
                <a:lnTo>
                  <a:pt x="0" y="0"/>
                </a:lnTo>
              </a:path>
            </a:pathLst>
          </a:custGeom>
          <a:noFill/>
          <a:ln cap="flat" cmpd="sng" w="19050">
            <a:solidFill>
              <a:srgbClr val="AEABAB"/>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783" name="Google Shape;783;p58"/>
          <p:cNvCxnSpPr/>
          <p:nvPr/>
        </p:nvCxnSpPr>
        <p:spPr>
          <a:xfrm>
            <a:off x="5691188" y="2281239"/>
            <a:ext cx="95250" cy="1587"/>
          </a:xfrm>
          <a:prstGeom prst="straightConnector1">
            <a:avLst/>
          </a:prstGeom>
          <a:noFill/>
          <a:ln cap="flat" cmpd="sng" w="19050">
            <a:solidFill>
              <a:srgbClr val="AEABAB"/>
            </a:solidFill>
            <a:prstDash val="solid"/>
            <a:round/>
            <a:headEnd len="med" w="med" type="none"/>
            <a:tailEnd len="med" w="med" type="none"/>
          </a:ln>
        </p:spPr>
      </p:cxnSp>
      <p:cxnSp>
        <p:nvCxnSpPr>
          <p:cNvPr id="784" name="Google Shape;784;p58"/>
          <p:cNvCxnSpPr/>
          <p:nvPr/>
        </p:nvCxnSpPr>
        <p:spPr>
          <a:xfrm>
            <a:off x="5691188" y="3297239"/>
            <a:ext cx="95250" cy="1587"/>
          </a:xfrm>
          <a:prstGeom prst="straightConnector1">
            <a:avLst/>
          </a:prstGeom>
          <a:noFill/>
          <a:ln cap="flat" cmpd="sng" w="19050">
            <a:solidFill>
              <a:srgbClr val="AEABAB"/>
            </a:solidFill>
            <a:prstDash val="solid"/>
            <a:round/>
            <a:headEnd len="med" w="med" type="none"/>
            <a:tailEnd len="med" w="med" type="none"/>
          </a:ln>
        </p:spPr>
      </p:cxnSp>
      <p:cxnSp>
        <p:nvCxnSpPr>
          <p:cNvPr id="785" name="Google Shape;785;p58"/>
          <p:cNvCxnSpPr/>
          <p:nvPr/>
        </p:nvCxnSpPr>
        <p:spPr>
          <a:xfrm>
            <a:off x="5691188" y="3808414"/>
            <a:ext cx="95250" cy="1587"/>
          </a:xfrm>
          <a:prstGeom prst="straightConnector1">
            <a:avLst/>
          </a:prstGeom>
          <a:noFill/>
          <a:ln cap="flat" cmpd="sng" w="19050">
            <a:solidFill>
              <a:srgbClr val="AEABAB"/>
            </a:solidFill>
            <a:prstDash val="solid"/>
            <a:round/>
            <a:headEnd len="med" w="med" type="none"/>
            <a:tailEnd len="med" w="med" type="none"/>
          </a:ln>
        </p:spPr>
      </p:cxnSp>
      <p:cxnSp>
        <p:nvCxnSpPr>
          <p:cNvPr id="786" name="Google Shape;786;p58"/>
          <p:cNvCxnSpPr/>
          <p:nvPr/>
        </p:nvCxnSpPr>
        <p:spPr>
          <a:xfrm>
            <a:off x="5691188" y="2789239"/>
            <a:ext cx="95250" cy="1587"/>
          </a:xfrm>
          <a:prstGeom prst="straightConnector1">
            <a:avLst/>
          </a:prstGeom>
          <a:noFill/>
          <a:ln cap="flat" cmpd="sng" w="19050">
            <a:solidFill>
              <a:srgbClr val="AEABAB"/>
            </a:solidFill>
            <a:prstDash val="solid"/>
            <a:round/>
            <a:headEnd len="med" w="med" type="none"/>
            <a:tailEnd len="med" w="med" type="none"/>
          </a:ln>
        </p:spPr>
      </p:cxnSp>
      <p:cxnSp>
        <p:nvCxnSpPr>
          <p:cNvPr id="787" name="Google Shape;787;p58"/>
          <p:cNvCxnSpPr/>
          <p:nvPr/>
        </p:nvCxnSpPr>
        <p:spPr>
          <a:xfrm>
            <a:off x="5691188" y="4316414"/>
            <a:ext cx="95250" cy="1587"/>
          </a:xfrm>
          <a:prstGeom prst="straightConnector1">
            <a:avLst/>
          </a:prstGeom>
          <a:noFill/>
          <a:ln cap="flat" cmpd="sng" w="19050">
            <a:solidFill>
              <a:srgbClr val="AEABAB"/>
            </a:solidFill>
            <a:prstDash val="solid"/>
            <a:round/>
            <a:headEnd len="med" w="med" type="none"/>
            <a:tailEnd len="med" w="med" type="none"/>
          </a:ln>
        </p:spPr>
      </p:cxnSp>
      <p:cxnSp>
        <p:nvCxnSpPr>
          <p:cNvPr id="788" name="Google Shape;788;p58"/>
          <p:cNvCxnSpPr/>
          <p:nvPr/>
        </p:nvCxnSpPr>
        <p:spPr>
          <a:xfrm>
            <a:off x="5691188" y="4827589"/>
            <a:ext cx="95250" cy="1587"/>
          </a:xfrm>
          <a:prstGeom prst="straightConnector1">
            <a:avLst/>
          </a:prstGeom>
          <a:noFill/>
          <a:ln cap="flat" cmpd="sng" w="19050">
            <a:solidFill>
              <a:srgbClr val="AEABAB"/>
            </a:solidFill>
            <a:prstDash val="solid"/>
            <a:round/>
            <a:headEnd len="med" w="med" type="none"/>
            <a:tailEnd len="med" w="med" type="none"/>
          </a:ln>
        </p:spPr>
      </p:cxnSp>
      <p:cxnSp>
        <p:nvCxnSpPr>
          <p:cNvPr id="789" name="Google Shape;789;p58"/>
          <p:cNvCxnSpPr/>
          <p:nvPr/>
        </p:nvCxnSpPr>
        <p:spPr>
          <a:xfrm>
            <a:off x="5691188" y="5335589"/>
            <a:ext cx="95250" cy="1587"/>
          </a:xfrm>
          <a:prstGeom prst="straightConnector1">
            <a:avLst/>
          </a:prstGeom>
          <a:noFill/>
          <a:ln cap="flat" cmpd="sng" w="19050">
            <a:solidFill>
              <a:srgbClr val="AEABAB"/>
            </a:solidFill>
            <a:prstDash val="solid"/>
            <a:round/>
            <a:headEnd len="med" w="med" type="none"/>
            <a:tailEnd len="med" w="med" type="none"/>
          </a:ln>
        </p:spPr>
      </p:cxnSp>
      <p:cxnSp>
        <p:nvCxnSpPr>
          <p:cNvPr id="790" name="Google Shape;790;p58"/>
          <p:cNvCxnSpPr/>
          <p:nvPr/>
        </p:nvCxnSpPr>
        <p:spPr>
          <a:xfrm flipH="1" rot="10800000">
            <a:off x="5815014" y="5386389"/>
            <a:ext cx="1587" cy="98425"/>
          </a:xfrm>
          <a:prstGeom prst="straightConnector1">
            <a:avLst/>
          </a:prstGeom>
          <a:noFill/>
          <a:ln cap="flat" cmpd="sng" w="19050">
            <a:solidFill>
              <a:srgbClr val="AEABAB"/>
            </a:solidFill>
            <a:prstDash val="solid"/>
            <a:round/>
            <a:headEnd len="med" w="med" type="none"/>
            <a:tailEnd len="med" w="med" type="none"/>
          </a:ln>
        </p:spPr>
      </p:cxnSp>
      <p:cxnSp>
        <p:nvCxnSpPr>
          <p:cNvPr id="791" name="Google Shape;791;p58"/>
          <p:cNvCxnSpPr/>
          <p:nvPr/>
        </p:nvCxnSpPr>
        <p:spPr>
          <a:xfrm flipH="1" rot="10800000">
            <a:off x="9713914" y="5386389"/>
            <a:ext cx="1587" cy="98425"/>
          </a:xfrm>
          <a:prstGeom prst="straightConnector1">
            <a:avLst/>
          </a:prstGeom>
          <a:noFill/>
          <a:ln cap="flat" cmpd="sng" w="19050">
            <a:solidFill>
              <a:srgbClr val="AEABAB"/>
            </a:solidFill>
            <a:prstDash val="solid"/>
            <a:round/>
            <a:headEnd len="med" w="med" type="none"/>
            <a:tailEnd len="med" w="med" type="none"/>
          </a:ln>
        </p:spPr>
      </p:cxnSp>
      <p:cxnSp>
        <p:nvCxnSpPr>
          <p:cNvPr id="792" name="Google Shape;792;p58"/>
          <p:cNvCxnSpPr/>
          <p:nvPr/>
        </p:nvCxnSpPr>
        <p:spPr>
          <a:xfrm flipH="1" rot="10800000">
            <a:off x="8739189" y="5386389"/>
            <a:ext cx="1587" cy="98425"/>
          </a:xfrm>
          <a:prstGeom prst="straightConnector1">
            <a:avLst/>
          </a:prstGeom>
          <a:noFill/>
          <a:ln cap="flat" cmpd="sng" w="19050">
            <a:solidFill>
              <a:srgbClr val="AEABAB"/>
            </a:solidFill>
            <a:prstDash val="solid"/>
            <a:round/>
            <a:headEnd len="med" w="med" type="none"/>
            <a:tailEnd len="med" w="med" type="none"/>
          </a:ln>
        </p:spPr>
      </p:cxnSp>
      <p:cxnSp>
        <p:nvCxnSpPr>
          <p:cNvPr id="793" name="Google Shape;793;p58"/>
          <p:cNvCxnSpPr/>
          <p:nvPr/>
        </p:nvCxnSpPr>
        <p:spPr>
          <a:xfrm flipH="1" rot="10800000">
            <a:off x="7764464" y="5386389"/>
            <a:ext cx="1587" cy="98425"/>
          </a:xfrm>
          <a:prstGeom prst="straightConnector1">
            <a:avLst/>
          </a:prstGeom>
          <a:noFill/>
          <a:ln cap="flat" cmpd="sng" w="19050">
            <a:solidFill>
              <a:srgbClr val="AEABAB"/>
            </a:solidFill>
            <a:prstDash val="solid"/>
            <a:round/>
            <a:headEnd len="med" w="med" type="none"/>
            <a:tailEnd len="med" w="med" type="none"/>
          </a:ln>
        </p:spPr>
      </p:cxnSp>
      <p:cxnSp>
        <p:nvCxnSpPr>
          <p:cNvPr id="794" name="Google Shape;794;p58"/>
          <p:cNvCxnSpPr/>
          <p:nvPr/>
        </p:nvCxnSpPr>
        <p:spPr>
          <a:xfrm flipH="1" rot="10800000">
            <a:off x="6789739" y="5386389"/>
            <a:ext cx="1587" cy="98425"/>
          </a:xfrm>
          <a:prstGeom prst="straightConnector1">
            <a:avLst/>
          </a:prstGeom>
          <a:noFill/>
          <a:ln cap="flat" cmpd="sng" w="19050">
            <a:solidFill>
              <a:srgbClr val="AEABAB"/>
            </a:solidFill>
            <a:prstDash val="solid"/>
            <a:round/>
            <a:headEnd len="med" w="med" type="none"/>
            <a:tailEnd len="med" w="med" type="none"/>
          </a:ln>
        </p:spPr>
      </p:cxnSp>
      <p:sp>
        <p:nvSpPr>
          <p:cNvPr id="795" name="Google Shape;795;p58"/>
          <p:cNvSpPr/>
          <p:nvPr/>
        </p:nvSpPr>
        <p:spPr>
          <a:xfrm>
            <a:off x="5926139" y="469423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96" name="Google Shape;796;p58"/>
          <p:cNvSpPr/>
          <p:nvPr/>
        </p:nvSpPr>
        <p:spPr>
          <a:xfrm>
            <a:off x="7021514" y="44211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97" name="Google Shape;797;p58"/>
          <p:cNvSpPr/>
          <p:nvPr/>
        </p:nvSpPr>
        <p:spPr>
          <a:xfrm>
            <a:off x="7037389" y="430688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98" name="Google Shape;798;p58"/>
          <p:cNvSpPr/>
          <p:nvPr/>
        </p:nvSpPr>
        <p:spPr>
          <a:xfrm>
            <a:off x="6932613" y="430688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99" name="Google Shape;799;p58"/>
          <p:cNvSpPr/>
          <p:nvPr/>
        </p:nvSpPr>
        <p:spPr>
          <a:xfrm>
            <a:off x="6881814" y="43068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0" name="Google Shape;800;p58"/>
          <p:cNvSpPr/>
          <p:nvPr/>
        </p:nvSpPr>
        <p:spPr>
          <a:xfrm>
            <a:off x="6831014" y="429736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1" name="Google Shape;801;p58"/>
          <p:cNvSpPr/>
          <p:nvPr/>
        </p:nvSpPr>
        <p:spPr>
          <a:xfrm>
            <a:off x="6843714" y="4338638"/>
            <a:ext cx="60325" cy="57150"/>
          </a:xfrm>
          <a:custGeom>
            <a:rect b="b" l="l" r="r" t="t"/>
            <a:pathLst>
              <a:path extrusionOk="0" h="36" w="38">
                <a:moveTo>
                  <a:pt x="38" y="18"/>
                </a:moveTo>
                <a:lnTo>
                  <a:pt x="36" y="26"/>
                </a:lnTo>
                <a:lnTo>
                  <a:pt x="32" y="30"/>
                </a:lnTo>
                <a:lnTo>
                  <a:pt x="26" y="34"/>
                </a:lnTo>
                <a:lnTo>
                  <a:pt x="20" y="36"/>
                </a:lnTo>
                <a:lnTo>
                  <a:pt x="12" y="34"/>
                </a:lnTo>
                <a:lnTo>
                  <a:pt x="6" y="30"/>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2" name="Google Shape;802;p58"/>
          <p:cNvSpPr/>
          <p:nvPr/>
        </p:nvSpPr>
        <p:spPr>
          <a:xfrm>
            <a:off x="6773863" y="4338638"/>
            <a:ext cx="57150" cy="57150"/>
          </a:xfrm>
          <a:custGeom>
            <a:rect b="b" l="l" r="r" t="t"/>
            <a:pathLst>
              <a:path extrusionOk="0" h="36" w="36">
                <a:moveTo>
                  <a:pt x="36" y="18"/>
                </a:moveTo>
                <a:lnTo>
                  <a:pt x="36" y="26"/>
                </a:lnTo>
                <a:lnTo>
                  <a:pt x="32" y="30"/>
                </a:lnTo>
                <a:lnTo>
                  <a:pt x="26" y="34"/>
                </a:lnTo>
                <a:lnTo>
                  <a:pt x="18" y="36"/>
                </a:lnTo>
                <a:lnTo>
                  <a:pt x="10" y="34"/>
                </a:lnTo>
                <a:lnTo>
                  <a:pt x="4" y="30"/>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3" name="Google Shape;803;p58"/>
          <p:cNvSpPr/>
          <p:nvPr/>
        </p:nvSpPr>
        <p:spPr>
          <a:xfrm>
            <a:off x="6748464" y="4249738"/>
            <a:ext cx="60325" cy="57150"/>
          </a:xfrm>
          <a:custGeom>
            <a:rect b="b" l="l" r="r" t="t"/>
            <a:pathLst>
              <a:path extrusionOk="0" h="36" w="38">
                <a:moveTo>
                  <a:pt x="38" y="18"/>
                </a:moveTo>
                <a:lnTo>
                  <a:pt x="36" y="26"/>
                </a:lnTo>
                <a:lnTo>
                  <a:pt x="32" y="30"/>
                </a:lnTo>
                <a:lnTo>
                  <a:pt x="26" y="34"/>
                </a:lnTo>
                <a:lnTo>
                  <a:pt x="20" y="36"/>
                </a:lnTo>
                <a:lnTo>
                  <a:pt x="12" y="34"/>
                </a:lnTo>
                <a:lnTo>
                  <a:pt x="6" y="30"/>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4" name="Google Shape;804;p58"/>
          <p:cNvSpPr/>
          <p:nvPr/>
        </p:nvSpPr>
        <p:spPr>
          <a:xfrm>
            <a:off x="6656389" y="417988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5" name="Google Shape;805;p58"/>
          <p:cNvSpPr/>
          <p:nvPr/>
        </p:nvSpPr>
        <p:spPr>
          <a:xfrm>
            <a:off x="6627813" y="4208464"/>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6" name="Google Shape;806;p58"/>
          <p:cNvSpPr/>
          <p:nvPr/>
        </p:nvSpPr>
        <p:spPr>
          <a:xfrm>
            <a:off x="6596064" y="397033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7" name="Google Shape;807;p58"/>
          <p:cNvSpPr/>
          <p:nvPr/>
        </p:nvSpPr>
        <p:spPr>
          <a:xfrm>
            <a:off x="6608764" y="399891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8" name="Google Shape;808;p58"/>
          <p:cNvSpPr/>
          <p:nvPr/>
        </p:nvSpPr>
        <p:spPr>
          <a:xfrm>
            <a:off x="6627813" y="4040188"/>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9" name="Google Shape;809;p58"/>
          <p:cNvSpPr/>
          <p:nvPr/>
        </p:nvSpPr>
        <p:spPr>
          <a:xfrm>
            <a:off x="6669089" y="402748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10" name="Google Shape;810;p58"/>
          <p:cNvSpPr/>
          <p:nvPr/>
        </p:nvSpPr>
        <p:spPr>
          <a:xfrm>
            <a:off x="6719889" y="404018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11" name="Google Shape;811;p58"/>
          <p:cNvSpPr/>
          <p:nvPr/>
        </p:nvSpPr>
        <p:spPr>
          <a:xfrm>
            <a:off x="6697664" y="400843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12" name="Google Shape;812;p58"/>
          <p:cNvSpPr/>
          <p:nvPr/>
        </p:nvSpPr>
        <p:spPr>
          <a:xfrm>
            <a:off x="6742114" y="397986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13" name="Google Shape;813;p58"/>
          <p:cNvSpPr/>
          <p:nvPr/>
        </p:nvSpPr>
        <p:spPr>
          <a:xfrm>
            <a:off x="6780213" y="3951288"/>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14" name="Google Shape;814;p58"/>
          <p:cNvSpPr/>
          <p:nvPr/>
        </p:nvSpPr>
        <p:spPr>
          <a:xfrm>
            <a:off x="6815139" y="398938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15" name="Google Shape;815;p58"/>
          <p:cNvSpPr/>
          <p:nvPr/>
        </p:nvSpPr>
        <p:spPr>
          <a:xfrm>
            <a:off x="6831014" y="400843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16" name="Google Shape;816;p58"/>
          <p:cNvSpPr/>
          <p:nvPr/>
        </p:nvSpPr>
        <p:spPr>
          <a:xfrm>
            <a:off x="6802439" y="408781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17" name="Google Shape;817;p58"/>
          <p:cNvSpPr/>
          <p:nvPr/>
        </p:nvSpPr>
        <p:spPr>
          <a:xfrm>
            <a:off x="6881814" y="40401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18" name="Google Shape;818;p58"/>
          <p:cNvSpPr/>
          <p:nvPr/>
        </p:nvSpPr>
        <p:spPr>
          <a:xfrm>
            <a:off x="6881814" y="406876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19" name="Google Shape;819;p58"/>
          <p:cNvSpPr/>
          <p:nvPr/>
        </p:nvSpPr>
        <p:spPr>
          <a:xfrm>
            <a:off x="6862763" y="409733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20" name="Google Shape;820;p58"/>
          <p:cNvSpPr/>
          <p:nvPr/>
        </p:nvSpPr>
        <p:spPr>
          <a:xfrm>
            <a:off x="6862763" y="416718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21" name="Google Shape;821;p58"/>
          <p:cNvSpPr/>
          <p:nvPr/>
        </p:nvSpPr>
        <p:spPr>
          <a:xfrm>
            <a:off x="6881814" y="419893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22" name="Google Shape;822;p58"/>
          <p:cNvSpPr/>
          <p:nvPr/>
        </p:nvSpPr>
        <p:spPr>
          <a:xfrm>
            <a:off x="6891339" y="423703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23" name="Google Shape;823;p58"/>
          <p:cNvSpPr/>
          <p:nvPr/>
        </p:nvSpPr>
        <p:spPr>
          <a:xfrm>
            <a:off x="6913563" y="4268788"/>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24" name="Google Shape;824;p58"/>
          <p:cNvSpPr/>
          <p:nvPr/>
        </p:nvSpPr>
        <p:spPr>
          <a:xfrm>
            <a:off x="6932613" y="4227514"/>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25" name="Google Shape;825;p58"/>
          <p:cNvSpPr/>
          <p:nvPr/>
        </p:nvSpPr>
        <p:spPr>
          <a:xfrm>
            <a:off x="6970714" y="42179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26" name="Google Shape;826;p58"/>
          <p:cNvSpPr/>
          <p:nvPr/>
        </p:nvSpPr>
        <p:spPr>
          <a:xfrm>
            <a:off x="7008813" y="4198938"/>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27" name="Google Shape;827;p58"/>
          <p:cNvSpPr/>
          <p:nvPr/>
        </p:nvSpPr>
        <p:spPr>
          <a:xfrm>
            <a:off x="7304089" y="423703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28" name="Google Shape;828;p58"/>
          <p:cNvSpPr/>
          <p:nvPr/>
        </p:nvSpPr>
        <p:spPr>
          <a:xfrm>
            <a:off x="7180263" y="4268788"/>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29" name="Google Shape;829;p58"/>
          <p:cNvSpPr/>
          <p:nvPr/>
        </p:nvSpPr>
        <p:spPr>
          <a:xfrm>
            <a:off x="7208839" y="423703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0" name="Google Shape;830;p58"/>
          <p:cNvSpPr/>
          <p:nvPr/>
        </p:nvSpPr>
        <p:spPr>
          <a:xfrm>
            <a:off x="7170739" y="420846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1" name="Google Shape;831;p58"/>
          <p:cNvSpPr/>
          <p:nvPr/>
        </p:nvSpPr>
        <p:spPr>
          <a:xfrm>
            <a:off x="7170739" y="416718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2" name="Google Shape;832;p58"/>
          <p:cNvSpPr/>
          <p:nvPr/>
        </p:nvSpPr>
        <p:spPr>
          <a:xfrm>
            <a:off x="7097713" y="4198938"/>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3" name="Google Shape;833;p58"/>
          <p:cNvSpPr/>
          <p:nvPr/>
        </p:nvSpPr>
        <p:spPr>
          <a:xfrm>
            <a:off x="7081839" y="415766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4" name="Google Shape;834;p58"/>
          <p:cNvSpPr/>
          <p:nvPr/>
        </p:nvSpPr>
        <p:spPr>
          <a:xfrm>
            <a:off x="7110414" y="415766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5" name="Google Shape;835;p58"/>
          <p:cNvSpPr/>
          <p:nvPr/>
        </p:nvSpPr>
        <p:spPr>
          <a:xfrm>
            <a:off x="7110414" y="41163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6" name="Google Shape;836;p58"/>
          <p:cNvSpPr/>
          <p:nvPr/>
        </p:nvSpPr>
        <p:spPr>
          <a:xfrm>
            <a:off x="7142163" y="411638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7" name="Google Shape;837;p58"/>
          <p:cNvSpPr/>
          <p:nvPr/>
        </p:nvSpPr>
        <p:spPr>
          <a:xfrm>
            <a:off x="7221539" y="41290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8" name="Google Shape;838;p58"/>
          <p:cNvSpPr/>
          <p:nvPr/>
        </p:nvSpPr>
        <p:spPr>
          <a:xfrm>
            <a:off x="7218363" y="4100514"/>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39" name="Google Shape;839;p58"/>
          <p:cNvSpPr/>
          <p:nvPr/>
        </p:nvSpPr>
        <p:spPr>
          <a:xfrm>
            <a:off x="7186614" y="40655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0" name="Google Shape;840;p58"/>
          <p:cNvSpPr/>
          <p:nvPr/>
        </p:nvSpPr>
        <p:spPr>
          <a:xfrm>
            <a:off x="7199313" y="403383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1" name="Google Shape;841;p58"/>
          <p:cNvSpPr/>
          <p:nvPr/>
        </p:nvSpPr>
        <p:spPr>
          <a:xfrm>
            <a:off x="7243764" y="4014789"/>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2" name="Google Shape;842;p58"/>
          <p:cNvSpPr/>
          <p:nvPr/>
        </p:nvSpPr>
        <p:spPr>
          <a:xfrm>
            <a:off x="7285039" y="400526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3" name="Google Shape;843;p58"/>
          <p:cNvSpPr/>
          <p:nvPr/>
        </p:nvSpPr>
        <p:spPr>
          <a:xfrm>
            <a:off x="7294563" y="402748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4" name="Google Shape;844;p58"/>
          <p:cNvSpPr/>
          <p:nvPr/>
        </p:nvSpPr>
        <p:spPr>
          <a:xfrm>
            <a:off x="7288214" y="406876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5" name="Google Shape;845;p58"/>
          <p:cNvSpPr/>
          <p:nvPr/>
        </p:nvSpPr>
        <p:spPr>
          <a:xfrm>
            <a:off x="7392988" y="4090989"/>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6" name="Google Shape;846;p58"/>
          <p:cNvSpPr/>
          <p:nvPr/>
        </p:nvSpPr>
        <p:spPr>
          <a:xfrm>
            <a:off x="7396164" y="40655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7" name="Google Shape;847;p58"/>
          <p:cNvSpPr/>
          <p:nvPr/>
        </p:nvSpPr>
        <p:spPr>
          <a:xfrm>
            <a:off x="7412039" y="403383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8" name="Google Shape;848;p58"/>
          <p:cNvSpPr/>
          <p:nvPr/>
        </p:nvSpPr>
        <p:spPr>
          <a:xfrm>
            <a:off x="7434263" y="4017964"/>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49" name="Google Shape;849;p58"/>
          <p:cNvSpPr/>
          <p:nvPr/>
        </p:nvSpPr>
        <p:spPr>
          <a:xfrm>
            <a:off x="7450139" y="405923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0" name="Google Shape;850;p58"/>
          <p:cNvSpPr/>
          <p:nvPr/>
        </p:nvSpPr>
        <p:spPr>
          <a:xfrm>
            <a:off x="7386639" y="398938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1" name="Google Shape;851;p58"/>
          <p:cNvSpPr/>
          <p:nvPr/>
        </p:nvSpPr>
        <p:spPr>
          <a:xfrm>
            <a:off x="7377113" y="3932239"/>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2" name="Google Shape;852;p58"/>
          <p:cNvSpPr/>
          <p:nvPr/>
        </p:nvSpPr>
        <p:spPr>
          <a:xfrm>
            <a:off x="7345364" y="394493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3" name="Google Shape;853;p58"/>
          <p:cNvSpPr/>
          <p:nvPr/>
        </p:nvSpPr>
        <p:spPr>
          <a:xfrm>
            <a:off x="7316789" y="392906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4" name="Google Shape;854;p58"/>
          <p:cNvSpPr/>
          <p:nvPr/>
        </p:nvSpPr>
        <p:spPr>
          <a:xfrm>
            <a:off x="7313614" y="39004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5" name="Google Shape;855;p58"/>
          <p:cNvSpPr/>
          <p:nvPr/>
        </p:nvSpPr>
        <p:spPr>
          <a:xfrm>
            <a:off x="7326314" y="38623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6" name="Google Shape;856;p58"/>
          <p:cNvSpPr/>
          <p:nvPr/>
        </p:nvSpPr>
        <p:spPr>
          <a:xfrm>
            <a:off x="7278689" y="389413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7" name="Google Shape;857;p58"/>
          <p:cNvSpPr/>
          <p:nvPr/>
        </p:nvSpPr>
        <p:spPr>
          <a:xfrm>
            <a:off x="7253289" y="388461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8" name="Google Shape;858;p58"/>
          <p:cNvSpPr/>
          <p:nvPr/>
        </p:nvSpPr>
        <p:spPr>
          <a:xfrm>
            <a:off x="7224714" y="3852863"/>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9" name="Google Shape;859;p58"/>
          <p:cNvSpPr/>
          <p:nvPr/>
        </p:nvSpPr>
        <p:spPr>
          <a:xfrm>
            <a:off x="7186614" y="390683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0" name="Google Shape;860;p58"/>
          <p:cNvSpPr/>
          <p:nvPr/>
        </p:nvSpPr>
        <p:spPr>
          <a:xfrm>
            <a:off x="7205663" y="3944938"/>
            <a:ext cx="57150" cy="57150"/>
          </a:xfrm>
          <a:custGeom>
            <a:rect b="b" l="l" r="r" t="t"/>
            <a:pathLst>
              <a:path extrusionOk="0" h="36" w="36">
                <a:moveTo>
                  <a:pt x="36" y="18"/>
                </a:moveTo>
                <a:lnTo>
                  <a:pt x="34" y="26"/>
                </a:lnTo>
                <a:lnTo>
                  <a:pt x="30" y="32"/>
                </a:lnTo>
                <a:lnTo>
                  <a:pt x="24" y="36"/>
                </a:lnTo>
                <a:lnTo>
                  <a:pt x="18" y="36"/>
                </a:lnTo>
                <a:lnTo>
                  <a:pt x="10" y="36"/>
                </a:lnTo>
                <a:lnTo>
                  <a:pt x="4" y="32"/>
                </a:lnTo>
                <a:lnTo>
                  <a:pt x="0" y="26"/>
                </a:lnTo>
                <a:lnTo>
                  <a:pt x="0" y="18"/>
                </a:lnTo>
                <a:lnTo>
                  <a:pt x="0" y="10"/>
                </a:lnTo>
                <a:lnTo>
                  <a:pt x="4" y="4"/>
                </a:lnTo>
                <a:lnTo>
                  <a:pt x="10" y="0"/>
                </a:lnTo>
                <a:lnTo>
                  <a:pt x="18" y="0"/>
                </a:lnTo>
                <a:lnTo>
                  <a:pt x="24" y="0"/>
                </a:lnTo>
                <a:lnTo>
                  <a:pt x="30" y="4"/>
                </a:lnTo>
                <a:lnTo>
                  <a:pt x="34" y="10"/>
                </a:lnTo>
                <a:lnTo>
                  <a:pt x="34" y="18"/>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1" name="Google Shape;861;p58"/>
          <p:cNvSpPr/>
          <p:nvPr/>
        </p:nvSpPr>
        <p:spPr>
          <a:xfrm>
            <a:off x="7199313" y="3986213"/>
            <a:ext cx="57150" cy="57150"/>
          </a:xfrm>
          <a:custGeom>
            <a:rect b="b" l="l" r="r" t="t"/>
            <a:pathLst>
              <a:path extrusionOk="0" h="36" w="36">
                <a:moveTo>
                  <a:pt x="36" y="18"/>
                </a:moveTo>
                <a:lnTo>
                  <a:pt x="36" y="24"/>
                </a:lnTo>
                <a:lnTo>
                  <a:pt x="32" y="30"/>
                </a:lnTo>
                <a:lnTo>
                  <a:pt x="26" y="34"/>
                </a:lnTo>
                <a:lnTo>
                  <a:pt x="18" y="36"/>
                </a:lnTo>
                <a:lnTo>
                  <a:pt x="10" y="34"/>
                </a:lnTo>
                <a:lnTo>
                  <a:pt x="4" y="30"/>
                </a:lnTo>
                <a:lnTo>
                  <a:pt x="0" y="24"/>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2" name="Google Shape;862;p58"/>
          <p:cNvSpPr/>
          <p:nvPr/>
        </p:nvSpPr>
        <p:spPr>
          <a:xfrm>
            <a:off x="7173914" y="397986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3" name="Google Shape;863;p58"/>
          <p:cNvSpPr/>
          <p:nvPr/>
        </p:nvSpPr>
        <p:spPr>
          <a:xfrm>
            <a:off x="7126289" y="3986213"/>
            <a:ext cx="60325" cy="57150"/>
          </a:xfrm>
          <a:custGeom>
            <a:rect b="b" l="l" r="r" t="t"/>
            <a:pathLst>
              <a:path extrusionOk="0" h="36" w="38">
                <a:moveTo>
                  <a:pt x="38" y="18"/>
                </a:moveTo>
                <a:lnTo>
                  <a:pt x="36" y="24"/>
                </a:lnTo>
                <a:lnTo>
                  <a:pt x="32" y="30"/>
                </a:lnTo>
                <a:lnTo>
                  <a:pt x="26" y="34"/>
                </a:lnTo>
                <a:lnTo>
                  <a:pt x="18" y="36"/>
                </a:lnTo>
                <a:lnTo>
                  <a:pt x="12" y="34"/>
                </a:lnTo>
                <a:lnTo>
                  <a:pt x="6" y="30"/>
                </a:lnTo>
                <a:lnTo>
                  <a:pt x="2" y="24"/>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4" name="Google Shape;864;p58"/>
          <p:cNvSpPr/>
          <p:nvPr/>
        </p:nvSpPr>
        <p:spPr>
          <a:xfrm>
            <a:off x="7148514" y="3954464"/>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5" name="Google Shape;865;p58"/>
          <p:cNvSpPr/>
          <p:nvPr/>
        </p:nvSpPr>
        <p:spPr>
          <a:xfrm>
            <a:off x="7132639" y="391953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6" name="Google Shape;866;p58"/>
          <p:cNvSpPr/>
          <p:nvPr/>
        </p:nvSpPr>
        <p:spPr>
          <a:xfrm>
            <a:off x="7097713" y="3916364"/>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7" name="Google Shape;867;p58"/>
          <p:cNvSpPr/>
          <p:nvPr/>
        </p:nvSpPr>
        <p:spPr>
          <a:xfrm>
            <a:off x="7078664" y="395128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8" name="Google Shape;868;p58"/>
          <p:cNvSpPr/>
          <p:nvPr/>
        </p:nvSpPr>
        <p:spPr>
          <a:xfrm>
            <a:off x="7065964" y="399573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9" name="Google Shape;869;p58"/>
          <p:cNvSpPr/>
          <p:nvPr/>
        </p:nvSpPr>
        <p:spPr>
          <a:xfrm>
            <a:off x="7094538" y="4040188"/>
            <a:ext cx="57150" cy="57150"/>
          </a:xfrm>
          <a:custGeom>
            <a:rect b="b" l="l" r="r" t="t"/>
            <a:pathLst>
              <a:path extrusionOk="0" h="36" w="36">
                <a:moveTo>
                  <a:pt x="36" y="18"/>
                </a:moveTo>
                <a:lnTo>
                  <a:pt x="34" y="26"/>
                </a:lnTo>
                <a:lnTo>
                  <a:pt x="30" y="32"/>
                </a:lnTo>
                <a:lnTo>
                  <a:pt x="24" y="36"/>
                </a:lnTo>
                <a:lnTo>
                  <a:pt x="18" y="36"/>
                </a:lnTo>
                <a:lnTo>
                  <a:pt x="10" y="36"/>
                </a:lnTo>
                <a:lnTo>
                  <a:pt x="4" y="32"/>
                </a:lnTo>
                <a:lnTo>
                  <a:pt x="0" y="26"/>
                </a:lnTo>
                <a:lnTo>
                  <a:pt x="0" y="18"/>
                </a:lnTo>
                <a:lnTo>
                  <a:pt x="0" y="10"/>
                </a:lnTo>
                <a:lnTo>
                  <a:pt x="4" y="4"/>
                </a:lnTo>
                <a:lnTo>
                  <a:pt x="10" y="0"/>
                </a:lnTo>
                <a:lnTo>
                  <a:pt x="18" y="0"/>
                </a:lnTo>
                <a:lnTo>
                  <a:pt x="24" y="0"/>
                </a:lnTo>
                <a:lnTo>
                  <a:pt x="30" y="4"/>
                </a:lnTo>
                <a:lnTo>
                  <a:pt x="34" y="10"/>
                </a:lnTo>
                <a:lnTo>
                  <a:pt x="34" y="18"/>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0" name="Google Shape;870;p58"/>
          <p:cNvSpPr/>
          <p:nvPr/>
        </p:nvSpPr>
        <p:spPr>
          <a:xfrm>
            <a:off x="7123114" y="404653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1" name="Google Shape;871;p58"/>
          <p:cNvSpPr/>
          <p:nvPr/>
        </p:nvSpPr>
        <p:spPr>
          <a:xfrm>
            <a:off x="7075488" y="4090989"/>
            <a:ext cx="57150" cy="60325"/>
          </a:xfrm>
          <a:custGeom>
            <a:rect b="b" l="l" r="r" t="t"/>
            <a:pathLst>
              <a:path extrusionOk="0" h="38" w="36">
                <a:moveTo>
                  <a:pt x="36"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2" name="Google Shape;872;p58"/>
          <p:cNvSpPr/>
          <p:nvPr/>
        </p:nvSpPr>
        <p:spPr>
          <a:xfrm>
            <a:off x="7050088" y="4116389"/>
            <a:ext cx="57150" cy="60325"/>
          </a:xfrm>
          <a:custGeom>
            <a:rect b="b" l="l" r="r" t="t"/>
            <a:pathLst>
              <a:path extrusionOk="0" h="38" w="36">
                <a:moveTo>
                  <a:pt x="36" y="20"/>
                </a:moveTo>
                <a:lnTo>
                  <a:pt x="34" y="26"/>
                </a:lnTo>
                <a:lnTo>
                  <a:pt x="30" y="32"/>
                </a:lnTo>
                <a:lnTo>
                  <a:pt x="24" y="36"/>
                </a:lnTo>
                <a:lnTo>
                  <a:pt x="18" y="38"/>
                </a:lnTo>
                <a:lnTo>
                  <a:pt x="10" y="36"/>
                </a:lnTo>
                <a:lnTo>
                  <a:pt x="4" y="32"/>
                </a:lnTo>
                <a:lnTo>
                  <a:pt x="0" y="26"/>
                </a:lnTo>
                <a:lnTo>
                  <a:pt x="0" y="20"/>
                </a:lnTo>
                <a:lnTo>
                  <a:pt x="0" y="12"/>
                </a:lnTo>
                <a:lnTo>
                  <a:pt x="4" y="6"/>
                </a:lnTo>
                <a:lnTo>
                  <a:pt x="10" y="2"/>
                </a:lnTo>
                <a:lnTo>
                  <a:pt x="18" y="0"/>
                </a:lnTo>
                <a:lnTo>
                  <a:pt x="24" y="2"/>
                </a:lnTo>
                <a:lnTo>
                  <a:pt x="30" y="6"/>
                </a:lnTo>
                <a:lnTo>
                  <a:pt x="34" y="12"/>
                </a:lnTo>
                <a:lnTo>
                  <a:pt x="34" y="20"/>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3" name="Google Shape;873;p58"/>
          <p:cNvSpPr/>
          <p:nvPr/>
        </p:nvSpPr>
        <p:spPr>
          <a:xfrm>
            <a:off x="7015164" y="414496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4" name="Google Shape;874;p58"/>
          <p:cNvSpPr/>
          <p:nvPr/>
        </p:nvSpPr>
        <p:spPr>
          <a:xfrm>
            <a:off x="6977064" y="4151313"/>
            <a:ext cx="60325" cy="57150"/>
          </a:xfrm>
          <a:custGeom>
            <a:rect b="b" l="l" r="r" t="t"/>
            <a:pathLst>
              <a:path extrusionOk="0" h="36" w="38">
                <a:moveTo>
                  <a:pt x="38" y="18"/>
                </a:moveTo>
                <a:lnTo>
                  <a:pt x="36" y="24"/>
                </a:lnTo>
                <a:lnTo>
                  <a:pt x="32" y="30"/>
                </a:lnTo>
                <a:lnTo>
                  <a:pt x="26" y="34"/>
                </a:lnTo>
                <a:lnTo>
                  <a:pt x="20" y="36"/>
                </a:lnTo>
                <a:lnTo>
                  <a:pt x="12" y="34"/>
                </a:lnTo>
                <a:lnTo>
                  <a:pt x="6" y="30"/>
                </a:lnTo>
                <a:lnTo>
                  <a:pt x="2" y="24"/>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5" name="Google Shape;875;p58"/>
          <p:cNvSpPr/>
          <p:nvPr/>
        </p:nvSpPr>
        <p:spPr>
          <a:xfrm>
            <a:off x="6945314" y="41671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6" name="Google Shape;876;p58"/>
          <p:cNvSpPr/>
          <p:nvPr/>
        </p:nvSpPr>
        <p:spPr>
          <a:xfrm>
            <a:off x="6945314" y="412273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7" name="Google Shape;877;p58"/>
          <p:cNvSpPr/>
          <p:nvPr/>
        </p:nvSpPr>
        <p:spPr>
          <a:xfrm>
            <a:off x="6989764" y="41163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8" name="Google Shape;878;p58"/>
          <p:cNvSpPr/>
          <p:nvPr/>
        </p:nvSpPr>
        <p:spPr>
          <a:xfrm>
            <a:off x="6977063" y="4094164"/>
            <a:ext cx="57150" cy="60325"/>
          </a:xfrm>
          <a:custGeom>
            <a:rect b="b" l="l" r="r" t="t"/>
            <a:pathLst>
              <a:path extrusionOk="0" h="38" w="36">
                <a:moveTo>
                  <a:pt x="36" y="18"/>
                </a:moveTo>
                <a:lnTo>
                  <a:pt x="34" y="26"/>
                </a:lnTo>
                <a:lnTo>
                  <a:pt x="30" y="32"/>
                </a:lnTo>
                <a:lnTo>
                  <a:pt x="24" y="36"/>
                </a:lnTo>
                <a:lnTo>
                  <a:pt x="18" y="38"/>
                </a:lnTo>
                <a:lnTo>
                  <a:pt x="10" y="36"/>
                </a:lnTo>
                <a:lnTo>
                  <a:pt x="4" y="32"/>
                </a:lnTo>
                <a:lnTo>
                  <a:pt x="0" y="26"/>
                </a:lnTo>
                <a:lnTo>
                  <a:pt x="0" y="18"/>
                </a:lnTo>
                <a:lnTo>
                  <a:pt x="0" y="12"/>
                </a:lnTo>
                <a:lnTo>
                  <a:pt x="4" y="6"/>
                </a:lnTo>
                <a:lnTo>
                  <a:pt x="10" y="2"/>
                </a:lnTo>
                <a:lnTo>
                  <a:pt x="18" y="0"/>
                </a:lnTo>
                <a:lnTo>
                  <a:pt x="24" y="2"/>
                </a:lnTo>
                <a:lnTo>
                  <a:pt x="30" y="6"/>
                </a:lnTo>
                <a:lnTo>
                  <a:pt x="34" y="12"/>
                </a:lnTo>
                <a:lnTo>
                  <a:pt x="34" y="18"/>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79" name="Google Shape;879;p58"/>
          <p:cNvSpPr/>
          <p:nvPr/>
        </p:nvSpPr>
        <p:spPr>
          <a:xfrm>
            <a:off x="6989764" y="40528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0" name="Google Shape;880;p58"/>
          <p:cNvSpPr/>
          <p:nvPr/>
        </p:nvSpPr>
        <p:spPr>
          <a:xfrm>
            <a:off x="7008813" y="402748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1" name="Google Shape;881;p58"/>
          <p:cNvSpPr/>
          <p:nvPr/>
        </p:nvSpPr>
        <p:spPr>
          <a:xfrm>
            <a:off x="6989764" y="400843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2" name="Google Shape;882;p58"/>
          <p:cNvSpPr/>
          <p:nvPr/>
        </p:nvSpPr>
        <p:spPr>
          <a:xfrm>
            <a:off x="6942139" y="402748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3" name="Google Shape;883;p58"/>
          <p:cNvSpPr/>
          <p:nvPr/>
        </p:nvSpPr>
        <p:spPr>
          <a:xfrm>
            <a:off x="6913563" y="4005264"/>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4" name="Google Shape;884;p58"/>
          <p:cNvSpPr/>
          <p:nvPr/>
        </p:nvSpPr>
        <p:spPr>
          <a:xfrm>
            <a:off x="6900864" y="397033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5" name="Google Shape;885;p58"/>
          <p:cNvSpPr/>
          <p:nvPr/>
        </p:nvSpPr>
        <p:spPr>
          <a:xfrm>
            <a:off x="6923089" y="393858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6" name="Google Shape;886;p58"/>
          <p:cNvSpPr/>
          <p:nvPr/>
        </p:nvSpPr>
        <p:spPr>
          <a:xfrm>
            <a:off x="6970714" y="391001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7" name="Google Shape;887;p58"/>
          <p:cNvSpPr/>
          <p:nvPr/>
        </p:nvSpPr>
        <p:spPr>
          <a:xfrm>
            <a:off x="6986588" y="3951289"/>
            <a:ext cx="57150" cy="60325"/>
          </a:xfrm>
          <a:custGeom>
            <a:rect b="b" l="l" r="r" t="t"/>
            <a:pathLst>
              <a:path extrusionOk="0" h="38" w="36">
                <a:moveTo>
                  <a:pt x="36"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8" name="Google Shape;888;p58"/>
          <p:cNvSpPr/>
          <p:nvPr/>
        </p:nvSpPr>
        <p:spPr>
          <a:xfrm>
            <a:off x="6881814" y="392906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89" name="Google Shape;889;p58"/>
          <p:cNvSpPr/>
          <p:nvPr/>
        </p:nvSpPr>
        <p:spPr>
          <a:xfrm>
            <a:off x="6865939" y="3903663"/>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0" name="Google Shape;890;p58"/>
          <p:cNvSpPr/>
          <p:nvPr/>
        </p:nvSpPr>
        <p:spPr>
          <a:xfrm>
            <a:off x="6831014" y="391001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1" name="Google Shape;891;p58"/>
          <p:cNvSpPr/>
          <p:nvPr/>
        </p:nvSpPr>
        <p:spPr>
          <a:xfrm>
            <a:off x="6831013" y="385603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2" name="Google Shape;892;p58"/>
          <p:cNvSpPr/>
          <p:nvPr/>
        </p:nvSpPr>
        <p:spPr>
          <a:xfrm>
            <a:off x="6824664" y="3843339"/>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3" name="Google Shape;893;p58"/>
          <p:cNvSpPr/>
          <p:nvPr/>
        </p:nvSpPr>
        <p:spPr>
          <a:xfrm>
            <a:off x="6907214" y="380523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4" name="Google Shape;894;p58"/>
          <p:cNvSpPr/>
          <p:nvPr/>
        </p:nvSpPr>
        <p:spPr>
          <a:xfrm>
            <a:off x="6900864" y="3821114"/>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5" name="Google Shape;895;p58"/>
          <p:cNvSpPr/>
          <p:nvPr/>
        </p:nvSpPr>
        <p:spPr>
          <a:xfrm>
            <a:off x="6919914" y="385603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6" name="Google Shape;896;p58"/>
          <p:cNvSpPr/>
          <p:nvPr/>
        </p:nvSpPr>
        <p:spPr>
          <a:xfrm>
            <a:off x="6983413" y="3792539"/>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7" name="Google Shape;897;p58"/>
          <p:cNvSpPr/>
          <p:nvPr/>
        </p:nvSpPr>
        <p:spPr>
          <a:xfrm>
            <a:off x="6916739" y="372903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8" name="Google Shape;898;p58"/>
          <p:cNvSpPr/>
          <p:nvPr/>
        </p:nvSpPr>
        <p:spPr>
          <a:xfrm>
            <a:off x="6951664" y="356076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99" name="Google Shape;899;p58"/>
          <p:cNvSpPr/>
          <p:nvPr/>
        </p:nvSpPr>
        <p:spPr>
          <a:xfrm>
            <a:off x="6986588" y="3573464"/>
            <a:ext cx="57150" cy="60325"/>
          </a:xfrm>
          <a:custGeom>
            <a:rect b="b" l="l" r="r" t="t"/>
            <a:pathLst>
              <a:path extrusionOk="0" h="38" w="36">
                <a:moveTo>
                  <a:pt x="36"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0" name="Google Shape;900;p58"/>
          <p:cNvSpPr/>
          <p:nvPr/>
        </p:nvSpPr>
        <p:spPr>
          <a:xfrm>
            <a:off x="7094539" y="359886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1" name="Google Shape;901;p58"/>
          <p:cNvSpPr/>
          <p:nvPr/>
        </p:nvSpPr>
        <p:spPr>
          <a:xfrm>
            <a:off x="7173914" y="35956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2" name="Google Shape;902;p58"/>
          <p:cNvSpPr/>
          <p:nvPr/>
        </p:nvSpPr>
        <p:spPr>
          <a:xfrm>
            <a:off x="7256464" y="3611563"/>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3" name="Google Shape;903;p58"/>
          <p:cNvSpPr/>
          <p:nvPr/>
        </p:nvSpPr>
        <p:spPr>
          <a:xfrm>
            <a:off x="7253289" y="37226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4" name="Google Shape;904;p58"/>
          <p:cNvSpPr/>
          <p:nvPr/>
        </p:nvSpPr>
        <p:spPr>
          <a:xfrm>
            <a:off x="7215189" y="368458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5" name="Google Shape;905;p58"/>
          <p:cNvSpPr/>
          <p:nvPr/>
        </p:nvSpPr>
        <p:spPr>
          <a:xfrm>
            <a:off x="7196138" y="3706814"/>
            <a:ext cx="57150" cy="60325"/>
          </a:xfrm>
          <a:custGeom>
            <a:rect b="b" l="l" r="r" t="t"/>
            <a:pathLst>
              <a:path extrusionOk="0" h="38" w="36">
                <a:moveTo>
                  <a:pt x="36"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6" name="Google Shape;906;p58"/>
          <p:cNvSpPr/>
          <p:nvPr/>
        </p:nvSpPr>
        <p:spPr>
          <a:xfrm>
            <a:off x="7212014" y="3732214"/>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7" name="Google Shape;907;p58"/>
          <p:cNvSpPr/>
          <p:nvPr/>
        </p:nvSpPr>
        <p:spPr>
          <a:xfrm>
            <a:off x="7056439" y="365283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8" name="Google Shape;908;p58"/>
          <p:cNvSpPr/>
          <p:nvPr/>
        </p:nvSpPr>
        <p:spPr>
          <a:xfrm>
            <a:off x="7078664" y="3690939"/>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09" name="Google Shape;909;p58"/>
          <p:cNvSpPr/>
          <p:nvPr/>
        </p:nvSpPr>
        <p:spPr>
          <a:xfrm>
            <a:off x="6856413" y="360203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0" name="Google Shape;910;p58"/>
          <p:cNvSpPr/>
          <p:nvPr/>
        </p:nvSpPr>
        <p:spPr>
          <a:xfrm>
            <a:off x="6796089" y="356393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1" name="Google Shape;911;p58"/>
          <p:cNvSpPr/>
          <p:nvPr/>
        </p:nvSpPr>
        <p:spPr>
          <a:xfrm>
            <a:off x="6783389" y="3767138"/>
            <a:ext cx="60325" cy="57150"/>
          </a:xfrm>
          <a:custGeom>
            <a:rect b="b" l="l" r="r" t="t"/>
            <a:pathLst>
              <a:path extrusionOk="0" h="36" w="38">
                <a:moveTo>
                  <a:pt x="38" y="18"/>
                </a:moveTo>
                <a:lnTo>
                  <a:pt x="36" y="24"/>
                </a:lnTo>
                <a:lnTo>
                  <a:pt x="32" y="30"/>
                </a:lnTo>
                <a:lnTo>
                  <a:pt x="26" y="34"/>
                </a:lnTo>
                <a:lnTo>
                  <a:pt x="18" y="36"/>
                </a:lnTo>
                <a:lnTo>
                  <a:pt x="12" y="34"/>
                </a:lnTo>
                <a:lnTo>
                  <a:pt x="6" y="30"/>
                </a:lnTo>
                <a:lnTo>
                  <a:pt x="2" y="24"/>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2" name="Google Shape;912;p58"/>
          <p:cNvSpPr/>
          <p:nvPr/>
        </p:nvSpPr>
        <p:spPr>
          <a:xfrm>
            <a:off x="6646864" y="376713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3" name="Google Shape;913;p58"/>
          <p:cNvSpPr/>
          <p:nvPr/>
        </p:nvSpPr>
        <p:spPr>
          <a:xfrm>
            <a:off x="6742114" y="385603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4" name="Google Shape;914;p58"/>
          <p:cNvSpPr/>
          <p:nvPr/>
        </p:nvSpPr>
        <p:spPr>
          <a:xfrm>
            <a:off x="6656389" y="385603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5" name="Google Shape;915;p58"/>
          <p:cNvSpPr/>
          <p:nvPr/>
        </p:nvSpPr>
        <p:spPr>
          <a:xfrm>
            <a:off x="6640513" y="387508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6" name="Google Shape;916;p58"/>
          <p:cNvSpPr/>
          <p:nvPr/>
        </p:nvSpPr>
        <p:spPr>
          <a:xfrm>
            <a:off x="7107239" y="37480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7" name="Google Shape;917;p58"/>
          <p:cNvSpPr/>
          <p:nvPr/>
        </p:nvSpPr>
        <p:spPr>
          <a:xfrm>
            <a:off x="7138988" y="3754438"/>
            <a:ext cx="57150" cy="57150"/>
          </a:xfrm>
          <a:custGeom>
            <a:rect b="b" l="l" r="r" t="t"/>
            <a:pathLst>
              <a:path extrusionOk="0" h="36" w="36">
                <a:moveTo>
                  <a:pt x="36" y="18"/>
                </a:moveTo>
                <a:lnTo>
                  <a:pt x="34" y="26"/>
                </a:lnTo>
                <a:lnTo>
                  <a:pt x="30" y="32"/>
                </a:lnTo>
                <a:lnTo>
                  <a:pt x="24" y="36"/>
                </a:lnTo>
                <a:lnTo>
                  <a:pt x="18" y="36"/>
                </a:lnTo>
                <a:lnTo>
                  <a:pt x="10" y="36"/>
                </a:lnTo>
                <a:lnTo>
                  <a:pt x="4" y="32"/>
                </a:lnTo>
                <a:lnTo>
                  <a:pt x="0" y="26"/>
                </a:lnTo>
                <a:lnTo>
                  <a:pt x="0" y="18"/>
                </a:lnTo>
                <a:lnTo>
                  <a:pt x="0" y="10"/>
                </a:lnTo>
                <a:lnTo>
                  <a:pt x="4" y="4"/>
                </a:lnTo>
                <a:lnTo>
                  <a:pt x="10" y="0"/>
                </a:lnTo>
                <a:lnTo>
                  <a:pt x="18" y="0"/>
                </a:lnTo>
                <a:lnTo>
                  <a:pt x="24" y="0"/>
                </a:lnTo>
                <a:lnTo>
                  <a:pt x="30" y="4"/>
                </a:lnTo>
                <a:lnTo>
                  <a:pt x="34" y="10"/>
                </a:lnTo>
                <a:lnTo>
                  <a:pt x="34" y="18"/>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8" name="Google Shape;918;p58"/>
          <p:cNvSpPr/>
          <p:nvPr/>
        </p:nvSpPr>
        <p:spPr>
          <a:xfrm>
            <a:off x="7091363" y="3757614"/>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9" name="Google Shape;919;p58"/>
          <p:cNvSpPr/>
          <p:nvPr/>
        </p:nvSpPr>
        <p:spPr>
          <a:xfrm>
            <a:off x="7078664" y="3792539"/>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0" name="Google Shape;920;p58"/>
          <p:cNvSpPr/>
          <p:nvPr/>
        </p:nvSpPr>
        <p:spPr>
          <a:xfrm>
            <a:off x="7097713" y="382428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1" name="Google Shape;921;p58"/>
          <p:cNvSpPr/>
          <p:nvPr/>
        </p:nvSpPr>
        <p:spPr>
          <a:xfrm>
            <a:off x="7138988" y="3827464"/>
            <a:ext cx="57150" cy="60325"/>
          </a:xfrm>
          <a:custGeom>
            <a:rect b="b" l="l" r="r" t="t"/>
            <a:pathLst>
              <a:path extrusionOk="0" h="38" w="36">
                <a:moveTo>
                  <a:pt x="36" y="18"/>
                </a:moveTo>
                <a:lnTo>
                  <a:pt x="34" y="26"/>
                </a:lnTo>
                <a:lnTo>
                  <a:pt x="30" y="32"/>
                </a:lnTo>
                <a:lnTo>
                  <a:pt x="24" y="36"/>
                </a:lnTo>
                <a:lnTo>
                  <a:pt x="18" y="38"/>
                </a:lnTo>
                <a:lnTo>
                  <a:pt x="10" y="36"/>
                </a:lnTo>
                <a:lnTo>
                  <a:pt x="4" y="32"/>
                </a:lnTo>
                <a:lnTo>
                  <a:pt x="0" y="26"/>
                </a:lnTo>
                <a:lnTo>
                  <a:pt x="0" y="18"/>
                </a:lnTo>
                <a:lnTo>
                  <a:pt x="0" y="12"/>
                </a:lnTo>
                <a:lnTo>
                  <a:pt x="4" y="6"/>
                </a:lnTo>
                <a:lnTo>
                  <a:pt x="10" y="2"/>
                </a:lnTo>
                <a:lnTo>
                  <a:pt x="18" y="0"/>
                </a:lnTo>
                <a:lnTo>
                  <a:pt x="24" y="2"/>
                </a:lnTo>
                <a:lnTo>
                  <a:pt x="30" y="6"/>
                </a:lnTo>
                <a:lnTo>
                  <a:pt x="34" y="12"/>
                </a:lnTo>
                <a:lnTo>
                  <a:pt x="34" y="18"/>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2" name="Google Shape;922;p58"/>
          <p:cNvSpPr/>
          <p:nvPr/>
        </p:nvSpPr>
        <p:spPr>
          <a:xfrm>
            <a:off x="7158039" y="3852863"/>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3" name="Google Shape;923;p58"/>
          <p:cNvSpPr/>
          <p:nvPr/>
        </p:nvSpPr>
        <p:spPr>
          <a:xfrm>
            <a:off x="7104064" y="386556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4" name="Google Shape;924;p58"/>
          <p:cNvSpPr/>
          <p:nvPr/>
        </p:nvSpPr>
        <p:spPr>
          <a:xfrm>
            <a:off x="7291389" y="381158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5" name="Google Shape;925;p58"/>
          <p:cNvSpPr/>
          <p:nvPr/>
        </p:nvSpPr>
        <p:spPr>
          <a:xfrm>
            <a:off x="7326314" y="37861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6" name="Google Shape;926;p58"/>
          <p:cNvSpPr/>
          <p:nvPr/>
        </p:nvSpPr>
        <p:spPr>
          <a:xfrm>
            <a:off x="7377113" y="372268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7" name="Google Shape;927;p58"/>
          <p:cNvSpPr/>
          <p:nvPr/>
        </p:nvSpPr>
        <p:spPr>
          <a:xfrm>
            <a:off x="7383463" y="3754438"/>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8" name="Google Shape;928;p58"/>
          <p:cNvSpPr/>
          <p:nvPr/>
        </p:nvSpPr>
        <p:spPr>
          <a:xfrm>
            <a:off x="7386639" y="378618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29" name="Google Shape;929;p58"/>
          <p:cNvSpPr/>
          <p:nvPr/>
        </p:nvSpPr>
        <p:spPr>
          <a:xfrm>
            <a:off x="7373938" y="3811588"/>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0" name="Google Shape;930;p58"/>
          <p:cNvSpPr/>
          <p:nvPr/>
        </p:nvSpPr>
        <p:spPr>
          <a:xfrm>
            <a:off x="7402514" y="386556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1" name="Google Shape;931;p58"/>
          <p:cNvSpPr/>
          <p:nvPr/>
        </p:nvSpPr>
        <p:spPr>
          <a:xfrm>
            <a:off x="7421563" y="3840164"/>
            <a:ext cx="57150" cy="60325"/>
          </a:xfrm>
          <a:custGeom>
            <a:rect b="b" l="l" r="r" t="t"/>
            <a:pathLst>
              <a:path extrusionOk="0" h="38" w="36">
                <a:moveTo>
                  <a:pt x="36" y="18"/>
                </a:moveTo>
                <a:lnTo>
                  <a:pt x="34" y="26"/>
                </a:lnTo>
                <a:lnTo>
                  <a:pt x="30" y="32"/>
                </a:lnTo>
                <a:lnTo>
                  <a:pt x="24" y="36"/>
                </a:lnTo>
                <a:lnTo>
                  <a:pt x="18" y="38"/>
                </a:lnTo>
                <a:lnTo>
                  <a:pt x="10" y="36"/>
                </a:lnTo>
                <a:lnTo>
                  <a:pt x="4" y="32"/>
                </a:lnTo>
                <a:lnTo>
                  <a:pt x="0" y="26"/>
                </a:lnTo>
                <a:lnTo>
                  <a:pt x="0" y="18"/>
                </a:lnTo>
                <a:lnTo>
                  <a:pt x="0" y="12"/>
                </a:lnTo>
                <a:lnTo>
                  <a:pt x="4" y="6"/>
                </a:lnTo>
                <a:lnTo>
                  <a:pt x="10" y="2"/>
                </a:lnTo>
                <a:lnTo>
                  <a:pt x="18" y="0"/>
                </a:lnTo>
                <a:lnTo>
                  <a:pt x="24" y="2"/>
                </a:lnTo>
                <a:lnTo>
                  <a:pt x="30" y="6"/>
                </a:lnTo>
                <a:lnTo>
                  <a:pt x="34" y="12"/>
                </a:lnTo>
                <a:lnTo>
                  <a:pt x="34" y="18"/>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2" name="Google Shape;932;p58"/>
          <p:cNvSpPr/>
          <p:nvPr/>
        </p:nvSpPr>
        <p:spPr>
          <a:xfrm>
            <a:off x="7456488" y="3814763"/>
            <a:ext cx="57150" cy="57150"/>
          </a:xfrm>
          <a:custGeom>
            <a:rect b="b" l="l" r="r" t="t"/>
            <a:pathLst>
              <a:path extrusionOk="0" h="36" w="36">
                <a:moveTo>
                  <a:pt x="36" y="18"/>
                </a:moveTo>
                <a:lnTo>
                  <a:pt x="34" y="26"/>
                </a:lnTo>
                <a:lnTo>
                  <a:pt x="30" y="32"/>
                </a:lnTo>
                <a:lnTo>
                  <a:pt x="24" y="36"/>
                </a:lnTo>
                <a:lnTo>
                  <a:pt x="18" y="36"/>
                </a:lnTo>
                <a:lnTo>
                  <a:pt x="10" y="36"/>
                </a:lnTo>
                <a:lnTo>
                  <a:pt x="4" y="32"/>
                </a:lnTo>
                <a:lnTo>
                  <a:pt x="0" y="26"/>
                </a:lnTo>
                <a:lnTo>
                  <a:pt x="0" y="18"/>
                </a:lnTo>
                <a:lnTo>
                  <a:pt x="0" y="12"/>
                </a:lnTo>
                <a:lnTo>
                  <a:pt x="4" y="6"/>
                </a:lnTo>
                <a:lnTo>
                  <a:pt x="10" y="2"/>
                </a:lnTo>
                <a:lnTo>
                  <a:pt x="18" y="0"/>
                </a:lnTo>
                <a:lnTo>
                  <a:pt x="24" y="2"/>
                </a:lnTo>
                <a:lnTo>
                  <a:pt x="30" y="6"/>
                </a:lnTo>
                <a:lnTo>
                  <a:pt x="34" y="12"/>
                </a:lnTo>
                <a:lnTo>
                  <a:pt x="34" y="18"/>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3" name="Google Shape;933;p58"/>
          <p:cNvSpPr/>
          <p:nvPr/>
        </p:nvSpPr>
        <p:spPr>
          <a:xfrm>
            <a:off x="7450139" y="386873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4" name="Google Shape;934;p58"/>
          <p:cNvSpPr/>
          <p:nvPr/>
        </p:nvSpPr>
        <p:spPr>
          <a:xfrm>
            <a:off x="7488239" y="386556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5" name="Google Shape;935;p58"/>
          <p:cNvSpPr/>
          <p:nvPr/>
        </p:nvSpPr>
        <p:spPr>
          <a:xfrm>
            <a:off x="7516814" y="38115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6" name="Google Shape;936;p58"/>
          <p:cNvSpPr/>
          <p:nvPr/>
        </p:nvSpPr>
        <p:spPr>
          <a:xfrm>
            <a:off x="7456488" y="3722689"/>
            <a:ext cx="57150" cy="60325"/>
          </a:xfrm>
          <a:custGeom>
            <a:rect b="b" l="l" r="r" t="t"/>
            <a:pathLst>
              <a:path extrusionOk="0" h="38" w="36">
                <a:moveTo>
                  <a:pt x="36" y="20"/>
                </a:moveTo>
                <a:lnTo>
                  <a:pt x="34" y="26"/>
                </a:lnTo>
                <a:lnTo>
                  <a:pt x="30" y="32"/>
                </a:lnTo>
                <a:lnTo>
                  <a:pt x="24" y="36"/>
                </a:lnTo>
                <a:lnTo>
                  <a:pt x="18" y="38"/>
                </a:lnTo>
                <a:lnTo>
                  <a:pt x="10" y="36"/>
                </a:lnTo>
                <a:lnTo>
                  <a:pt x="4" y="32"/>
                </a:lnTo>
                <a:lnTo>
                  <a:pt x="0" y="26"/>
                </a:lnTo>
                <a:lnTo>
                  <a:pt x="0" y="20"/>
                </a:lnTo>
                <a:lnTo>
                  <a:pt x="0" y="12"/>
                </a:lnTo>
                <a:lnTo>
                  <a:pt x="4" y="6"/>
                </a:lnTo>
                <a:lnTo>
                  <a:pt x="10" y="2"/>
                </a:lnTo>
                <a:lnTo>
                  <a:pt x="18" y="0"/>
                </a:lnTo>
                <a:lnTo>
                  <a:pt x="24" y="2"/>
                </a:lnTo>
                <a:lnTo>
                  <a:pt x="30" y="6"/>
                </a:lnTo>
                <a:lnTo>
                  <a:pt x="34" y="12"/>
                </a:lnTo>
                <a:lnTo>
                  <a:pt x="34" y="20"/>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7" name="Google Shape;937;p58"/>
          <p:cNvSpPr/>
          <p:nvPr/>
        </p:nvSpPr>
        <p:spPr>
          <a:xfrm>
            <a:off x="7456488" y="3646489"/>
            <a:ext cx="57150" cy="60325"/>
          </a:xfrm>
          <a:custGeom>
            <a:rect b="b" l="l" r="r" t="t"/>
            <a:pathLst>
              <a:path extrusionOk="0" h="38" w="36">
                <a:moveTo>
                  <a:pt x="36" y="20"/>
                </a:moveTo>
                <a:lnTo>
                  <a:pt x="34" y="26"/>
                </a:lnTo>
                <a:lnTo>
                  <a:pt x="30" y="32"/>
                </a:lnTo>
                <a:lnTo>
                  <a:pt x="24" y="36"/>
                </a:lnTo>
                <a:lnTo>
                  <a:pt x="18" y="38"/>
                </a:lnTo>
                <a:lnTo>
                  <a:pt x="10" y="36"/>
                </a:lnTo>
                <a:lnTo>
                  <a:pt x="4" y="32"/>
                </a:lnTo>
                <a:lnTo>
                  <a:pt x="0" y="26"/>
                </a:lnTo>
                <a:lnTo>
                  <a:pt x="0" y="20"/>
                </a:lnTo>
                <a:lnTo>
                  <a:pt x="0" y="12"/>
                </a:lnTo>
                <a:lnTo>
                  <a:pt x="4" y="6"/>
                </a:lnTo>
                <a:lnTo>
                  <a:pt x="10" y="2"/>
                </a:lnTo>
                <a:lnTo>
                  <a:pt x="18" y="0"/>
                </a:lnTo>
                <a:lnTo>
                  <a:pt x="24" y="2"/>
                </a:lnTo>
                <a:lnTo>
                  <a:pt x="30" y="6"/>
                </a:lnTo>
                <a:lnTo>
                  <a:pt x="34" y="12"/>
                </a:lnTo>
                <a:lnTo>
                  <a:pt x="34" y="20"/>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8" name="Google Shape;938;p58"/>
          <p:cNvSpPr/>
          <p:nvPr/>
        </p:nvSpPr>
        <p:spPr>
          <a:xfrm>
            <a:off x="7437438" y="3563939"/>
            <a:ext cx="57150" cy="60325"/>
          </a:xfrm>
          <a:custGeom>
            <a:rect b="b" l="l" r="r" t="t"/>
            <a:pathLst>
              <a:path extrusionOk="0" h="38" w="36">
                <a:moveTo>
                  <a:pt x="36"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39" name="Google Shape;939;p58"/>
          <p:cNvSpPr/>
          <p:nvPr/>
        </p:nvSpPr>
        <p:spPr>
          <a:xfrm>
            <a:off x="7339014" y="353536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0" name="Google Shape;940;p58"/>
          <p:cNvSpPr/>
          <p:nvPr/>
        </p:nvSpPr>
        <p:spPr>
          <a:xfrm>
            <a:off x="7361239" y="3490913"/>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1" name="Google Shape;941;p58"/>
          <p:cNvSpPr/>
          <p:nvPr/>
        </p:nvSpPr>
        <p:spPr>
          <a:xfrm>
            <a:off x="7373938" y="3363914"/>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2" name="Google Shape;942;p58"/>
          <p:cNvSpPr/>
          <p:nvPr/>
        </p:nvSpPr>
        <p:spPr>
          <a:xfrm>
            <a:off x="7564439" y="3430589"/>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3" name="Google Shape;943;p58"/>
          <p:cNvSpPr/>
          <p:nvPr/>
        </p:nvSpPr>
        <p:spPr>
          <a:xfrm>
            <a:off x="7551738" y="3494088"/>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4" name="Google Shape;944;p58"/>
          <p:cNvSpPr/>
          <p:nvPr/>
        </p:nvSpPr>
        <p:spPr>
          <a:xfrm>
            <a:off x="7589838" y="3554413"/>
            <a:ext cx="57150" cy="57150"/>
          </a:xfrm>
          <a:custGeom>
            <a:rect b="b" l="l" r="r" t="t"/>
            <a:pathLst>
              <a:path extrusionOk="0" h="36" w="36">
                <a:moveTo>
                  <a:pt x="36" y="18"/>
                </a:moveTo>
                <a:lnTo>
                  <a:pt x="36" y="24"/>
                </a:lnTo>
                <a:lnTo>
                  <a:pt x="32" y="30"/>
                </a:lnTo>
                <a:lnTo>
                  <a:pt x="26" y="34"/>
                </a:lnTo>
                <a:lnTo>
                  <a:pt x="18" y="36"/>
                </a:lnTo>
                <a:lnTo>
                  <a:pt x="10" y="34"/>
                </a:lnTo>
                <a:lnTo>
                  <a:pt x="4" y="30"/>
                </a:lnTo>
                <a:lnTo>
                  <a:pt x="0" y="24"/>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5" name="Google Shape;945;p58"/>
          <p:cNvSpPr/>
          <p:nvPr/>
        </p:nvSpPr>
        <p:spPr>
          <a:xfrm>
            <a:off x="7554914" y="3576639"/>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6" name="Google Shape;946;p58"/>
          <p:cNvSpPr/>
          <p:nvPr/>
        </p:nvSpPr>
        <p:spPr>
          <a:xfrm>
            <a:off x="7646988" y="3563939"/>
            <a:ext cx="57150" cy="60325"/>
          </a:xfrm>
          <a:custGeom>
            <a:rect b="b" l="l" r="r" t="t"/>
            <a:pathLst>
              <a:path extrusionOk="0" h="38" w="36">
                <a:moveTo>
                  <a:pt x="36" y="20"/>
                </a:moveTo>
                <a:lnTo>
                  <a:pt x="34" y="26"/>
                </a:lnTo>
                <a:lnTo>
                  <a:pt x="30" y="32"/>
                </a:lnTo>
                <a:lnTo>
                  <a:pt x="24" y="36"/>
                </a:lnTo>
                <a:lnTo>
                  <a:pt x="18" y="38"/>
                </a:lnTo>
                <a:lnTo>
                  <a:pt x="10" y="36"/>
                </a:lnTo>
                <a:lnTo>
                  <a:pt x="4" y="32"/>
                </a:lnTo>
                <a:lnTo>
                  <a:pt x="0" y="26"/>
                </a:lnTo>
                <a:lnTo>
                  <a:pt x="0" y="20"/>
                </a:lnTo>
                <a:lnTo>
                  <a:pt x="0" y="12"/>
                </a:lnTo>
                <a:lnTo>
                  <a:pt x="4" y="6"/>
                </a:lnTo>
                <a:lnTo>
                  <a:pt x="10" y="2"/>
                </a:lnTo>
                <a:lnTo>
                  <a:pt x="18" y="0"/>
                </a:lnTo>
                <a:lnTo>
                  <a:pt x="24" y="2"/>
                </a:lnTo>
                <a:lnTo>
                  <a:pt x="30" y="6"/>
                </a:lnTo>
                <a:lnTo>
                  <a:pt x="34" y="12"/>
                </a:lnTo>
                <a:lnTo>
                  <a:pt x="34" y="20"/>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7" name="Google Shape;947;p58"/>
          <p:cNvSpPr/>
          <p:nvPr/>
        </p:nvSpPr>
        <p:spPr>
          <a:xfrm>
            <a:off x="7729539" y="35575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8" name="Google Shape;948;p58"/>
          <p:cNvSpPr/>
          <p:nvPr/>
        </p:nvSpPr>
        <p:spPr>
          <a:xfrm>
            <a:off x="7713664" y="318611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49" name="Google Shape;949;p58"/>
          <p:cNvSpPr/>
          <p:nvPr/>
        </p:nvSpPr>
        <p:spPr>
          <a:xfrm>
            <a:off x="7758113" y="3319464"/>
            <a:ext cx="57150" cy="60325"/>
          </a:xfrm>
          <a:custGeom>
            <a:rect b="b" l="l" r="r" t="t"/>
            <a:pathLst>
              <a:path extrusionOk="0" h="38" w="36">
                <a:moveTo>
                  <a:pt x="36" y="20"/>
                </a:moveTo>
                <a:lnTo>
                  <a:pt x="34" y="26"/>
                </a:lnTo>
                <a:lnTo>
                  <a:pt x="30" y="32"/>
                </a:lnTo>
                <a:lnTo>
                  <a:pt x="24" y="36"/>
                </a:lnTo>
                <a:lnTo>
                  <a:pt x="18" y="38"/>
                </a:lnTo>
                <a:lnTo>
                  <a:pt x="10" y="36"/>
                </a:lnTo>
                <a:lnTo>
                  <a:pt x="4" y="32"/>
                </a:lnTo>
                <a:lnTo>
                  <a:pt x="0" y="26"/>
                </a:lnTo>
                <a:lnTo>
                  <a:pt x="0" y="20"/>
                </a:lnTo>
                <a:lnTo>
                  <a:pt x="0" y="12"/>
                </a:lnTo>
                <a:lnTo>
                  <a:pt x="4" y="6"/>
                </a:lnTo>
                <a:lnTo>
                  <a:pt x="10" y="2"/>
                </a:lnTo>
                <a:lnTo>
                  <a:pt x="18" y="0"/>
                </a:lnTo>
                <a:lnTo>
                  <a:pt x="24" y="2"/>
                </a:lnTo>
                <a:lnTo>
                  <a:pt x="30" y="6"/>
                </a:lnTo>
                <a:lnTo>
                  <a:pt x="34" y="12"/>
                </a:lnTo>
                <a:lnTo>
                  <a:pt x="34" y="20"/>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50" name="Google Shape;950;p58"/>
          <p:cNvSpPr/>
          <p:nvPr/>
        </p:nvSpPr>
        <p:spPr>
          <a:xfrm>
            <a:off x="7872413" y="3402013"/>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51" name="Google Shape;951;p58"/>
          <p:cNvSpPr/>
          <p:nvPr/>
        </p:nvSpPr>
        <p:spPr>
          <a:xfrm>
            <a:off x="8018464" y="34051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52" name="Google Shape;952;p58"/>
          <p:cNvSpPr/>
          <p:nvPr/>
        </p:nvSpPr>
        <p:spPr>
          <a:xfrm>
            <a:off x="8024813" y="3455989"/>
            <a:ext cx="57150" cy="60325"/>
          </a:xfrm>
          <a:custGeom>
            <a:rect b="b" l="l" r="r" t="t"/>
            <a:pathLst>
              <a:path extrusionOk="0" h="38" w="36">
                <a:moveTo>
                  <a:pt x="36" y="20"/>
                </a:moveTo>
                <a:lnTo>
                  <a:pt x="34" y="26"/>
                </a:lnTo>
                <a:lnTo>
                  <a:pt x="30" y="32"/>
                </a:lnTo>
                <a:lnTo>
                  <a:pt x="24" y="36"/>
                </a:lnTo>
                <a:lnTo>
                  <a:pt x="18" y="38"/>
                </a:lnTo>
                <a:lnTo>
                  <a:pt x="10" y="36"/>
                </a:lnTo>
                <a:lnTo>
                  <a:pt x="4" y="32"/>
                </a:lnTo>
                <a:lnTo>
                  <a:pt x="0" y="26"/>
                </a:lnTo>
                <a:lnTo>
                  <a:pt x="0" y="20"/>
                </a:lnTo>
                <a:lnTo>
                  <a:pt x="0" y="12"/>
                </a:lnTo>
                <a:lnTo>
                  <a:pt x="4" y="6"/>
                </a:lnTo>
                <a:lnTo>
                  <a:pt x="10" y="2"/>
                </a:lnTo>
                <a:lnTo>
                  <a:pt x="18" y="0"/>
                </a:lnTo>
                <a:lnTo>
                  <a:pt x="24" y="2"/>
                </a:lnTo>
                <a:lnTo>
                  <a:pt x="30" y="6"/>
                </a:lnTo>
                <a:lnTo>
                  <a:pt x="34" y="12"/>
                </a:lnTo>
                <a:lnTo>
                  <a:pt x="34" y="20"/>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53" name="Google Shape;953;p58"/>
          <p:cNvSpPr/>
          <p:nvPr/>
        </p:nvSpPr>
        <p:spPr>
          <a:xfrm>
            <a:off x="8062913" y="3459164"/>
            <a:ext cx="57150" cy="60325"/>
          </a:xfrm>
          <a:custGeom>
            <a:rect b="b" l="l" r="r" t="t"/>
            <a:pathLst>
              <a:path extrusionOk="0" h="38" w="36">
                <a:moveTo>
                  <a:pt x="36" y="20"/>
                </a:moveTo>
                <a:lnTo>
                  <a:pt x="34" y="26"/>
                </a:lnTo>
                <a:lnTo>
                  <a:pt x="30" y="32"/>
                </a:lnTo>
                <a:lnTo>
                  <a:pt x="24" y="36"/>
                </a:lnTo>
                <a:lnTo>
                  <a:pt x="18" y="38"/>
                </a:lnTo>
                <a:lnTo>
                  <a:pt x="10" y="36"/>
                </a:lnTo>
                <a:lnTo>
                  <a:pt x="4" y="32"/>
                </a:lnTo>
                <a:lnTo>
                  <a:pt x="0" y="26"/>
                </a:lnTo>
                <a:lnTo>
                  <a:pt x="0" y="20"/>
                </a:lnTo>
                <a:lnTo>
                  <a:pt x="0" y="12"/>
                </a:lnTo>
                <a:lnTo>
                  <a:pt x="4" y="6"/>
                </a:lnTo>
                <a:lnTo>
                  <a:pt x="10" y="2"/>
                </a:lnTo>
                <a:lnTo>
                  <a:pt x="18" y="0"/>
                </a:lnTo>
                <a:lnTo>
                  <a:pt x="24" y="2"/>
                </a:lnTo>
                <a:lnTo>
                  <a:pt x="30" y="6"/>
                </a:lnTo>
                <a:lnTo>
                  <a:pt x="34" y="12"/>
                </a:lnTo>
                <a:lnTo>
                  <a:pt x="34" y="20"/>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54" name="Google Shape;954;p58"/>
          <p:cNvSpPr/>
          <p:nvPr/>
        </p:nvSpPr>
        <p:spPr>
          <a:xfrm>
            <a:off x="8113714" y="3402013"/>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55" name="Google Shape;955;p58"/>
          <p:cNvSpPr/>
          <p:nvPr/>
        </p:nvSpPr>
        <p:spPr>
          <a:xfrm>
            <a:off x="8183563" y="3290889"/>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56" name="Google Shape;956;p58"/>
          <p:cNvSpPr/>
          <p:nvPr/>
        </p:nvSpPr>
        <p:spPr>
          <a:xfrm>
            <a:off x="8275639" y="3319464"/>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57" name="Google Shape;957;p58"/>
          <p:cNvSpPr/>
          <p:nvPr/>
        </p:nvSpPr>
        <p:spPr>
          <a:xfrm>
            <a:off x="8256589" y="342741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58" name="Google Shape;958;p58"/>
          <p:cNvSpPr/>
          <p:nvPr/>
        </p:nvSpPr>
        <p:spPr>
          <a:xfrm>
            <a:off x="8174038" y="2836863"/>
            <a:ext cx="57150" cy="57150"/>
          </a:xfrm>
          <a:custGeom>
            <a:rect b="b" l="l" r="r" t="t"/>
            <a:pathLst>
              <a:path extrusionOk="0" h="36" w="36">
                <a:moveTo>
                  <a:pt x="36" y="18"/>
                </a:moveTo>
                <a:lnTo>
                  <a:pt x="34" y="26"/>
                </a:lnTo>
                <a:lnTo>
                  <a:pt x="30" y="32"/>
                </a:lnTo>
                <a:lnTo>
                  <a:pt x="24" y="36"/>
                </a:lnTo>
                <a:lnTo>
                  <a:pt x="18" y="36"/>
                </a:lnTo>
                <a:lnTo>
                  <a:pt x="10" y="36"/>
                </a:lnTo>
                <a:lnTo>
                  <a:pt x="4" y="32"/>
                </a:lnTo>
                <a:lnTo>
                  <a:pt x="0" y="26"/>
                </a:lnTo>
                <a:lnTo>
                  <a:pt x="0" y="18"/>
                </a:lnTo>
                <a:lnTo>
                  <a:pt x="0" y="10"/>
                </a:lnTo>
                <a:lnTo>
                  <a:pt x="4" y="4"/>
                </a:lnTo>
                <a:lnTo>
                  <a:pt x="10" y="0"/>
                </a:lnTo>
                <a:lnTo>
                  <a:pt x="18" y="0"/>
                </a:lnTo>
                <a:lnTo>
                  <a:pt x="24" y="0"/>
                </a:lnTo>
                <a:lnTo>
                  <a:pt x="30" y="4"/>
                </a:lnTo>
                <a:lnTo>
                  <a:pt x="34" y="10"/>
                </a:lnTo>
                <a:lnTo>
                  <a:pt x="34" y="18"/>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59" name="Google Shape;959;p58"/>
          <p:cNvSpPr/>
          <p:nvPr/>
        </p:nvSpPr>
        <p:spPr>
          <a:xfrm>
            <a:off x="8472488" y="3167063"/>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0" name="Google Shape;960;p58"/>
          <p:cNvSpPr/>
          <p:nvPr/>
        </p:nvSpPr>
        <p:spPr>
          <a:xfrm>
            <a:off x="8682038" y="3065463"/>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1" name="Google Shape;961;p58"/>
          <p:cNvSpPr/>
          <p:nvPr/>
        </p:nvSpPr>
        <p:spPr>
          <a:xfrm>
            <a:off x="8990013" y="3522664"/>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2" name="Google Shape;962;p58"/>
          <p:cNvSpPr/>
          <p:nvPr/>
        </p:nvSpPr>
        <p:spPr>
          <a:xfrm>
            <a:off x="8561389" y="33035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3" name="Google Shape;963;p58"/>
          <p:cNvSpPr/>
          <p:nvPr/>
        </p:nvSpPr>
        <p:spPr>
          <a:xfrm>
            <a:off x="8726488" y="3246439"/>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4" name="Google Shape;964;p58"/>
          <p:cNvSpPr/>
          <p:nvPr/>
        </p:nvSpPr>
        <p:spPr>
          <a:xfrm>
            <a:off x="9120189" y="3167063"/>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5" name="Google Shape;965;p58"/>
          <p:cNvSpPr/>
          <p:nvPr/>
        </p:nvSpPr>
        <p:spPr>
          <a:xfrm>
            <a:off x="8091489" y="350678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6" name="Google Shape;966;p58"/>
          <p:cNvSpPr/>
          <p:nvPr/>
        </p:nvSpPr>
        <p:spPr>
          <a:xfrm>
            <a:off x="8183563" y="356393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7" name="Google Shape;967;p58"/>
          <p:cNvSpPr/>
          <p:nvPr/>
        </p:nvSpPr>
        <p:spPr>
          <a:xfrm>
            <a:off x="8085138" y="3643314"/>
            <a:ext cx="57150" cy="60325"/>
          </a:xfrm>
          <a:custGeom>
            <a:rect b="b" l="l" r="r" t="t"/>
            <a:pathLst>
              <a:path extrusionOk="0" h="38" w="36">
                <a:moveTo>
                  <a:pt x="36" y="20"/>
                </a:moveTo>
                <a:lnTo>
                  <a:pt x="34" y="26"/>
                </a:lnTo>
                <a:lnTo>
                  <a:pt x="30" y="32"/>
                </a:lnTo>
                <a:lnTo>
                  <a:pt x="24" y="36"/>
                </a:lnTo>
                <a:lnTo>
                  <a:pt x="18" y="38"/>
                </a:lnTo>
                <a:lnTo>
                  <a:pt x="10" y="36"/>
                </a:lnTo>
                <a:lnTo>
                  <a:pt x="4" y="32"/>
                </a:lnTo>
                <a:lnTo>
                  <a:pt x="0" y="26"/>
                </a:lnTo>
                <a:lnTo>
                  <a:pt x="0" y="20"/>
                </a:lnTo>
                <a:lnTo>
                  <a:pt x="0" y="12"/>
                </a:lnTo>
                <a:lnTo>
                  <a:pt x="4" y="6"/>
                </a:lnTo>
                <a:lnTo>
                  <a:pt x="10" y="2"/>
                </a:lnTo>
                <a:lnTo>
                  <a:pt x="18" y="0"/>
                </a:lnTo>
                <a:lnTo>
                  <a:pt x="24" y="2"/>
                </a:lnTo>
                <a:lnTo>
                  <a:pt x="30" y="6"/>
                </a:lnTo>
                <a:lnTo>
                  <a:pt x="34" y="12"/>
                </a:lnTo>
                <a:lnTo>
                  <a:pt x="34" y="20"/>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8" name="Google Shape;968;p58"/>
          <p:cNvSpPr/>
          <p:nvPr/>
        </p:nvSpPr>
        <p:spPr>
          <a:xfrm>
            <a:off x="8027989" y="3548063"/>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9" name="Google Shape;969;p58"/>
          <p:cNvSpPr/>
          <p:nvPr/>
        </p:nvSpPr>
        <p:spPr>
          <a:xfrm>
            <a:off x="8037513" y="3586164"/>
            <a:ext cx="57150" cy="60325"/>
          </a:xfrm>
          <a:custGeom>
            <a:rect b="b" l="l" r="r" t="t"/>
            <a:pathLst>
              <a:path extrusionOk="0" h="38" w="36">
                <a:moveTo>
                  <a:pt x="36" y="18"/>
                </a:moveTo>
                <a:lnTo>
                  <a:pt x="34" y="26"/>
                </a:lnTo>
                <a:lnTo>
                  <a:pt x="30" y="32"/>
                </a:lnTo>
                <a:lnTo>
                  <a:pt x="24" y="36"/>
                </a:lnTo>
                <a:lnTo>
                  <a:pt x="18" y="38"/>
                </a:lnTo>
                <a:lnTo>
                  <a:pt x="10" y="36"/>
                </a:lnTo>
                <a:lnTo>
                  <a:pt x="4" y="32"/>
                </a:lnTo>
                <a:lnTo>
                  <a:pt x="0" y="26"/>
                </a:lnTo>
                <a:lnTo>
                  <a:pt x="0" y="18"/>
                </a:lnTo>
                <a:lnTo>
                  <a:pt x="0" y="12"/>
                </a:lnTo>
                <a:lnTo>
                  <a:pt x="4" y="6"/>
                </a:lnTo>
                <a:lnTo>
                  <a:pt x="10" y="2"/>
                </a:lnTo>
                <a:lnTo>
                  <a:pt x="18" y="0"/>
                </a:lnTo>
                <a:lnTo>
                  <a:pt x="24" y="2"/>
                </a:lnTo>
                <a:lnTo>
                  <a:pt x="30" y="6"/>
                </a:lnTo>
                <a:lnTo>
                  <a:pt x="34" y="12"/>
                </a:lnTo>
                <a:lnTo>
                  <a:pt x="34" y="18"/>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0" name="Google Shape;970;p58"/>
          <p:cNvSpPr/>
          <p:nvPr/>
        </p:nvSpPr>
        <p:spPr>
          <a:xfrm>
            <a:off x="7983539" y="3608388"/>
            <a:ext cx="60325" cy="57150"/>
          </a:xfrm>
          <a:custGeom>
            <a:rect b="b" l="l" r="r" t="t"/>
            <a:pathLst>
              <a:path extrusionOk="0" h="36" w="38">
                <a:moveTo>
                  <a:pt x="38" y="18"/>
                </a:moveTo>
                <a:lnTo>
                  <a:pt x="36" y="24"/>
                </a:lnTo>
                <a:lnTo>
                  <a:pt x="32" y="30"/>
                </a:lnTo>
                <a:lnTo>
                  <a:pt x="26" y="34"/>
                </a:lnTo>
                <a:lnTo>
                  <a:pt x="18" y="36"/>
                </a:lnTo>
                <a:lnTo>
                  <a:pt x="12" y="34"/>
                </a:lnTo>
                <a:lnTo>
                  <a:pt x="6" y="30"/>
                </a:lnTo>
                <a:lnTo>
                  <a:pt x="2" y="24"/>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1" name="Google Shape;971;p58"/>
          <p:cNvSpPr/>
          <p:nvPr/>
        </p:nvSpPr>
        <p:spPr>
          <a:xfrm>
            <a:off x="7907338" y="3579814"/>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2" name="Google Shape;972;p58"/>
          <p:cNvSpPr/>
          <p:nvPr/>
        </p:nvSpPr>
        <p:spPr>
          <a:xfrm>
            <a:off x="7907338" y="3640139"/>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3" name="Google Shape;973;p58"/>
          <p:cNvSpPr/>
          <p:nvPr/>
        </p:nvSpPr>
        <p:spPr>
          <a:xfrm>
            <a:off x="7697789" y="3640139"/>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4" name="Google Shape;974;p58"/>
          <p:cNvSpPr/>
          <p:nvPr/>
        </p:nvSpPr>
        <p:spPr>
          <a:xfrm>
            <a:off x="7720014" y="361791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5" name="Google Shape;975;p58"/>
          <p:cNvSpPr/>
          <p:nvPr/>
        </p:nvSpPr>
        <p:spPr>
          <a:xfrm>
            <a:off x="7761288" y="3624264"/>
            <a:ext cx="57150" cy="60325"/>
          </a:xfrm>
          <a:custGeom>
            <a:rect b="b" l="l" r="r" t="t"/>
            <a:pathLst>
              <a:path extrusionOk="0" h="38" w="36">
                <a:moveTo>
                  <a:pt x="36" y="18"/>
                </a:moveTo>
                <a:lnTo>
                  <a:pt x="34" y="26"/>
                </a:lnTo>
                <a:lnTo>
                  <a:pt x="30" y="32"/>
                </a:lnTo>
                <a:lnTo>
                  <a:pt x="24" y="36"/>
                </a:lnTo>
                <a:lnTo>
                  <a:pt x="18" y="38"/>
                </a:lnTo>
                <a:lnTo>
                  <a:pt x="10" y="36"/>
                </a:lnTo>
                <a:lnTo>
                  <a:pt x="4" y="32"/>
                </a:lnTo>
                <a:lnTo>
                  <a:pt x="0" y="26"/>
                </a:lnTo>
                <a:lnTo>
                  <a:pt x="0" y="18"/>
                </a:lnTo>
                <a:lnTo>
                  <a:pt x="0" y="12"/>
                </a:lnTo>
                <a:lnTo>
                  <a:pt x="4" y="6"/>
                </a:lnTo>
                <a:lnTo>
                  <a:pt x="10" y="2"/>
                </a:lnTo>
                <a:lnTo>
                  <a:pt x="18" y="0"/>
                </a:lnTo>
                <a:lnTo>
                  <a:pt x="24" y="2"/>
                </a:lnTo>
                <a:lnTo>
                  <a:pt x="30" y="6"/>
                </a:lnTo>
                <a:lnTo>
                  <a:pt x="34" y="12"/>
                </a:lnTo>
                <a:lnTo>
                  <a:pt x="34" y="18"/>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6" name="Google Shape;976;p58"/>
          <p:cNvSpPr/>
          <p:nvPr/>
        </p:nvSpPr>
        <p:spPr>
          <a:xfrm>
            <a:off x="7735889" y="368776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7" name="Google Shape;977;p58"/>
          <p:cNvSpPr/>
          <p:nvPr/>
        </p:nvSpPr>
        <p:spPr>
          <a:xfrm>
            <a:off x="7700964" y="370998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6"/>
                </a:lnTo>
                <a:lnTo>
                  <a:pt x="12" y="2"/>
                </a:lnTo>
                <a:lnTo>
                  <a:pt x="18" y="0"/>
                </a:lnTo>
                <a:lnTo>
                  <a:pt x="26" y="2"/>
                </a:lnTo>
                <a:lnTo>
                  <a:pt x="32" y="6"/>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8" name="Google Shape;978;p58"/>
          <p:cNvSpPr/>
          <p:nvPr/>
        </p:nvSpPr>
        <p:spPr>
          <a:xfrm>
            <a:off x="7656514" y="374808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9" name="Google Shape;979;p58"/>
          <p:cNvSpPr/>
          <p:nvPr/>
        </p:nvSpPr>
        <p:spPr>
          <a:xfrm>
            <a:off x="7593014" y="3757614"/>
            <a:ext cx="60325" cy="60325"/>
          </a:xfrm>
          <a:custGeom>
            <a:rect b="b" l="l" r="r" t="t"/>
            <a:pathLst>
              <a:path extrusionOk="0" h="38" w="38">
                <a:moveTo>
                  <a:pt x="38" y="18"/>
                </a:moveTo>
                <a:lnTo>
                  <a:pt x="36" y="26"/>
                </a:lnTo>
                <a:lnTo>
                  <a:pt x="32" y="32"/>
                </a:lnTo>
                <a:lnTo>
                  <a:pt x="26" y="36"/>
                </a:lnTo>
                <a:lnTo>
                  <a:pt x="20" y="38"/>
                </a:lnTo>
                <a:lnTo>
                  <a:pt x="12" y="36"/>
                </a:lnTo>
                <a:lnTo>
                  <a:pt x="6" y="32"/>
                </a:lnTo>
                <a:lnTo>
                  <a:pt x="2" y="26"/>
                </a:lnTo>
                <a:lnTo>
                  <a:pt x="0" y="18"/>
                </a:lnTo>
                <a:lnTo>
                  <a:pt x="2" y="12"/>
                </a:lnTo>
                <a:lnTo>
                  <a:pt x="6" y="6"/>
                </a:lnTo>
                <a:lnTo>
                  <a:pt x="12" y="2"/>
                </a:lnTo>
                <a:lnTo>
                  <a:pt x="20"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0" name="Google Shape;980;p58"/>
          <p:cNvSpPr/>
          <p:nvPr/>
        </p:nvSpPr>
        <p:spPr>
          <a:xfrm>
            <a:off x="7602538" y="3713164"/>
            <a:ext cx="57150" cy="60325"/>
          </a:xfrm>
          <a:custGeom>
            <a:rect b="b" l="l" r="r" t="t"/>
            <a:pathLst>
              <a:path extrusionOk="0" h="38" w="36">
                <a:moveTo>
                  <a:pt x="36" y="18"/>
                </a:moveTo>
                <a:lnTo>
                  <a:pt x="34" y="26"/>
                </a:lnTo>
                <a:lnTo>
                  <a:pt x="30" y="32"/>
                </a:lnTo>
                <a:lnTo>
                  <a:pt x="24" y="36"/>
                </a:lnTo>
                <a:lnTo>
                  <a:pt x="18" y="38"/>
                </a:lnTo>
                <a:lnTo>
                  <a:pt x="10" y="36"/>
                </a:lnTo>
                <a:lnTo>
                  <a:pt x="4" y="32"/>
                </a:lnTo>
                <a:lnTo>
                  <a:pt x="0" y="26"/>
                </a:lnTo>
                <a:lnTo>
                  <a:pt x="0" y="18"/>
                </a:lnTo>
                <a:lnTo>
                  <a:pt x="0" y="12"/>
                </a:lnTo>
                <a:lnTo>
                  <a:pt x="4" y="6"/>
                </a:lnTo>
                <a:lnTo>
                  <a:pt x="10" y="2"/>
                </a:lnTo>
                <a:lnTo>
                  <a:pt x="18" y="0"/>
                </a:lnTo>
                <a:lnTo>
                  <a:pt x="24" y="2"/>
                </a:lnTo>
                <a:lnTo>
                  <a:pt x="30" y="6"/>
                </a:lnTo>
                <a:lnTo>
                  <a:pt x="34" y="12"/>
                </a:lnTo>
                <a:lnTo>
                  <a:pt x="34" y="18"/>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1" name="Google Shape;981;p58"/>
          <p:cNvSpPr/>
          <p:nvPr/>
        </p:nvSpPr>
        <p:spPr>
          <a:xfrm>
            <a:off x="7589838" y="3662363"/>
            <a:ext cx="57150" cy="57150"/>
          </a:xfrm>
          <a:custGeom>
            <a:rect b="b" l="l" r="r" t="t"/>
            <a:pathLst>
              <a:path extrusionOk="0" h="36" w="36">
                <a:moveTo>
                  <a:pt x="36" y="18"/>
                </a:moveTo>
                <a:lnTo>
                  <a:pt x="36" y="24"/>
                </a:lnTo>
                <a:lnTo>
                  <a:pt x="32" y="30"/>
                </a:lnTo>
                <a:lnTo>
                  <a:pt x="26" y="34"/>
                </a:lnTo>
                <a:lnTo>
                  <a:pt x="18" y="36"/>
                </a:lnTo>
                <a:lnTo>
                  <a:pt x="10" y="34"/>
                </a:lnTo>
                <a:lnTo>
                  <a:pt x="4" y="30"/>
                </a:lnTo>
                <a:lnTo>
                  <a:pt x="0" y="24"/>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2" name="Google Shape;982;p58"/>
          <p:cNvSpPr/>
          <p:nvPr/>
        </p:nvSpPr>
        <p:spPr>
          <a:xfrm>
            <a:off x="7021513" y="3840164"/>
            <a:ext cx="57150" cy="60325"/>
          </a:xfrm>
          <a:custGeom>
            <a:rect b="b" l="l" r="r" t="t"/>
            <a:pathLst>
              <a:path extrusionOk="0" h="38" w="36">
                <a:moveTo>
                  <a:pt x="36" y="18"/>
                </a:moveTo>
                <a:lnTo>
                  <a:pt x="36" y="26"/>
                </a:lnTo>
                <a:lnTo>
                  <a:pt x="32" y="32"/>
                </a:lnTo>
                <a:lnTo>
                  <a:pt x="26" y="36"/>
                </a:lnTo>
                <a:lnTo>
                  <a:pt x="18" y="38"/>
                </a:lnTo>
                <a:lnTo>
                  <a:pt x="10" y="36"/>
                </a:lnTo>
                <a:lnTo>
                  <a:pt x="4" y="32"/>
                </a:lnTo>
                <a:lnTo>
                  <a:pt x="0" y="26"/>
                </a:lnTo>
                <a:lnTo>
                  <a:pt x="0" y="18"/>
                </a:lnTo>
                <a:lnTo>
                  <a:pt x="0" y="12"/>
                </a:lnTo>
                <a:lnTo>
                  <a:pt x="4" y="6"/>
                </a:lnTo>
                <a:lnTo>
                  <a:pt x="10" y="2"/>
                </a:lnTo>
                <a:lnTo>
                  <a:pt x="18" y="0"/>
                </a:lnTo>
                <a:lnTo>
                  <a:pt x="26" y="2"/>
                </a:lnTo>
                <a:lnTo>
                  <a:pt x="32" y="6"/>
                </a:lnTo>
                <a:lnTo>
                  <a:pt x="36" y="12"/>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3" name="Google Shape;983;p58"/>
          <p:cNvSpPr/>
          <p:nvPr/>
        </p:nvSpPr>
        <p:spPr>
          <a:xfrm>
            <a:off x="7377113" y="4129088"/>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4" name="Google Shape;984;p58"/>
          <p:cNvSpPr/>
          <p:nvPr/>
        </p:nvSpPr>
        <p:spPr>
          <a:xfrm>
            <a:off x="7446964" y="41163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5" name="Google Shape;985;p58"/>
          <p:cNvSpPr/>
          <p:nvPr/>
        </p:nvSpPr>
        <p:spPr>
          <a:xfrm>
            <a:off x="7551739" y="408781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6" name="Google Shape;986;p58"/>
          <p:cNvSpPr/>
          <p:nvPr/>
        </p:nvSpPr>
        <p:spPr>
          <a:xfrm>
            <a:off x="7612063" y="395763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7" name="Google Shape;987;p58"/>
          <p:cNvSpPr/>
          <p:nvPr/>
        </p:nvSpPr>
        <p:spPr>
          <a:xfrm>
            <a:off x="7770813" y="395763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8" name="Google Shape;988;p58"/>
          <p:cNvSpPr/>
          <p:nvPr/>
        </p:nvSpPr>
        <p:spPr>
          <a:xfrm>
            <a:off x="7974013" y="3836988"/>
            <a:ext cx="57150" cy="57150"/>
          </a:xfrm>
          <a:custGeom>
            <a:rect b="b" l="l" r="r" t="t"/>
            <a:pathLst>
              <a:path extrusionOk="0" h="36" w="36">
                <a:moveTo>
                  <a:pt x="36" y="18"/>
                </a:moveTo>
                <a:lnTo>
                  <a:pt x="36" y="26"/>
                </a:lnTo>
                <a:lnTo>
                  <a:pt x="32" y="32"/>
                </a:lnTo>
                <a:lnTo>
                  <a:pt x="26" y="36"/>
                </a:lnTo>
                <a:lnTo>
                  <a:pt x="18" y="36"/>
                </a:lnTo>
                <a:lnTo>
                  <a:pt x="10" y="36"/>
                </a:lnTo>
                <a:lnTo>
                  <a:pt x="4" y="32"/>
                </a:lnTo>
                <a:lnTo>
                  <a:pt x="0" y="26"/>
                </a:lnTo>
                <a:lnTo>
                  <a:pt x="0" y="18"/>
                </a:lnTo>
                <a:lnTo>
                  <a:pt x="0" y="10"/>
                </a:lnTo>
                <a:lnTo>
                  <a:pt x="4" y="4"/>
                </a:lnTo>
                <a:lnTo>
                  <a:pt x="10" y="0"/>
                </a:lnTo>
                <a:lnTo>
                  <a:pt x="18" y="0"/>
                </a:lnTo>
                <a:lnTo>
                  <a:pt x="26" y="0"/>
                </a:lnTo>
                <a:lnTo>
                  <a:pt x="32" y="4"/>
                </a:lnTo>
                <a:lnTo>
                  <a:pt x="36" y="10"/>
                </a:lnTo>
                <a:lnTo>
                  <a:pt x="36" y="16"/>
                </a:lnTo>
                <a:lnTo>
                  <a:pt x="36"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9" name="Google Shape;989;p58"/>
          <p:cNvSpPr/>
          <p:nvPr/>
        </p:nvSpPr>
        <p:spPr>
          <a:xfrm>
            <a:off x="7913689" y="376713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0" name="Google Shape;990;p58"/>
          <p:cNvSpPr/>
          <p:nvPr/>
        </p:nvSpPr>
        <p:spPr>
          <a:xfrm>
            <a:off x="7818439" y="373856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1" name="Google Shape;991;p58"/>
          <p:cNvSpPr/>
          <p:nvPr/>
        </p:nvSpPr>
        <p:spPr>
          <a:xfrm>
            <a:off x="7720014" y="37861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2" name="Google Shape;992;p58"/>
          <p:cNvSpPr/>
          <p:nvPr/>
        </p:nvSpPr>
        <p:spPr>
          <a:xfrm>
            <a:off x="7691439" y="3805239"/>
            <a:ext cx="60325" cy="60325"/>
          </a:xfrm>
          <a:custGeom>
            <a:rect b="b" l="l" r="r" t="t"/>
            <a:pathLst>
              <a:path extrusionOk="0" h="38" w="38">
                <a:moveTo>
                  <a:pt x="38" y="20"/>
                </a:moveTo>
                <a:lnTo>
                  <a:pt x="36" y="26"/>
                </a:lnTo>
                <a:lnTo>
                  <a:pt x="32" y="32"/>
                </a:lnTo>
                <a:lnTo>
                  <a:pt x="26" y="36"/>
                </a:lnTo>
                <a:lnTo>
                  <a:pt x="18" y="38"/>
                </a:lnTo>
                <a:lnTo>
                  <a:pt x="12" y="36"/>
                </a:lnTo>
                <a:lnTo>
                  <a:pt x="6" y="32"/>
                </a:lnTo>
                <a:lnTo>
                  <a:pt x="2" y="26"/>
                </a:lnTo>
                <a:lnTo>
                  <a:pt x="0" y="20"/>
                </a:lnTo>
                <a:lnTo>
                  <a:pt x="2" y="12"/>
                </a:lnTo>
                <a:lnTo>
                  <a:pt x="6" y="6"/>
                </a:lnTo>
                <a:lnTo>
                  <a:pt x="12" y="2"/>
                </a:lnTo>
                <a:lnTo>
                  <a:pt x="18"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3" name="Google Shape;993;p58"/>
          <p:cNvSpPr/>
          <p:nvPr/>
        </p:nvSpPr>
        <p:spPr>
          <a:xfrm>
            <a:off x="7710489" y="3846514"/>
            <a:ext cx="60325" cy="60325"/>
          </a:xfrm>
          <a:custGeom>
            <a:rect b="b" l="l" r="r" t="t"/>
            <a:pathLst>
              <a:path extrusionOk="0" h="38" w="38">
                <a:moveTo>
                  <a:pt x="38" y="18"/>
                </a:moveTo>
                <a:lnTo>
                  <a:pt x="36" y="26"/>
                </a:lnTo>
                <a:lnTo>
                  <a:pt x="32" y="32"/>
                </a:lnTo>
                <a:lnTo>
                  <a:pt x="26" y="36"/>
                </a:lnTo>
                <a:lnTo>
                  <a:pt x="18" y="38"/>
                </a:lnTo>
                <a:lnTo>
                  <a:pt x="12" y="36"/>
                </a:lnTo>
                <a:lnTo>
                  <a:pt x="6" y="32"/>
                </a:lnTo>
                <a:lnTo>
                  <a:pt x="2" y="26"/>
                </a:lnTo>
                <a:lnTo>
                  <a:pt x="0" y="18"/>
                </a:lnTo>
                <a:lnTo>
                  <a:pt x="2" y="12"/>
                </a:lnTo>
                <a:lnTo>
                  <a:pt x="6" y="6"/>
                </a:lnTo>
                <a:lnTo>
                  <a:pt x="12" y="2"/>
                </a:lnTo>
                <a:lnTo>
                  <a:pt x="18" y="0"/>
                </a:lnTo>
                <a:lnTo>
                  <a:pt x="26" y="2"/>
                </a:lnTo>
                <a:lnTo>
                  <a:pt x="32" y="6"/>
                </a:lnTo>
                <a:lnTo>
                  <a:pt x="36" y="12"/>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4" name="Google Shape;994;p58"/>
          <p:cNvSpPr/>
          <p:nvPr/>
        </p:nvSpPr>
        <p:spPr>
          <a:xfrm>
            <a:off x="7640639" y="383698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5" name="Google Shape;995;p58"/>
          <p:cNvSpPr/>
          <p:nvPr/>
        </p:nvSpPr>
        <p:spPr>
          <a:xfrm>
            <a:off x="7580314" y="3875089"/>
            <a:ext cx="60325" cy="60325"/>
          </a:xfrm>
          <a:custGeom>
            <a:rect b="b" l="l" r="r" t="t"/>
            <a:pathLst>
              <a:path extrusionOk="0" h="38" w="38">
                <a:moveTo>
                  <a:pt x="38" y="20"/>
                </a:moveTo>
                <a:lnTo>
                  <a:pt x="36" y="26"/>
                </a:lnTo>
                <a:lnTo>
                  <a:pt x="32" y="32"/>
                </a:lnTo>
                <a:lnTo>
                  <a:pt x="26" y="36"/>
                </a:lnTo>
                <a:lnTo>
                  <a:pt x="20" y="38"/>
                </a:lnTo>
                <a:lnTo>
                  <a:pt x="12" y="36"/>
                </a:lnTo>
                <a:lnTo>
                  <a:pt x="6" y="32"/>
                </a:lnTo>
                <a:lnTo>
                  <a:pt x="2" y="26"/>
                </a:lnTo>
                <a:lnTo>
                  <a:pt x="0" y="20"/>
                </a:lnTo>
                <a:lnTo>
                  <a:pt x="2" y="12"/>
                </a:lnTo>
                <a:lnTo>
                  <a:pt x="6" y="6"/>
                </a:lnTo>
                <a:lnTo>
                  <a:pt x="12" y="2"/>
                </a:lnTo>
                <a:lnTo>
                  <a:pt x="20" y="0"/>
                </a:lnTo>
                <a:lnTo>
                  <a:pt x="26" y="2"/>
                </a:lnTo>
                <a:lnTo>
                  <a:pt x="32" y="6"/>
                </a:lnTo>
                <a:lnTo>
                  <a:pt x="36" y="12"/>
                </a:lnTo>
                <a:lnTo>
                  <a:pt x="36" y="20"/>
                </a:lnTo>
                <a:lnTo>
                  <a:pt x="38"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6" name="Google Shape;996;p58"/>
          <p:cNvSpPr/>
          <p:nvPr/>
        </p:nvSpPr>
        <p:spPr>
          <a:xfrm>
            <a:off x="7535863" y="391953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7" name="Google Shape;997;p58"/>
          <p:cNvSpPr/>
          <p:nvPr/>
        </p:nvSpPr>
        <p:spPr>
          <a:xfrm>
            <a:off x="7523163" y="3938589"/>
            <a:ext cx="57150" cy="60325"/>
          </a:xfrm>
          <a:custGeom>
            <a:rect b="b" l="l" r="r" t="t"/>
            <a:pathLst>
              <a:path extrusionOk="0" h="38" w="36">
                <a:moveTo>
                  <a:pt x="36" y="20"/>
                </a:moveTo>
                <a:lnTo>
                  <a:pt x="36" y="26"/>
                </a:lnTo>
                <a:lnTo>
                  <a:pt x="32" y="32"/>
                </a:lnTo>
                <a:lnTo>
                  <a:pt x="26" y="36"/>
                </a:lnTo>
                <a:lnTo>
                  <a:pt x="18" y="38"/>
                </a:lnTo>
                <a:lnTo>
                  <a:pt x="10" y="36"/>
                </a:lnTo>
                <a:lnTo>
                  <a:pt x="4" y="32"/>
                </a:lnTo>
                <a:lnTo>
                  <a:pt x="0" y="26"/>
                </a:lnTo>
                <a:lnTo>
                  <a:pt x="0" y="20"/>
                </a:lnTo>
                <a:lnTo>
                  <a:pt x="0" y="12"/>
                </a:lnTo>
                <a:lnTo>
                  <a:pt x="4" y="6"/>
                </a:lnTo>
                <a:lnTo>
                  <a:pt x="10" y="2"/>
                </a:lnTo>
                <a:lnTo>
                  <a:pt x="18" y="0"/>
                </a:lnTo>
                <a:lnTo>
                  <a:pt x="26" y="2"/>
                </a:lnTo>
                <a:lnTo>
                  <a:pt x="32" y="6"/>
                </a:lnTo>
                <a:lnTo>
                  <a:pt x="36" y="12"/>
                </a:lnTo>
                <a:lnTo>
                  <a:pt x="36" y="18"/>
                </a:lnTo>
                <a:lnTo>
                  <a:pt x="36" y="20"/>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8" name="Google Shape;998;p58"/>
          <p:cNvSpPr/>
          <p:nvPr/>
        </p:nvSpPr>
        <p:spPr>
          <a:xfrm>
            <a:off x="7551739" y="3970338"/>
            <a:ext cx="60325" cy="57150"/>
          </a:xfrm>
          <a:custGeom>
            <a:rect b="b" l="l" r="r" t="t"/>
            <a:pathLst>
              <a:path extrusionOk="0" h="36" w="38">
                <a:moveTo>
                  <a:pt x="38" y="18"/>
                </a:moveTo>
                <a:lnTo>
                  <a:pt x="36" y="26"/>
                </a:lnTo>
                <a:lnTo>
                  <a:pt x="32" y="32"/>
                </a:lnTo>
                <a:lnTo>
                  <a:pt x="26" y="36"/>
                </a:lnTo>
                <a:lnTo>
                  <a:pt x="18" y="36"/>
                </a:lnTo>
                <a:lnTo>
                  <a:pt x="12" y="36"/>
                </a:lnTo>
                <a:lnTo>
                  <a:pt x="6" y="32"/>
                </a:lnTo>
                <a:lnTo>
                  <a:pt x="2" y="26"/>
                </a:lnTo>
                <a:lnTo>
                  <a:pt x="0" y="18"/>
                </a:lnTo>
                <a:lnTo>
                  <a:pt x="2" y="10"/>
                </a:lnTo>
                <a:lnTo>
                  <a:pt x="6" y="4"/>
                </a:lnTo>
                <a:lnTo>
                  <a:pt x="12" y="0"/>
                </a:lnTo>
                <a:lnTo>
                  <a:pt x="18"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9" name="Google Shape;999;p58"/>
          <p:cNvSpPr/>
          <p:nvPr/>
        </p:nvSpPr>
        <p:spPr>
          <a:xfrm>
            <a:off x="7491414" y="3970338"/>
            <a:ext cx="60325" cy="57150"/>
          </a:xfrm>
          <a:custGeom>
            <a:rect b="b" l="l" r="r" t="t"/>
            <a:pathLst>
              <a:path extrusionOk="0" h="36" w="38">
                <a:moveTo>
                  <a:pt x="38" y="18"/>
                </a:moveTo>
                <a:lnTo>
                  <a:pt x="36" y="26"/>
                </a:lnTo>
                <a:lnTo>
                  <a:pt x="32" y="32"/>
                </a:lnTo>
                <a:lnTo>
                  <a:pt x="26" y="36"/>
                </a:lnTo>
                <a:lnTo>
                  <a:pt x="20" y="36"/>
                </a:lnTo>
                <a:lnTo>
                  <a:pt x="12" y="36"/>
                </a:lnTo>
                <a:lnTo>
                  <a:pt x="6" y="32"/>
                </a:lnTo>
                <a:lnTo>
                  <a:pt x="2" y="26"/>
                </a:lnTo>
                <a:lnTo>
                  <a:pt x="0" y="18"/>
                </a:lnTo>
                <a:lnTo>
                  <a:pt x="2" y="10"/>
                </a:lnTo>
                <a:lnTo>
                  <a:pt x="6" y="4"/>
                </a:lnTo>
                <a:lnTo>
                  <a:pt x="12" y="0"/>
                </a:lnTo>
                <a:lnTo>
                  <a:pt x="20" y="0"/>
                </a:lnTo>
                <a:lnTo>
                  <a:pt x="26" y="0"/>
                </a:lnTo>
                <a:lnTo>
                  <a:pt x="32" y="4"/>
                </a:lnTo>
                <a:lnTo>
                  <a:pt x="36" y="10"/>
                </a:lnTo>
                <a:lnTo>
                  <a:pt x="36" y="18"/>
                </a:lnTo>
                <a:lnTo>
                  <a:pt x="38" y="18"/>
                </a:lnTo>
                <a:close/>
              </a:path>
            </a:pathLst>
          </a:cu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1000" name="Google Shape;1000;p58"/>
          <p:cNvCxnSpPr/>
          <p:nvPr/>
        </p:nvCxnSpPr>
        <p:spPr>
          <a:xfrm flipH="1" rot="10800000">
            <a:off x="5818188" y="2938463"/>
            <a:ext cx="3898900" cy="1574800"/>
          </a:xfrm>
          <a:prstGeom prst="straightConnector1">
            <a:avLst/>
          </a:prstGeom>
          <a:noFill/>
          <a:ln cap="flat" cmpd="sng" w="31750">
            <a:solidFill>
              <a:srgbClr val="7030A0"/>
            </a:solidFill>
            <a:prstDash val="solid"/>
            <a:round/>
            <a:headEnd len="med" w="med" type="none"/>
            <a:tailEnd len="med" w="med" type="none"/>
          </a:ln>
        </p:spPr>
      </p:cxnSp>
      <p:sp>
        <p:nvSpPr>
          <p:cNvPr id="1001" name="Google Shape;1001;p58"/>
          <p:cNvSpPr txBox="1"/>
          <p:nvPr/>
        </p:nvSpPr>
        <p:spPr>
          <a:xfrm>
            <a:off x="1752600" y="1905001"/>
            <a:ext cx="3290888" cy="11080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Study design:</a:t>
            </a:r>
            <a:endParaRPr/>
          </a:p>
          <a:p>
            <a:pPr indent="-101600" lvl="0" marL="0" marR="0" rtl="0" algn="l">
              <a:lnSpc>
                <a:spcPct val="100000"/>
              </a:lnSpc>
              <a:spcBef>
                <a:spcPts val="0"/>
              </a:spcBef>
              <a:spcAft>
                <a:spcPts val="0"/>
              </a:spcAft>
              <a:buClr>
                <a:srgbClr val="7030A0"/>
              </a:buClr>
              <a:buSzPts val="1600"/>
              <a:buFont typeface="Arial"/>
              <a:buChar char="•"/>
            </a:pPr>
            <a:r>
              <a:rPr b="0" i="0" lang="en-US" sz="1600" u="none" cap="none" strike="noStrike">
                <a:solidFill>
                  <a:srgbClr val="000000"/>
                </a:solidFill>
                <a:latin typeface="Arial"/>
                <a:ea typeface="Arial"/>
                <a:cs typeface="Arial"/>
                <a:sym typeface="Arial"/>
              </a:rPr>
              <a:t> Observational database (KIGS)</a:t>
            </a:r>
            <a:endParaRPr/>
          </a:p>
          <a:p>
            <a:pPr indent="0" lvl="0" marL="0" marR="0" rtl="0" algn="l">
              <a:lnSpc>
                <a:spcPct val="100000"/>
              </a:lnSpc>
              <a:spcBef>
                <a:spcPts val="0"/>
              </a:spcBef>
              <a:spcAft>
                <a:spcPts val="0"/>
              </a:spcAft>
              <a:buClr>
                <a:srgbClr val="7030A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2" name="Google Shape;1002;p58"/>
          <p:cNvSpPr txBox="1"/>
          <p:nvPr/>
        </p:nvSpPr>
        <p:spPr>
          <a:xfrm>
            <a:off x="8848726" y="4799014"/>
            <a:ext cx="1012825"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n=245</a:t>
            </a:r>
            <a:endParaRPr/>
          </a:p>
        </p:txBody>
      </p:sp>
      <p:sp>
        <p:nvSpPr>
          <p:cNvPr id="1003" name="Google Shape;1003;p58"/>
          <p:cNvSpPr/>
          <p:nvPr/>
        </p:nvSpPr>
        <p:spPr>
          <a:xfrm>
            <a:off x="2112963" y="3549651"/>
            <a:ext cx="2652712" cy="1230313"/>
          </a:xfrm>
          <a:prstGeom prst="roundRect">
            <a:avLst>
              <a:gd fmla="val 16667" name="adj"/>
            </a:avLst>
          </a:prstGeom>
          <a:solidFill>
            <a:srgbClr val="7030A0"/>
          </a:solidFill>
          <a:ln cap="flat" cmpd="sng" w="28575">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179388" marR="0" rtl="0" algn="l">
              <a:lnSpc>
                <a:spcPct val="100000"/>
              </a:lnSpc>
              <a:spcBef>
                <a:spcPts val="0"/>
              </a:spcBef>
              <a:spcAft>
                <a:spcPts val="0"/>
              </a:spcAft>
              <a:buClr>
                <a:srgbClr val="7030A0"/>
              </a:buClr>
              <a:buSzPts val="1600"/>
              <a:buFont typeface="Arial"/>
              <a:buNone/>
            </a:pPr>
            <a:r>
              <a:rPr b="0" i="0" lang="en-US" sz="1600" u="none" cap="none" strike="noStrike">
                <a:solidFill>
                  <a:srgbClr val="FFFFFF"/>
                </a:solidFill>
                <a:latin typeface="Arial"/>
                <a:ea typeface="Arial"/>
                <a:cs typeface="Arial"/>
                <a:sym typeface="Arial"/>
              </a:rPr>
              <a:t>Age at treatment start was negatively correlated with total height gain (</a:t>
            </a:r>
            <a:r>
              <a:rPr b="0" i="1" lang="en-US" sz="1600" u="none" cap="none" strike="noStrike">
                <a:solidFill>
                  <a:srgbClr val="FFFFFF"/>
                </a:solidFill>
                <a:latin typeface="Arial"/>
                <a:ea typeface="Arial"/>
                <a:cs typeface="Arial"/>
                <a:sym typeface="Arial"/>
              </a:rPr>
              <a:t>p</a:t>
            </a:r>
            <a:r>
              <a:rPr b="0" i="0" lang="en-US" sz="1600" u="none" cap="none" strike="noStrike">
                <a:solidFill>
                  <a:srgbClr val="FFFFFF"/>
                </a:solidFill>
                <a:latin typeface="Arial"/>
                <a:ea typeface="Arial"/>
                <a:cs typeface="Arial"/>
                <a:sym typeface="Arial"/>
              </a:rPr>
              <a:t>&lt;0.0001)</a:t>
            </a:r>
            <a:endParaRPr b="0" i="0" sz="1600" u="none" cap="none" strike="noStrike">
              <a:solidFill>
                <a:srgbClr val="FFFFFF"/>
              </a:solidFill>
              <a:latin typeface="Arial"/>
              <a:ea typeface="Arial"/>
              <a:cs typeface="Arial"/>
              <a:sym typeface="Arial"/>
            </a:endParaRPr>
          </a:p>
        </p:txBody>
      </p:sp>
      <p:cxnSp>
        <p:nvCxnSpPr>
          <p:cNvPr id="1004" name="Google Shape;1004;p58"/>
          <p:cNvCxnSpPr/>
          <p:nvPr/>
        </p:nvCxnSpPr>
        <p:spPr>
          <a:xfrm flipH="1" rot="10800000">
            <a:off x="1085706" y="1134996"/>
            <a:ext cx="9845964" cy="2311"/>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8" name="Shape 1008"/>
        <p:cNvGrpSpPr/>
        <p:nvPr/>
      </p:nvGrpSpPr>
      <p:grpSpPr>
        <a:xfrm>
          <a:off x="0" y="0"/>
          <a:ext cx="0" cy="0"/>
          <a:chOff x="0" y="0"/>
          <a:chExt cx="0" cy="0"/>
        </a:xfrm>
      </p:grpSpPr>
      <p:sp>
        <p:nvSpPr>
          <p:cNvPr id="1009" name="Google Shape;1009;p59"/>
          <p:cNvSpPr txBox="1"/>
          <p:nvPr>
            <p:ph type="title"/>
          </p:nvPr>
        </p:nvSpPr>
        <p:spPr>
          <a:xfrm>
            <a:off x="1927226" y="317500"/>
            <a:ext cx="8748713" cy="80645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600"/>
              <a:buFont typeface="Calibri"/>
              <a:buNone/>
            </a:pPr>
            <a:r>
              <a:rPr lang="en-US" sz="2600"/>
              <a:t>98% of</a:t>
            </a:r>
            <a:r>
              <a:rPr lang="en-US" sz="2600">
                <a:solidFill>
                  <a:srgbClr val="C35555"/>
                </a:solidFill>
              </a:rPr>
              <a:t> </a:t>
            </a:r>
            <a:r>
              <a:rPr lang="en-US" sz="2600"/>
              <a:t>children born SGA reached an adult height within their target height range after long-term GH treatment</a:t>
            </a:r>
            <a:endParaRPr/>
          </a:p>
        </p:txBody>
      </p:sp>
      <p:sp>
        <p:nvSpPr>
          <p:cNvPr id="1010" name="Google Shape;1010;p59"/>
          <p:cNvSpPr txBox="1"/>
          <p:nvPr/>
        </p:nvSpPr>
        <p:spPr>
          <a:xfrm>
            <a:off x="9656513" y="6437108"/>
            <a:ext cx="2707692"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Van Pareren </a:t>
            </a:r>
            <a:r>
              <a:rPr b="0" i="1" lang="en-US" sz="1000" u="none" cap="none" strike="noStrike">
                <a:solidFill>
                  <a:srgbClr val="000000"/>
                </a:solidFill>
                <a:latin typeface="Calibri"/>
                <a:ea typeface="Calibri"/>
                <a:cs typeface="Calibri"/>
                <a:sym typeface="Calibri"/>
              </a:rPr>
              <a:t>. J Clin Endocrinol Metab</a:t>
            </a:r>
            <a:r>
              <a:rPr b="0" i="0" lang="en-US" sz="1000" u="none" cap="none" strike="noStrike">
                <a:solidFill>
                  <a:srgbClr val="000000"/>
                </a:solidFill>
                <a:latin typeface="Calibri"/>
                <a:ea typeface="Calibri"/>
                <a:cs typeface="Calibri"/>
                <a:sym typeface="Calibri"/>
              </a:rPr>
              <a:t> 2003</a:t>
            </a:r>
            <a:endParaRPr b="0" i="0" sz="1000" u="none" cap="none" strike="noStrike">
              <a:solidFill>
                <a:srgbClr val="000000"/>
              </a:solidFill>
              <a:latin typeface="Calibri"/>
              <a:ea typeface="Calibri"/>
              <a:cs typeface="Calibri"/>
              <a:sym typeface="Calibri"/>
            </a:endParaRPr>
          </a:p>
        </p:txBody>
      </p:sp>
      <p:sp>
        <p:nvSpPr>
          <p:cNvPr id="1011" name="Google Shape;1011;p59"/>
          <p:cNvSpPr txBox="1"/>
          <p:nvPr/>
        </p:nvSpPr>
        <p:spPr>
          <a:xfrm>
            <a:off x="5486401" y="4800600"/>
            <a:ext cx="4194175" cy="641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a:t>
            </a:r>
            <a:r>
              <a:rPr b="0" i="1" lang="en-US" sz="1000" u="none" cap="none" strike="noStrike">
                <a:solidFill>
                  <a:srgbClr val="000000"/>
                </a:solidFill>
                <a:latin typeface="Arial"/>
                <a:ea typeface="Arial"/>
                <a:cs typeface="Arial"/>
                <a:sym typeface="Arial"/>
              </a:rPr>
              <a:t>p</a:t>
            </a:r>
            <a:r>
              <a:rPr b="0" i="0" lang="en-US" sz="1000" u="none" cap="none" strike="noStrike">
                <a:solidFill>
                  <a:srgbClr val="000000"/>
                </a:solidFill>
                <a:latin typeface="Arial"/>
                <a:ea typeface="Arial"/>
                <a:cs typeface="Arial"/>
                <a:sym typeface="Arial"/>
              </a:rPr>
              <a:t>&lt;0.0001 vs. baseline</a:t>
            </a:r>
            <a:endParaRPr/>
          </a:p>
          <a:p>
            <a:pPr indent="0" lvl="0" marL="0" marR="0" rtl="0" algn="l">
              <a:lnSpc>
                <a:spcPct val="100000"/>
              </a:lnSpc>
              <a:spcBef>
                <a:spcPts val="0"/>
              </a:spcBef>
              <a:spcAft>
                <a:spcPts val="0"/>
              </a:spcAft>
              <a:buClr>
                <a:srgbClr val="000000"/>
              </a:buClr>
              <a:buSzPts val="1100"/>
              <a:buFont typeface="Arial"/>
              <a:buNone/>
            </a:pPr>
            <a:r>
              <a:rPr b="0" baseline="30000" i="0" lang="en-US" sz="1100" u="none" cap="none" strike="noStrike">
                <a:solidFill>
                  <a:srgbClr val="000000"/>
                </a:solidFill>
                <a:latin typeface="Arial"/>
                <a:ea typeface="Arial"/>
                <a:cs typeface="Arial"/>
                <a:sym typeface="Arial"/>
              </a:rPr>
              <a:t>Ɨ</a:t>
            </a:r>
            <a:r>
              <a:rPr b="0" i="0" lang="en-US" sz="1100" u="none" cap="none" strike="noStrike">
                <a:solidFill>
                  <a:srgbClr val="000000"/>
                </a:solidFill>
                <a:latin typeface="Arial"/>
                <a:ea typeface="Arial"/>
                <a:cs typeface="Arial"/>
                <a:sym typeface="Arial"/>
              </a:rPr>
              <a:t>Adult height was reached after ~7.8 years of GH treatment</a:t>
            </a:r>
            <a:r>
              <a:rPr b="0" i="0" lang="en-US" sz="1000" u="none" cap="none" strike="noStrike">
                <a:solidFill>
                  <a:srgbClr val="000000"/>
                </a:solidFill>
                <a:latin typeface="Arial"/>
                <a:ea typeface="Arial"/>
                <a:cs typeface="Arial"/>
                <a:sym typeface="Arial"/>
              </a:rPr>
              <a:t> </a:t>
            </a:r>
            <a:endParaRPr/>
          </a:p>
          <a:p>
            <a:pPr indent="0" lvl="0" marL="0" marR="0" rtl="0" algn="l">
              <a:lnSpc>
                <a:spcPct val="100000"/>
              </a:lnSpc>
              <a:spcBef>
                <a:spcPts val="50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a:t>
            </a:r>
            <a:endParaRPr/>
          </a:p>
        </p:txBody>
      </p:sp>
      <p:sp>
        <p:nvSpPr>
          <p:cNvPr id="1012" name="Google Shape;1012;p59"/>
          <p:cNvSpPr txBox="1"/>
          <p:nvPr/>
        </p:nvSpPr>
        <p:spPr>
          <a:xfrm>
            <a:off x="5486400" y="4572001"/>
            <a:ext cx="1651000" cy="239713"/>
          </a:xfrm>
          <a:prstGeom prst="rect">
            <a:avLst/>
          </a:prstGeom>
          <a:noFill/>
          <a:ln>
            <a:noFill/>
          </a:ln>
        </p:spPr>
        <p:txBody>
          <a:bodyPr anchorCtr="0" anchor="t" bIns="45700" lIns="91425" spcFirstLastPara="1" rIns="91425" wrap="square" tIns="45700">
            <a:noAutofit/>
          </a:bodyPr>
          <a:lstStyle/>
          <a:p>
            <a:pPr indent="0" lvl="0" marL="0" marR="0" rtl="0" algn="l">
              <a:lnSpc>
                <a:spcPct val="97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Data are mean±SD</a:t>
            </a:r>
            <a:endParaRPr/>
          </a:p>
        </p:txBody>
      </p:sp>
      <p:grpSp>
        <p:nvGrpSpPr>
          <p:cNvPr id="1013" name="Google Shape;1013;p59"/>
          <p:cNvGrpSpPr/>
          <p:nvPr/>
        </p:nvGrpSpPr>
        <p:grpSpPr>
          <a:xfrm>
            <a:off x="3405189" y="1898651"/>
            <a:ext cx="5830887" cy="3649663"/>
            <a:chOff x="1004501" y="2061629"/>
            <a:chExt cx="6307938" cy="4044505"/>
          </a:xfrm>
        </p:grpSpPr>
        <p:sp>
          <p:nvSpPr>
            <p:cNvPr id="1014" name="Google Shape;1014;p59"/>
            <p:cNvSpPr/>
            <p:nvPr/>
          </p:nvSpPr>
          <p:spPr>
            <a:xfrm>
              <a:off x="1893675" y="2072142"/>
              <a:ext cx="4043692" cy="32739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15" name="Google Shape;1015;p59"/>
            <p:cNvSpPr/>
            <p:nvPr/>
          </p:nvSpPr>
          <p:spPr>
            <a:xfrm>
              <a:off x="1946173" y="3283354"/>
              <a:ext cx="3875697" cy="20599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016" name="Google Shape;1016;p59"/>
            <p:cNvCxnSpPr/>
            <p:nvPr/>
          </p:nvCxnSpPr>
          <p:spPr>
            <a:xfrm flipH="1" rot="10800000">
              <a:off x="2332036" y="3322697"/>
              <a:ext cx="1313" cy="59015"/>
            </a:xfrm>
            <a:prstGeom prst="straightConnector1">
              <a:avLst/>
            </a:prstGeom>
            <a:noFill/>
            <a:ln cap="flat" cmpd="sng" w="19050">
              <a:solidFill>
                <a:schemeClr val="dk1"/>
              </a:solidFill>
              <a:prstDash val="solid"/>
              <a:round/>
              <a:headEnd len="med" w="med" type="none"/>
              <a:tailEnd len="med" w="med" type="none"/>
            </a:ln>
          </p:spPr>
        </p:cxnSp>
        <p:cxnSp>
          <p:nvCxnSpPr>
            <p:cNvPr id="1017" name="Google Shape;1017;p59"/>
            <p:cNvCxnSpPr/>
            <p:nvPr/>
          </p:nvCxnSpPr>
          <p:spPr>
            <a:xfrm flipH="1" rot="10800000">
              <a:off x="3202198" y="3311456"/>
              <a:ext cx="1312" cy="59015"/>
            </a:xfrm>
            <a:prstGeom prst="straightConnector1">
              <a:avLst/>
            </a:prstGeom>
            <a:noFill/>
            <a:ln cap="flat" cmpd="sng" w="19050">
              <a:solidFill>
                <a:schemeClr val="dk1"/>
              </a:solidFill>
              <a:prstDash val="solid"/>
              <a:round/>
              <a:headEnd len="med" w="med" type="none"/>
              <a:tailEnd len="med" w="med" type="none"/>
            </a:ln>
          </p:spPr>
        </p:cxnSp>
        <p:cxnSp>
          <p:nvCxnSpPr>
            <p:cNvPr id="1018" name="Google Shape;1018;p59"/>
            <p:cNvCxnSpPr/>
            <p:nvPr/>
          </p:nvCxnSpPr>
          <p:spPr>
            <a:xfrm flipH="1" rot="10800000">
              <a:off x="4084172" y="3322697"/>
              <a:ext cx="1312" cy="59015"/>
            </a:xfrm>
            <a:prstGeom prst="straightConnector1">
              <a:avLst/>
            </a:prstGeom>
            <a:noFill/>
            <a:ln cap="flat" cmpd="sng" w="19050">
              <a:solidFill>
                <a:schemeClr val="dk1"/>
              </a:solidFill>
              <a:prstDash val="solid"/>
              <a:round/>
              <a:headEnd len="med" w="med" type="none"/>
              <a:tailEnd len="med" w="med" type="none"/>
            </a:ln>
          </p:spPr>
        </p:cxnSp>
        <p:cxnSp>
          <p:nvCxnSpPr>
            <p:cNvPr id="1019" name="Google Shape;1019;p59"/>
            <p:cNvCxnSpPr/>
            <p:nvPr/>
          </p:nvCxnSpPr>
          <p:spPr>
            <a:xfrm flipH="1" rot="10800000">
              <a:off x="4953021" y="3322697"/>
              <a:ext cx="1312" cy="59015"/>
            </a:xfrm>
            <a:prstGeom prst="straightConnector1">
              <a:avLst/>
            </a:prstGeom>
            <a:noFill/>
            <a:ln cap="flat" cmpd="sng" w="19050">
              <a:solidFill>
                <a:schemeClr val="dk1"/>
              </a:solidFill>
              <a:prstDash val="solid"/>
              <a:round/>
              <a:headEnd len="med" w="med" type="none"/>
              <a:tailEnd len="med" w="med" type="none"/>
            </a:ln>
          </p:spPr>
        </p:cxnSp>
        <p:sp>
          <p:nvSpPr>
            <p:cNvPr id="1020" name="Google Shape;1020;p59"/>
            <p:cNvSpPr txBox="1"/>
            <p:nvPr/>
          </p:nvSpPr>
          <p:spPr>
            <a:xfrm>
              <a:off x="6122037" y="2392065"/>
              <a:ext cx="1190402" cy="5798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Target height SDS</a:t>
              </a:r>
              <a:endParaRPr/>
            </a:p>
          </p:txBody>
        </p:sp>
        <p:sp>
          <p:nvSpPr>
            <p:cNvPr id="1021" name="Google Shape;1021;p59"/>
            <p:cNvSpPr txBox="1"/>
            <p:nvPr/>
          </p:nvSpPr>
          <p:spPr>
            <a:xfrm>
              <a:off x="4874274" y="4635078"/>
              <a:ext cx="296616" cy="34107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t>
              </a:r>
              <a:endParaRPr/>
            </a:p>
          </p:txBody>
        </p:sp>
        <p:sp>
          <p:nvSpPr>
            <p:cNvPr id="1022" name="Google Shape;1022;p59"/>
            <p:cNvSpPr txBox="1"/>
            <p:nvPr/>
          </p:nvSpPr>
          <p:spPr>
            <a:xfrm>
              <a:off x="5266699" y="4511427"/>
              <a:ext cx="296616" cy="341074"/>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t>
              </a:r>
              <a:endParaRPr/>
            </a:p>
          </p:txBody>
        </p:sp>
        <p:sp>
          <p:nvSpPr>
            <p:cNvPr id="1023" name="Google Shape;1023;p59"/>
            <p:cNvSpPr/>
            <p:nvPr/>
          </p:nvSpPr>
          <p:spPr>
            <a:xfrm>
              <a:off x="2196854" y="3306921"/>
              <a:ext cx="381926" cy="1967165"/>
            </a:xfrm>
            <a:prstGeom prst="rect">
              <a:avLst/>
            </a:pr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24" name="Google Shape;1024;p59"/>
            <p:cNvSpPr/>
            <p:nvPr/>
          </p:nvSpPr>
          <p:spPr>
            <a:xfrm>
              <a:off x="3490940" y="3305836"/>
              <a:ext cx="379301" cy="1013090"/>
            </a:xfrm>
            <a:prstGeom prst="rect">
              <a:avLst/>
            </a:pr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25" name="Google Shape;1025;p59"/>
            <p:cNvSpPr/>
            <p:nvPr/>
          </p:nvSpPr>
          <p:spPr>
            <a:xfrm>
              <a:off x="2589279" y="3305836"/>
              <a:ext cx="360927" cy="2026180"/>
            </a:xfrm>
            <a:prstGeom prst="rect">
              <a:avLst/>
            </a:prstGeom>
            <a:solidFill>
              <a:srgbClr val="E7CF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26" name="Google Shape;1026;p59"/>
            <p:cNvSpPr/>
            <p:nvPr/>
          </p:nvSpPr>
          <p:spPr>
            <a:xfrm>
              <a:off x="3870241" y="3305836"/>
              <a:ext cx="381927" cy="878198"/>
            </a:xfrm>
            <a:prstGeom prst="rect">
              <a:avLst/>
            </a:prstGeom>
            <a:solidFill>
              <a:srgbClr val="E7CF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027" name="Google Shape;1027;p59"/>
            <p:cNvCxnSpPr/>
            <p:nvPr/>
          </p:nvCxnSpPr>
          <p:spPr>
            <a:xfrm>
              <a:off x="2388473" y="5264571"/>
              <a:ext cx="1312" cy="546591"/>
            </a:xfrm>
            <a:prstGeom prst="straightConnector1">
              <a:avLst/>
            </a:prstGeom>
            <a:noFill/>
            <a:ln cap="flat" cmpd="sng" w="14275">
              <a:solidFill>
                <a:schemeClr val="dk1"/>
              </a:solidFill>
              <a:prstDash val="solid"/>
              <a:round/>
              <a:headEnd len="med" w="med" type="none"/>
              <a:tailEnd len="med" w="med" type="none"/>
            </a:ln>
          </p:spPr>
        </p:cxnSp>
        <p:cxnSp>
          <p:nvCxnSpPr>
            <p:cNvPr id="1028" name="Google Shape;1028;p59"/>
            <p:cNvCxnSpPr/>
            <p:nvPr/>
          </p:nvCxnSpPr>
          <p:spPr>
            <a:xfrm>
              <a:off x="2328100" y="5811161"/>
              <a:ext cx="141746" cy="1406"/>
            </a:xfrm>
            <a:prstGeom prst="straightConnector1">
              <a:avLst/>
            </a:prstGeom>
            <a:noFill/>
            <a:ln cap="flat" cmpd="sng" w="14275">
              <a:solidFill>
                <a:schemeClr val="dk1"/>
              </a:solidFill>
              <a:prstDash val="solid"/>
              <a:round/>
              <a:headEnd len="med" w="med" type="none"/>
              <a:tailEnd len="med" w="med" type="none"/>
            </a:ln>
          </p:spPr>
        </p:cxnSp>
        <p:cxnSp>
          <p:nvCxnSpPr>
            <p:cNvPr id="1029" name="Google Shape;1029;p59"/>
            <p:cNvCxnSpPr/>
            <p:nvPr/>
          </p:nvCxnSpPr>
          <p:spPr>
            <a:xfrm>
              <a:off x="3672059" y="4310495"/>
              <a:ext cx="2625" cy="469309"/>
            </a:xfrm>
            <a:prstGeom prst="straightConnector1">
              <a:avLst/>
            </a:prstGeom>
            <a:noFill/>
            <a:ln cap="flat" cmpd="sng" w="14275">
              <a:solidFill>
                <a:schemeClr val="dk1"/>
              </a:solidFill>
              <a:prstDash val="solid"/>
              <a:round/>
              <a:headEnd len="med" w="med" type="none"/>
              <a:tailEnd len="med" w="med" type="none"/>
            </a:ln>
          </p:spPr>
        </p:cxnSp>
        <p:cxnSp>
          <p:nvCxnSpPr>
            <p:cNvPr id="1030" name="Google Shape;1030;p59"/>
            <p:cNvCxnSpPr/>
            <p:nvPr/>
          </p:nvCxnSpPr>
          <p:spPr>
            <a:xfrm>
              <a:off x="3610373" y="4779804"/>
              <a:ext cx="141746" cy="1406"/>
            </a:xfrm>
            <a:prstGeom prst="straightConnector1">
              <a:avLst/>
            </a:prstGeom>
            <a:noFill/>
            <a:ln cap="flat" cmpd="sng" w="14275">
              <a:solidFill>
                <a:schemeClr val="dk1"/>
              </a:solidFill>
              <a:prstDash val="solid"/>
              <a:round/>
              <a:headEnd len="med" w="med" type="none"/>
              <a:tailEnd len="med" w="med" type="none"/>
            </a:ln>
          </p:spPr>
        </p:cxnSp>
        <p:cxnSp>
          <p:nvCxnSpPr>
            <p:cNvPr id="1031" name="Google Shape;1031;p59"/>
            <p:cNvCxnSpPr/>
            <p:nvPr/>
          </p:nvCxnSpPr>
          <p:spPr>
            <a:xfrm>
              <a:off x="2769086" y="5323585"/>
              <a:ext cx="2625" cy="487576"/>
            </a:xfrm>
            <a:prstGeom prst="straightConnector1">
              <a:avLst/>
            </a:prstGeom>
            <a:noFill/>
            <a:ln cap="flat" cmpd="sng" w="14275">
              <a:solidFill>
                <a:schemeClr val="dk1"/>
              </a:solidFill>
              <a:prstDash val="solid"/>
              <a:round/>
              <a:headEnd len="med" w="med" type="none"/>
              <a:tailEnd len="med" w="med" type="none"/>
            </a:ln>
          </p:spPr>
        </p:cxnSp>
        <p:cxnSp>
          <p:nvCxnSpPr>
            <p:cNvPr id="1032" name="Google Shape;1032;p59"/>
            <p:cNvCxnSpPr/>
            <p:nvPr/>
          </p:nvCxnSpPr>
          <p:spPr>
            <a:xfrm>
              <a:off x="2710025" y="5811161"/>
              <a:ext cx="139121" cy="1406"/>
            </a:xfrm>
            <a:prstGeom prst="straightConnector1">
              <a:avLst/>
            </a:prstGeom>
            <a:noFill/>
            <a:ln cap="flat" cmpd="sng" w="14275">
              <a:solidFill>
                <a:schemeClr val="dk1"/>
              </a:solidFill>
              <a:prstDash val="solid"/>
              <a:round/>
              <a:headEnd len="med" w="med" type="none"/>
              <a:tailEnd len="med" w="med" type="none"/>
            </a:ln>
          </p:spPr>
        </p:cxnSp>
        <p:cxnSp>
          <p:nvCxnSpPr>
            <p:cNvPr id="1033" name="Google Shape;1033;p59"/>
            <p:cNvCxnSpPr/>
            <p:nvPr/>
          </p:nvCxnSpPr>
          <p:spPr>
            <a:xfrm>
              <a:off x="4052673" y="4175603"/>
              <a:ext cx="1312" cy="484766"/>
            </a:xfrm>
            <a:prstGeom prst="straightConnector1">
              <a:avLst/>
            </a:prstGeom>
            <a:noFill/>
            <a:ln cap="flat" cmpd="sng" w="14275">
              <a:solidFill>
                <a:schemeClr val="dk1"/>
              </a:solidFill>
              <a:prstDash val="solid"/>
              <a:round/>
              <a:headEnd len="med" w="med" type="none"/>
              <a:tailEnd len="med" w="med" type="none"/>
            </a:ln>
          </p:spPr>
        </p:cxnSp>
        <p:cxnSp>
          <p:nvCxnSpPr>
            <p:cNvPr id="1034" name="Google Shape;1034;p59"/>
            <p:cNvCxnSpPr/>
            <p:nvPr/>
          </p:nvCxnSpPr>
          <p:spPr>
            <a:xfrm>
              <a:off x="3992300" y="4660370"/>
              <a:ext cx="139121" cy="2810"/>
            </a:xfrm>
            <a:prstGeom prst="straightConnector1">
              <a:avLst/>
            </a:prstGeom>
            <a:noFill/>
            <a:ln cap="flat" cmpd="sng" w="14275">
              <a:solidFill>
                <a:schemeClr val="dk1"/>
              </a:solidFill>
              <a:prstDash val="solid"/>
              <a:round/>
              <a:headEnd len="med" w="med" type="none"/>
              <a:tailEnd len="med" w="med" type="none"/>
            </a:ln>
          </p:spPr>
        </p:cxnSp>
        <p:grpSp>
          <p:nvGrpSpPr>
            <p:cNvPr id="1035" name="Google Shape;1035;p59"/>
            <p:cNvGrpSpPr/>
            <p:nvPr/>
          </p:nvGrpSpPr>
          <p:grpSpPr>
            <a:xfrm>
              <a:off x="4844087" y="3319887"/>
              <a:ext cx="742853" cy="1288493"/>
              <a:chOff x="3800" y="1825"/>
              <a:chExt cx="383" cy="684"/>
            </a:xfrm>
          </p:grpSpPr>
          <p:sp>
            <p:nvSpPr>
              <p:cNvPr id="1036" name="Google Shape;1036;p59"/>
              <p:cNvSpPr/>
              <p:nvPr/>
            </p:nvSpPr>
            <p:spPr>
              <a:xfrm>
                <a:off x="3800" y="1825"/>
                <a:ext cx="196" cy="394"/>
              </a:xfrm>
              <a:prstGeom prst="rect">
                <a:avLst/>
              </a:pr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37" name="Google Shape;1037;p59"/>
              <p:cNvSpPr/>
              <p:nvPr/>
            </p:nvSpPr>
            <p:spPr>
              <a:xfrm>
                <a:off x="3996" y="1825"/>
                <a:ext cx="187" cy="321"/>
              </a:xfrm>
              <a:prstGeom prst="rect">
                <a:avLst/>
              </a:prstGeom>
              <a:solidFill>
                <a:srgbClr val="E7CF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038" name="Google Shape;1038;p59"/>
              <p:cNvCxnSpPr/>
              <p:nvPr/>
            </p:nvCxnSpPr>
            <p:spPr>
              <a:xfrm>
                <a:off x="3892" y="2219"/>
                <a:ext cx="1" cy="289"/>
              </a:xfrm>
              <a:prstGeom prst="straightConnector1">
                <a:avLst/>
              </a:prstGeom>
              <a:noFill/>
              <a:ln cap="flat" cmpd="sng" w="14275">
                <a:solidFill>
                  <a:schemeClr val="dk1"/>
                </a:solidFill>
                <a:prstDash val="solid"/>
                <a:round/>
                <a:headEnd len="med" w="med" type="none"/>
                <a:tailEnd len="med" w="med" type="none"/>
              </a:ln>
            </p:spPr>
          </p:cxnSp>
          <p:cxnSp>
            <p:nvCxnSpPr>
              <p:cNvPr id="1039" name="Google Shape;1039;p59"/>
              <p:cNvCxnSpPr/>
              <p:nvPr/>
            </p:nvCxnSpPr>
            <p:spPr>
              <a:xfrm>
                <a:off x="3862" y="2508"/>
                <a:ext cx="72" cy="1"/>
              </a:xfrm>
              <a:prstGeom prst="straightConnector1">
                <a:avLst/>
              </a:prstGeom>
              <a:noFill/>
              <a:ln cap="flat" cmpd="sng" w="14275">
                <a:solidFill>
                  <a:schemeClr val="dk1"/>
                </a:solidFill>
                <a:prstDash val="solid"/>
                <a:round/>
                <a:headEnd len="med" w="med" type="none"/>
                <a:tailEnd len="med" w="med" type="none"/>
              </a:ln>
            </p:spPr>
          </p:cxnSp>
          <p:cxnSp>
            <p:nvCxnSpPr>
              <p:cNvPr id="1040" name="Google Shape;1040;p59"/>
              <p:cNvCxnSpPr/>
              <p:nvPr/>
            </p:nvCxnSpPr>
            <p:spPr>
              <a:xfrm>
                <a:off x="4089" y="2146"/>
                <a:ext cx="1" cy="289"/>
              </a:xfrm>
              <a:prstGeom prst="straightConnector1">
                <a:avLst/>
              </a:prstGeom>
              <a:noFill/>
              <a:ln cap="flat" cmpd="sng" w="14275">
                <a:solidFill>
                  <a:schemeClr val="dk1"/>
                </a:solidFill>
                <a:prstDash val="solid"/>
                <a:round/>
                <a:headEnd len="med" w="med" type="none"/>
                <a:tailEnd len="med" w="med" type="none"/>
              </a:ln>
            </p:spPr>
          </p:cxnSp>
          <p:cxnSp>
            <p:nvCxnSpPr>
              <p:cNvPr id="1041" name="Google Shape;1041;p59"/>
              <p:cNvCxnSpPr/>
              <p:nvPr/>
            </p:nvCxnSpPr>
            <p:spPr>
              <a:xfrm>
                <a:off x="4059" y="2435"/>
                <a:ext cx="71" cy="1"/>
              </a:xfrm>
              <a:prstGeom prst="straightConnector1">
                <a:avLst/>
              </a:prstGeom>
              <a:noFill/>
              <a:ln cap="flat" cmpd="sng" w="14275">
                <a:solidFill>
                  <a:schemeClr val="dk1"/>
                </a:solidFill>
                <a:prstDash val="solid"/>
                <a:round/>
                <a:headEnd len="med" w="med" type="none"/>
                <a:tailEnd len="med" w="med" type="none"/>
              </a:ln>
            </p:spPr>
          </p:cxnSp>
        </p:grpSp>
        <p:cxnSp>
          <p:nvCxnSpPr>
            <p:cNvPr id="1042" name="Google Shape;1042;p59"/>
            <p:cNvCxnSpPr/>
            <p:nvPr/>
          </p:nvCxnSpPr>
          <p:spPr>
            <a:xfrm>
              <a:off x="1946173" y="2604681"/>
              <a:ext cx="2625" cy="3400386"/>
            </a:xfrm>
            <a:prstGeom prst="straightConnector1">
              <a:avLst/>
            </a:prstGeom>
            <a:noFill/>
            <a:ln cap="flat" cmpd="sng" w="19050">
              <a:solidFill>
                <a:schemeClr val="dk1"/>
              </a:solidFill>
              <a:prstDash val="solid"/>
              <a:round/>
              <a:headEnd len="med" w="med" type="none"/>
              <a:tailEnd len="med" w="med" type="none"/>
            </a:ln>
          </p:spPr>
        </p:cxnSp>
        <p:cxnSp>
          <p:nvCxnSpPr>
            <p:cNvPr id="1043" name="Google Shape;1043;p59"/>
            <p:cNvCxnSpPr/>
            <p:nvPr/>
          </p:nvCxnSpPr>
          <p:spPr>
            <a:xfrm>
              <a:off x="1852989" y="6005067"/>
              <a:ext cx="98434" cy="1406"/>
            </a:xfrm>
            <a:prstGeom prst="straightConnector1">
              <a:avLst/>
            </a:prstGeom>
            <a:noFill/>
            <a:ln cap="flat" cmpd="sng" w="19050">
              <a:solidFill>
                <a:schemeClr val="dk1"/>
              </a:solidFill>
              <a:prstDash val="solid"/>
              <a:round/>
              <a:headEnd len="med" w="med" type="none"/>
              <a:tailEnd len="med" w="med" type="none"/>
            </a:ln>
          </p:spPr>
        </p:cxnSp>
        <p:cxnSp>
          <p:nvCxnSpPr>
            <p:cNvPr id="1044" name="Google Shape;1044;p59"/>
            <p:cNvCxnSpPr/>
            <p:nvPr/>
          </p:nvCxnSpPr>
          <p:spPr>
            <a:xfrm>
              <a:off x="1847739" y="5323585"/>
              <a:ext cx="98434" cy="1405"/>
            </a:xfrm>
            <a:prstGeom prst="straightConnector1">
              <a:avLst/>
            </a:prstGeom>
            <a:noFill/>
            <a:ln cap="flat" cmpd="sng" w="19050">
              <a:solidFill>
                <a:schemeClr val="dk1"/>
              </a:solidFill>
              <a:prstDash val="solid"/>
              <a:round/>
              <a:headEnd len="med" w="med" type="none"/>
              <a:tailEnd len="med" w="med" type="none"/>
            </a:ln>
          </p:spPr>
        </p:cxnSp>
        <p:cxnSp>
          <p:nvCxnSpPr>
            <p:cNvPr id="1045" name="Google Shape;1045;p59"/>
            <p:cNvCxnSpPr/>
            <p:nvPr/>
          </p:nvCxnSpPr>
          <p:spPr>
            <a:xfrm>
              <a:off x="1847739" y="4660370"/>
              <a:ext cx="98434" cy="2810"/>
            </a:xfrm>
            <a:prstGeom prst="straightConnector1">
              <a:avLst/>
            </a:prstGeom>
            <a:noFill/>
            <a:ln cap="flat" cmpd="sng" w="19050">
              <a:solidFill>
                <a:schemeClr val="dk1"/>
              </a:solidFill>
              <a:prstDash val="solid"/>
              <a:round/>
              <a:headEnd len="med" w="med" type="none"/>
              <a:tailEnd len="med" w="med" type="none"/>
            </a:ln>
          </p:spPr>
        </p:cxnSp>
        <p:cxnSp>
          <p:nvCxnSpPr>
            <p:cNvPr id="1046" name="Google Shape;1046;p59"/>
            <p:cNvCxnSpPr/>
            <p:nvPr/>
          </p:nvCxnSpPr>
          <p:spPr>
            <a:xfrm>
              <a:off x="1847739" y="3978887"/>
              <a:ext cx="98434" cy="2810"/>
            </a:xfrm>
            <a:prstGeom prst="straightConnector1">
              <a:avLst/>
            </a:prstGeom>
            <a:noFill/>
            <a:ln cap="flat" cmpd="sng" w="19050">
              <a:solidFill>
                <a:schemeClr val="dk1"/>
              </a:solidFill>
              <a:prstDash val="solid"/>
              <a:round/>
              <a:headEnd len="med" w="med" type="none"/>
              <a:tailEnd len="med" w="med" type="none"/>
            </a:ln>
          </p:spPr>
        </p:cxnSp>
        <p:cxnSp>
          <p:nvCxnSpPr>
            <p:cNvPr id="1047" name="Google Shape;1047;p59"/>
            <p:cNvCxnSpPr/>
            <p:nvPr/>
          </p:nvCxnSpPr>
          <p:spPr>
            <a:xfrm>
              <a:off x="1847739" y="3308646"/>
              <a:ext cx="98434" cy="2810"/>
            </a:xfrm>
            <a:prstGeom prst="straightConnector1">
              <a:avLst/>
            </a:prstGeom>
            <a:noFill/>
            <a:ln cap="flat" cmpd="sng" w="19050">
              <a:solidFill>
                <a:schemeClr val="dk1"/>
              </a:solidFill>
              <a:prstDash val="solid"/>
              <a:round/>
              <a:headEnd len="med" w="med" type="none"/>
              <a:tailEnd len="med" w="med" type="none"/>
            </a:ln>
          </p:spPr>
        </p:cxnSp>
        <p:sp>
          <p:nvSpPr>
            <p:cNvPr id="1048" name="Google Shape;1048;p59"/>
            <p:cNvSpPr/>
            <p:nvPr/>
          </p:nvSpPr>
          <p:spPr>
            <a:xfrm>
              <a:off x="1390003" y="5867365"/>
              <a:ext cx="376364" cy="23876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–4.0</a:t>
              </a:r>
              <a:endParaRPr/>
            </a:p>
          </p:txBody>
        </p:sp>
        <p:sp>
          <p:nvSpPr>
            <p:cNvPr id="1049" name="Google Shape;1049;p59"/>
            <p:cNvSpPr/>
            <p:nvPr/>
          </p:nvSpPr>
          <p:spPr>
            <a:xfrm>
              <a:off x="1382354" y="5185884"/>
              <a:ext cx="376365" cy="23876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–3.0</a:t>
              </a:r>
              <a:endParaRPr/>
            </a:p>
          </p:txBody>
        </p:sp>
        <p:sp>
          <p:nvSpPr>
            <p:cNvPr id="1050" name="Google Shape;1050;p59"/>
            <p:cNvSpPr/>
            <p:nvPr/>
          </p:nvSpPr>
          <p:spPr>
            <a:xfrm>
              <a:off x="1420416" y="4524073"/>
              <a:ext cx="376365" cy="23876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–2.0</a:t>
              </a:r>
              <a:endParaRPr/>
            </a:p>
          </p:txBody>
        </p:sp>
        <p:sp>
          <p:nvSpPr>
            <p:cNvPr id="1051" name="Google Shape;1051;p59"/>
            <p:cNvSpPr/>
            <p:nvPr/>
          </p:nvSpPr>
          <p:spPr>
            <a:xfrm>
              <a:off x="1420416" y="3843996"/>
              <a:ext cx="376365" cy="23876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–1.0</a:t>
              </a:r>
              <a:endParaRPr/>
            </a:p>
          </p:txBody>
        </p:sp>
        <p:sp>
          <p:nvSpPr>
            <p:cNvPr id="1052" name="Google Shape;1052;p59"/>
            <p:cNvSpPr/>
            <p:nvPr/>
          </p:nvSpPr>
          <p:spPr>
            <a:xfrm>
              <a:off x="1527949" y="3161108"/>
              <a:ext cx="268833" cy="23876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0.0</a:t>
              </a:r>
              <a:endParaRPr/>
            </a:p>
          </p:txBody>
        </p:sp>
        <p:sp>
          <p:nvSpPr>
            <p:cNvPr id="1053" name="Google Shape;1053;p59"/>
            <p:cNvSpPr/>
            <p:nvPr/>
          </p:nvSpPr>
          <p:spPr>
            <a:xfrm>
              <a:off x="2133991" y="2903972"/>
              <a:ext cx="744029" cy="23875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Baseline</a:t>
              </a:r>
              <a:endParaRPr/>
            </a:p>
          </p:txBody>
        </p:sp>
        <p:sp>
          <p:nvSpPr>
            <p:cNvPr id="1054" name="Google Shape;1054;p59"/>
            <p:cNvSpPr/>
            <p:nvPr/>
          </p:nvSpPr>
          <p:spPr>
            <a:xfrm>
              <a:off x="3537341" y="2903972"/>
              <a:ext cx="634765" cy="23875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2 years</a:t>
              </a:r>
              <a:endParaRPr/>
            </a:p>
          </p:txBody>
        </p:sp>
        <p:sp>
          <p:nvSpPr>
            <p:cNvPr id="1055" name="Google Shape;1055;p59"/>
            <p:cNvSpPr/>
            <p:nvPr/>
          </p:nvSpPr>
          <p:spPr>
            <a:xfrm>
              <a:off x="4933379" y="2760650"/>
              <a:ext cx="442255" cy="23875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Adult</a:t>
              </a:r>
              <a:endParaRPr/>
            </a:p>
          </p:txBody>
        </p:sp>
        <p:sp>
          <p:nvSpPr>
            <p:cNvPr id="1056" name="Google Shape;1056;p59"/>
            <p:cNvSpPr/>
            <p:nvPr/>
          </p:nvSpPr>
          <p:spPr>
            <a:xfrm>
              <a:off x="4850965" y="2948289"/>
              <a:ext cx="574074" cy="477503"/>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height</a:t>
              </a:r>
              <a:r>
                <a:rPr b="0" baseline="30000" i="0" lang="en-US" sz="1400" u="none" cap="none" strike="noStrike">
                  <a:solidFill>
                    <a:srgbClr val="000000"/>
                  </a:solidFill>
                  <a:latin typeface="Arial"/>
                  <a:ea typeface="Arial"/>
                  <a:cs typeface="Arial"/>
                  <a:sym typeface="Arial"/>
                </a:rPr>
                <a:t>Ɨ</a:t>
              </a:r>
              <a:endParaRPr/>
            </a:p>
            <a:p>
              <a:pPr indent="0" lvl="0" marL="0" marR="0" rtl="0" algn="r">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59"/>
            <p:cNvSpPr/>
            <p:nvPr/>
          </p:nvSpPr>
          <p:spPr>
            <a:xfrm rot="-5400000">
              <a:off x="545260" y="4108448"/>
              <a:ext cx="1184876" cy="266393"/>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Height SDS</a:t>
              </a:r>
              <a:endParaRPr/>
            </a:p>
          </p:txBody>
        </p:sp>
        <p:sp>
          <p:nvSpPr>
            <p:cNvPr id="1058" name="Google Shape;1058;p59"/>
            <p:cNvSpPr/>
            <p:nvPr/>
          </p:nvSpPr>
          <p:spPr>
            <a:xfrm>
              <a:off x="6303543" y="3155488"/>
              <a:ext cx="89247" cy="1339078"/>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59" name="Google Shape;1059;p59"/>
            <p:cNvSpPr/>
            <p:nvPr/>
          </p:nvSpPr>
          <p:spPr>
            <a:xfrm>
              <a:off x="6690720" y="2919428"/>
              <a:ext cx="82685" cy="1258986"/>
            </a:xfrm>
            <a:prstGeom prst="rect">
              <a:avLst/>
            </a:prstGeom>
            <a:solidFill>
              <a:srgbClr val="E7CFF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cxnSp>
          <p:nvCxnSpPr>
            <p:cNvPr id="1060" name="Google Shape;1060;p59"/>
            <p:cNvCxnSpPr/>
            <p:nvPr/>
          </p:nvCxnSpPr>
          <p:spPr>
            <a:xfrm>
              <a:off x="6205806" y="3842591"/>
              <a:ext cx="263805" cy="0"/>
            </a:xfrm>
            <a:prstGeom prst="straightConnector1">
              <a:avLst/>
            </a:prstGeom>
            <a:noFill/>
            <a:ln cap="flat" cmpd="sng" w="28575">
              <a:solidFill>
                <a:schemeClr val="dk1"/>
              </a:solidFill>
              <a:prstDash val="solid"/>
              <a:round/>
              <a:headEnd len="med" w="med" type="none"/>
              <a:tailEnd len="med" w="med" type="none"/>
            </a:ln>
          </p:spPr>
        </p:cxnSp>
        <p:cxnSp>
          <p:nvCxnSpPr>
            <p:cNvPr id="1061" name="Google Shape;1061;p59"/>
            <p:cNvCxnSpPr/>
            <p:nvPr/>
          </p:nvCxnSpPr>
          <p:spPr>
            <a:xfrm>
              <a:off x="6610659" y="3527844"/>
              <a:ext cx="263805" cy="0"/>
            </a:xfrm>
            <a:prstGeom prst="straightConnector1">
              <a:avLst/>
            </a:prstGeom>
            <a:noFill/>
            <a:ln cap="flat" cmpd="sng" w="28575">
              <a:solidFill>
                <a:schemeClr val="dk1"/>
              </a:solidFill>
              <a:prstDash val="solid"/>
              <a:round/>
              <a:headEnd len="med" w="med" type="none"/>
              <a:tailEnd len="med" w="med" type="none"/>
            </a:ln>
          </p:spPr>
        </p:cxnSp>
        <p:cxnSp>
          <p:nvCxnSpPr>
            <p:cNvPr id="1062" name="Google Shape;1062;p59"/>
            <p:cNvCxnSpPr/>
            <p:nvPr/>
          </p:nvCxnSpPr>
          <p:spPr>
            <a:xfrm>
              <a:off x="1837239" y="2607492"/>
              <a:ext cx="98434" cy="1406"/>
            </a:xfrm>
            <a:prstGeom prst="straightConnector1">
              <a:avLst/>
            </a:prstGeom>
            <a:noFill/>
            <a:ln cap="flat" cmpd="sng" w="19050">
              <a:solidFill>
                <a:schemeClr val="dk1"/>
              </a:solidFill>
              <a:prstDash val="solid"/>
              <a:round/>
              <a:headEnd len="med" w="med" type="none"/>
              <a:tailEnd len="med" w="med" type="none"/>
            </a:ln>
          </p:spPr>
        </p:cxnSp>
        <p:sp>
          <p:nvSpPr>
            <p:cNvPr id="1063" name="Google Shape;1063;p59"/>
            <p:cNvSpPr/>
            <p:nvPr/>
          </p:nvSpPr>
          <p:spPr>
            <a:xfrm>
              <a:off x="1527949" y="2509133"/>
              <a:ext cx="268833" cy="238769"/>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1.0</a:t>
              </a:r>
              <a:endParaRPr/>
            </a:p>
          </p:txBody>
        </p:sp>
        <p:cxnSp>
          <p:nvCxnSpPr>
            <p:cNvPr id="1064" name="Google Shape;1064;p59"/>
            <p:cNvCxnSpPr/>
            <p:nvPr/>
          </p:nvCxnSpPr>
          <p:spPr>
            <a:xfrm flipH="1" rot="10800000">
              <a:off x="4508097" y="3310051"/>
              <a:ext cx="1313" cy="59015"/>
            </a:xfrm>
            <a:prstGeom prst="straightConnector1">
              <a:avLst/>
            </a:prstGeom>
            <a:noFill/>
            <a:ln cap="flat" cmpd="sng" w="19050">
              <a:solidFill>
                <a:schemeClr val="dk1"/>
              </a:solidFill>
              <a:prstDash val="solid"/>
              <a:round/>
              <a:headEnd len="med" w="med" type="none"/>
              <a:tailEnd len="med" w="med" type="none"/>
            </a:ln>
          </p:spPr>
        </p:cxnSp>
        <p:sp>
          <p:nvSpPr>
            <p:cNvPr id="1065" name="Google Shape;1065;p59"/>
            <p:cNvSpPr/>
            <p:nvPr/>
          </p:nvSpPr>
          <p:spPr>
            <a:xfrm>
              <a:off x="2127293" y="2100150"/>
              <a:ext cx="119434" cy="125055"/>
            </a:xfrm>
            <a:prstGeom prst="rect">
              <a:avLst/>
            </a:pr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66" name="Google Shape;1066;p59"/>
            <p:cNvSpPr/>
            <p:nvPr/>
          </p:nvSpPr>
          <p:spPr>
            <a:xfrm>
              <a:off x="4296791" y="2098744"/>
              <a:ext cx="119434" cy="125057"/>
            </a:xfrm>
            <a:prstGeom prst="rect">
              <a:avLst/>
            </a:prstGeom>
            <a:solidFill>
              <a:srgbClr val="E7CF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67" name="Google Shape;1067;p59"/>
            <p:cNvSpPr/>
            <p:nvPr/>
          </p:nvSpPr>
          <p:spPr>
            <a:xfrm>
              <a:off x="2301123" y="2080981"/>
              <a:ext cx="1902365" cy="76095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GH 0.033 mg/kg/day</a:t>
              </a:r>
              <a:endParaRPr/>
            </a:p>
            <a:p>
              <a:pPr indent="0" lvl="0" marL="0" marR="0" rtl="0" algn="l">
                <a:lnSpc>
                  <a:spcPct val="97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Mean (SD) age, 7.9 (1.9) years</a:t>
              </a:r>
              <a:endParaRPr/>
            </a:p>
            <a:p>
              <a:pPr indent="0" lvl="0" marL="0" marR="0" rtl="0" algn="l">
                <a:lnSpc>
                  <a:spcPct val="97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n=28 </a:t>
              </a:r>
              <a:endParaRPr/>
            </a:p>
            <a:p>
              <a:pPr indent="0" lvl="0" marL="0" marR="0" rtl="0" algn="l">
                <a:lnSpc>
                  <a:spcPct val="97000"/>
                </a:lnSpc>
                <a:spcBef>
                  <a:spcPts val="0"/>
                </a:spcBef>
                <a:spcAft>
                  <a:spcPts val="0"/>
                </a:spcAft>
                <a:buClr>
                  <a:schemeClr val="dk1"/>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1068" name="Google Shape;1068;p59"/>
            <p:cNvSpPr/>
            <p:nvPr/>
          </p:nvSpPr>
          <p:spPr>
            <a:xfrm>
              <a:off x="4471892" y="2061629"/>
              <a:ext cx="1774038" cy="520990"/>
            </a:xfrm>
            <a:prstGeom prst="rect">
              <a:avLst/>
            </a:prstGeom>
            <a:noFill/>
            <a:ln>
              <a:noFill/>
            </a:ln>
          </p:spPr>
          <p:txBody>
            <a:bodyPr anchorCtr="0" anchor="t" bIns="0" lIns="0" spcFirstLastPara="1" rIns="0" wrap="square" tIns="0">
              <a:noAutofit/>
            </a:bodyPr>
            <a:lstStyle/>
            <a:p>
              <a:pPr indent="0" lvl="0" marL="0" marR="0" rtl="0" algn="l">
                <a:lnSpc>
                  <a:spcPct val="97000"/>
                </a:lnSpc>
                <a:spcBef>
                  <a:spcPts val="0"/>
                </a:spcBef>
                <a:spcAft>
                  <a:spcPts val="0"/>
                </a:spcAft>
                <a:buClr>
                  <a:srgbClr val="000000"/>
                </a:buClr>
                <a:buSzPts val="1050"/>
                <a:buFont typeface="Calibri"/>
                <a:buNone/>
              </a:pPr>
              <a:r>
                <a:rPr b="0" i="0" lang="en-US" sz="1050" u="none" cap="none" strike="noStrike">
                  <a:solidFill>
                    <a:srgbClr val="000000"/>
                  </a:solidFill>
                  <a:latin typeface="Calibri"/>
                  <a:ea typeface="Calibri"/>
                  <a:cs typeface="Calibri"/>
                  <a:sym typeface="Calibri"/>
                </a:rPr>
                <a:t>GH 0.067 mg/kg/day</a:t>
              </a:r>
              <a:endParaRPr/>
            </a:p>
            <a:p>
              <a:pPr indent="0" lvl="0" marL="0" marR="0" rtl="0" algn="l">
                <a:lnSpc>
                  <a:spcPct val="97000"/>
                </a:lnSpc>
                <a:spcBef>
                  <a:spcPts val="0"/>
                </a:spcBef>
                <a:spcAft>
                  <a:spcPts val="0"/>
                </a:spcAft>
                <a:buClr>
                  <a:srgbClr val="000000"/>
                </a:buClr>
                <a:buSzPts val="1050"/>
                <a:buFont typeface="Calibri"/>
                <a:buNone/>
              </a:pPr>
              <a:r>
                <a:rPr b="0" i="0" lang="en-US" sz="1050" u="none" cap="none" strike="noStrike">
                  <a:solidFill>
                    <a:srgbClr val="000000"/>
                  </a:solidFill>
                  <a:latin typeface="Calibri"/>
                  <a:ea typeface="Calibri"/>
                  <a:cs typeface="Calibri"/>
                  <a:sym typeface="Calibri"/>
                </a:rPr>
                <a:t>Mean (SD) age, 8.2 (1.9) years</a:t>
              </a:r>
              <a:endParaRPr/>
            </a:p>
            <a:p>
              <a:pPr indent="0" lvl="0" marL="0" marR="0" rtl="0" algn="l">
                <a:lnSpc>
                  <a:spcPct val="97000"/>
                </a:lnSpc>
                <a:spcBef>
                  <a:spcPts val="0"/>
                </a:spcBef>
                <a:spcAft>
                  <a:spcPts val="0"/>
                </a:spcAft>
                <a:buClr>
                  <a:srgbClr val="000000"/>
                </a:buClr>
                <a:buSzPts val="1050"/>
                <a:buFont typeface="Calibri"/>
                <a:buNone/>
              </a:pPr>
              <a:r>
                <a:rPr b="0" i="0" lang="en-US" sz="1050" u="none" cap="none" strike="noStrike">
                  <a:solidFill>
                    <a:srgbClr val="000000"/>
                  </a:solidFill>
                  <a:latin typeface="Calibri"/>
                  <a:ea typeface="Calibri"/>
                  <a:cs typeface="Calibri"/>
                  <a:sym typeface="Calibri"/>
                </a:rPr>
                <a:t>n=26</a:t>
              </a:r>
              <a:endParaRPr/>
            </a:p>
          </p:txBody>
        </p:sp>
        <p:cxnSp>
          <p:nvCxnSpPr>
            <p:cNvPr id="1069" name="Google Shape;1069;p59"/>
            <p:cNvCxnSpPr/>
            <p:nvPr/>
          </p:nvCxnSpPr>
          <p:spPr>
            <a:xfrm flipH="1" rot="10800000">
              <a:off x="1946173" y="3307240"/>
              <a:ext cx="3757576" cy="7026"/>
            </a:xfrm>
            <a:prstGeom prst="straightConnector1">
              <a:avLst/>
            </a:prstGeom>
            <a:noFill/>
            <a:ln cap="flat" cmpd="sng" w="19050">
              <a:solidFill>
                <a:schemeClr val="dk1"/>
              </a:solidFill>
              <a:prstDash val="solid"/>
              <a:round/>
              <a:headEnd len="med" w="med" type="none"/>
              <a:tailEnd len="med" w="med" type="none"/>
            </a:ln>
          </p:spPr>
        </p:cxnSp>
      </p:grpSp>
      <p:sp>
        <p:nvSpPr>
          <p:cNvPr id="1070" name="Google Shape;1070;p59"/>
          <p:cNvSpPr txBox="1"/>
          <p:nvPr/>
        </p:nvSpPr>
        <p:spPr>
          <a:xfrm>
            <a:off x="1900239" y="1828800"/>
            <a:ext cx="1550987" cy="12001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Study design:</a:t>
            </a:r>
            <a:endParaRPr/>
          </a:p>
          <a:p>
            <a:pPr indent="-88900" lvl="0" marL="0" marR="0" rtl="0" algn="l">
              <a:lnSpc>
                <a:spcPct val="100000"/>
              </a:lnSpc>
              <a:spcBef>
                <a:spcPts val="0"/>
              </a:spcBef>
              <a:spcAft>
                <a:spcPts val="0"/>
              </a:spcAft>
              <a:buClr>
                <a:srgbClr val="7030A0"/>
              </a:buClr>
              <a:buSzPts val="1400"/>
              <a:buFont typeface="Arial"/>
              <a:buChar char="•"/>
            </a:pPr>
            <a:r>
              <a:rPr b="0" i="0" lang="en-US" sz="1400" u="none" cap="none" strike="noStrike">
                <a:solidFill>
                  <a:srgbClr val="000000"/>
                </a:solidFill>
                <a:latin typeface="Arial"/>
                <a:ea typeface="Arial"/>
                <a:cs typeface="Arial"/>
                <a:sym typeface="Arial"/>
              </a:rPr>
              <a:t> Double-blind, randomised, </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dose–response study</a:t>
            </a:r>
            <a:endParaRPr/>
          </a:p>
        </p:txBody>
      </p:sp>
      <p:sp>
        <p:nvSpPr>
          <p:cNvPr id="1071" name="Google Shape;1071;p59"/>
          <p:cNvSpPr/>
          <p:nvPr/>
        </p:nvSpPr>
        <p:spPr>
          <a:xfrm>
            <a:off x="3505200" y="5638801"/>
            <a:ext cx="6553200" cy="442913"/>
          </a:xfrm>
          <a:prstGeom prst="roundRect">
            <a:avLst>
              <a:gd fmla="val 16667" name="adj"/>
            </a:avLst>
          </a:prstGeom>
          <a:solidFill>
            <a:srgbClr val="7030A0"/>
          </a:solidFill>
          <a:ln cap="flat" cmpd="sng" w="28575">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Age at treatment start was negatively correlated with the height gain</a:t>
            </a:r>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 from treatment start until adult height (</a:t>
            </a:r>
            <a:r>
              <a:rPr b="0" i="1" lang="en-US" sz="1400" u="none" cap="none" strike="noStrike">
                <a:solidFill>
                  <a:srgbClr val="FFFFFF"/>
                </a:solidFill>
                <a:latin typeface="Arial"/>
                <a:ea typeface="Arial"/>
                <a:cs typeface="Arial"/>
                <a:sym typeface="Arial"/>
              </a:rPr>
              <a:t>p</a:t>
            </a:r>
            <a:r>
              <a:rPr b="0" i="0" lang="en-US" sz="1400" u="none" cap="none" strike="noStrike">
                <a:solidFill>
                  <a:srgbClr val="FFFFFF"/>
                </a:solidFill>
                <a:latin typeface="Arial"/>
                <a:ea typeface="Arial"/>
                <a:cs typeface="Arial"/>
                <a:sym typeface="Arial"/>
              </a:rPr>
              <a:t>&lt;0.01)</a:t>
            </a:r>
            <a:endParaRPr b="0" i="0" sz="1400" u="none" cap="none" strike="noStrike">
              <a:solidFill>
                <a:srgbClr val="FFFFFF"/>
              </a:solidFill>
              <a:latin typeface="Arial"/>
              <a:ea typeface="Arial"/>
              <a:cs typeface="Arial"/>
              <a:sym typeface="Arial"/>
            </a:endParaRPr>
          </a:p>
        </p:txBody>
      </p:sp>
      <p:sp>
        <p:nvSpPr>
          <p:cNvPr id="1072" name="Google Shape;1072;p59"/>
          <p:cNvSpPr txBox="1"/>
          <p:nvPr/>
        </p:nvSpPr>
        <p:spPr>
          <a:xfrm>
            <a:off x="2451100" y="6181726"/>
            <a:ext cx="7405688" cy="2460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AEABAB"/>
              </a:buClr>
              <a:buSzPts val="1000"/>
              <a:buFont typeface="Calibri"/>
              <a:buNone/>
            </a:pPr>
            <a:r>
              <a:rPr b="0" i="0" lang="en-US" sz="1000" u="none" cap="none" strike="noStrike">
                <a:solidFill>
                  <a:srgbClr val="AEABAB"/>
                </a:solidFill>
                <a:latin typeface="Calibri"/>
                <a:ea typeface="Calibri"/>
                <a:cs typeface="Calibri"/>
                <a:sym typeface="Calibri"/>
              </a:rPr>
              <a:t>GH, growth hormone; SDS, standard deviation score; SGA, small for gestational age</a:t>
            </a:r>
            <a:endParaRPr/>
          </a:p>
        </p:txBody>
      </p:sp>
      <p:sp>
        <p:nvSpPr>
          <p:cNvPr id="1073" name="Google Shape;1073;p59"/>
          <p:cNvSpPr/>
          <p:nvPr/>
        </p:nvSpPr>
        <p:spPr>
          <a:xfrm>
            <a:off x="3414714" y="1312863"/>
            <a:ext cx="7121525" cy="442912"/>
          </a:xfrm>
          <a:prstGeom prst="roundRect">
            <a:avLst>
              <a:gd fmla="val 16667" name="adj"/>
            </a:avLst>
          </a:prstGeom>
          <a:solidFill>
            <a:srgbClr val="7030A0"/>
          </a:solidFill>
          <a:ln cap="flat" cmpd="sng" w="28575">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In the GH 0.033 mg/kg/day group, mean height gain of 1.8 SDS from start of treatment until adult height; an improvement of ≅ 11 cm in girls and 12 cm in boys</a:t>
            </a:r>
            <a:endParaRPr/>
          </a:p>
        </p:txBody>
      </p:sp>
      <p:cxnSp>
        <p:nvCxnSpPr>
          <p:cNvPr id="1074" name="Google Shape;1074;p59"/>
          <p:cNvCxnSpPr/>
          <p:nvPr/>
        </p:nvCxnSpPr>
        <p:spPr>
          <a:xfrm flipH="1" rot="10800000">
            <a:off x="1372647" y="1174222"/>
            <a:ext cx="9845964" cy="2311"/>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9" name="Shape 1079"/>
        <p:cNvGrpSpPr/>
        <p:nvPr/>
      </p:nvGrpSpPr>
      <p:grpSpPr>
        <a:xfrm>
          <a:off x="0" y="0"/>
          <a:ext cx="0" cy="0"/>
          <a:chOff x="0" y="0"/>
          <a:chExt cx="0" cy="0"/>
        </a:xfrm>
      </p:grpSpPr>
      <p:sp>
        <p:nvSpPr>
          <p:cNvPr id="1080" name="Google Shape;1080;p60"/>
          <p:cNvSpPr txBox="1"/>
          <p:nvPr/>
        </p:nvSpPr>
        <p:spPr>
          <a:xfrm>
            <a:off x="1997076" y="2425701"/>
            <a:ext cx="2187575" cy="10779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Study design:</a:t>
            </a:r>
            <a:endParaRPr/>
          </a:p>
          <a:p>
            <a:pPr indent="-101600" lvl="0" marL="0" marR="0" rtl="0" algn="l">
              <a:lnSpc>
                <a:spcPct val="100000"/>
              </a:lnSpc>
              <a:spcBef>
                <a:spcPts val="0"/>
              </a:spcBef>
              <a:spcAft>
                <a:spcPts val="0"/>
              </a:spcAft>
              <a:buClr>
                <a:srgbClr val="7030A0"/>
              </a:buClr>
              <a:buSzPts val="1600"/>
              <a:buFont typeface="Arial"/>
              <a:buChar char="•"/>
            </a:pPr>
            <a:r>
              <a:rPr b="0" i="0" lang="en-US" sz="1600" u="none" cap="none" strike="noStrike">
                <a:solidFill>
                  <a:srgbClr val="000000"/>
                </a:solidFill>
                <a:latin typeface="Arial"/>
                <a:ea typeface="Arial"/>
                <a:cs typeface="Arial"/>
                <a:sym typeface="Arial"/>
              </a:rPr>
              <a:t> Open, randomised, dose-escalation study</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n=60 </a:t>
            </a:r>
            <a:endParaRPr/>
          </a:p>
        </p:txBody>
      </p:sp>
      <p:sp>
        <p:nvSpPr>
          <p:cNvPr id="1081" name="Google Shape;1081;p60"/>
          <p:cNvSpPr/>
          <p:nvPr/>
        </p:nvSpPr>
        <p:spPr>
          <a:xfrm>
            <a:off x="2108200" y="3925889"/>
            <a:ext cx="2268538" cy="1563687"/>
          </a:xfrm>
          <a:prstGeom prst="roundRect">
            <a:avLst>
              <a:gd fmla="val 16667" name="adj"/>
            </a:avLst>
          </a:prstGeom>
          <a:solidFill>
            <a:srgbClr val="7030A0"/>
          </a:solidFill>
          <a:ln cap="flat" cmpd="sng" w="28575">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Age at treatment start was negatively correlated with final height (</a:t>
            </a:r>
            <a:r>
              <a:rPr b="0" i="1" lang="en-US" sz="1600" u="none" cap="none" strike="noStrike">
                <a:solidFill>
                  <a:srgbClr val="FFFFFF"/>
                </a:solidFill>
                <a:latin typeface="Arial"/>
                <a:ea typeface="Arial"/>
                <a:cs typeface="Arial"/>
                <a:sym typeface="Arial"/>
              </a:rPr>
              <a:t>p</a:t>
            </a:r>
            <a:r>
              <a:rPr b="0" i="0" lang="en-US" sz="1600" u="none" cap="none" strike="noStrike">
                <a:solidFill>
                  <a:srgbClr val="FFFFFF"/>
                </a:solidFill>
                <a:latin typeface="Arial"/>
                <a:ea typeface="Arial"/>
                <a:cs typeface="Arial"/>
                <a:sym typeface="Arial"/>
              </a:rPr>
              <a:t>&lt;0.05)</a:t>
            </a:r>
            <a:endParaRPr/>
          </a:p>
        </p:txBody>
      </p:sp>
      <p:sp>
        <p:nvSpPr>
          <p:cNvPr id="1082" name="Google Shape;1082;p60"/>
          <p:cNvSpPr txBox="1"/>
          <p:nvPr>
            <p:ph type="title"/>
          </p:nvPr>
        </p:nvSpPr>
        <p:spPr>
          <a:xfrm>
            <a:off x="1716505" y="265114"/>
            <a:ext cx="8556209" cy="86042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lang="en-US" sz="3200"/>
              <a:t>83% of Turner syndrome girls reached a normal final height after long-term GH treatment</a:t>
            </a:r>
            <a:endParaRPr/>
          </a:p>
        </p:txBody>
      </p:sp>
      <p:sp>
        <p:nvSpPr>
          <p:cNvPr id="1083" name="Google Shape;1083;p60"/>
          <p:cNvSpPr txBox="1"/>
          <p:nvPr/>
        </p:nvSpPr>
        <p:spPr>
          <a:xfrm>
            <a:off x="7800976" y="6457950"/>
            <a:ext cx="4032250" cy="2301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Van Pareren </a:t>
            </a:r>
            <a:r>
              <a:rPr b="0" i="1" lang="en-US" sz="900" u="none" cap="none" strike="noStrike">
                <a:solidFill>
                  <a:srgbClr val="000000"/>
                </a:solidFill>
                <a:latin typeface="Calibri"/>
                <a:ea typeface="Calibri"/>
                <a:cs typeface="Calibri"/>
                <a:sym typeface="Calibri"/>
              </a:rPr>
              <a:t>et al. J Clin Endocrinol Metab</a:t>
            </a:r>
            <a:r>
              <a:rPr b="0" i="0" lang="en-US" sz="900" u="none" cap="none" strike="noStrike">
                <a:solidFill>
                  <a:srgbClr val="000000"/>
                </a:solidFill>
                <a:latin typeface="Calibri"/>
                <a:ea typeface="Calibri"/>
                <a:cs typeface="Calibri"/>
                <a:sym typeface="Calibri"/>
              </a:rPr>
              <a:t> 2003</a:t>
            </a:r>
            <a:endParaRPr b="0" i="0" sz="900" u="none" cap="none" strike="noStrike">
              <a:solidFill>
                <a:srgbClr val="000000"/>
              </a:solidFill>
              <a:latin typeface="Calibri"/>
              <a:ea typeface="Calibri"/>
              <a:cs typeface="Calibri"/>
              <a:sym typeface="Calibri"/>
            </a:endParaRPr>
          </a:p>
        </p:txBody>
      </p:sp>
      <p:sp>
        <p:nvSpPr>
          <p:cNvPr id="1084" name="Google Shape;1084;p60"/>
          <p:cNvSpPr/>
          <p:nvPr/>
        </p:nvSpPr>
        <p:spPr>
          <a:xfrm>
            <a:off x="4594225" y="1463675"/>
            <a:ext cx="5251450" cy="615950"/>
          </a:xfrm>
          <a:prstGeom prst="roundRect">
            <a:avLst>
              <a:gd fmla="val 16667" name="adj"/>
            </a:avLst>
          </a:prstGeom>
          <a:solidFill>
            <a:srgbClr val="7030A0"/>
          </a:solidFill>
          <a:ln cap="flat" cmpd="sng" w="28575">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Mean gain in final height was 12 cm and 16 cm in </a:t>
            </a:r>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the 0.045 mg/kg/day and 0.067 mg/kg/day groups, respectively</a:t>
            </a:r>
            <a:endParaRPr/>
          </a:p>
        </p:txBody>
      </p:sp>
      <p:cxnSp>
        <p:nvCxnSpPr>
          <p:cNvPr id="1085" name="Google Shape;1085;p60"/>
          <p:cNvCxnSpPr/>
          <p:nvPr/>
        </p:nvCxnSpPr>
        <p:spPr>
          <a:xfrm>
            <a:off x="5464175" y="5060951"/>
            <a:ext cx="114300" cy="3175"/>
          </a:xfrm>
          <a:prstGeom prst="straightConnector1">
            <a:avLst/>
          </a:prstGeom>
          <a:noFill/>
          <a:ln cap="flat" cmpd="sng" w="9525">
            <a:solidFill>
              <a:srgbClr val="000000"/>
            </a:solidFill>
            <a:prstDash val="solid"/>
            <a:round/>
            <a:headEnd len="med" w="med" type="none"/>
            <a:tailEnd len="med" w="med" type="none"/>
          </a:ln>
        </p:spPr>
      </p:cxnSp>
      <p:cxnSp>
        <p:nvCxnSpPr>
          <p:cNvPr id="1086" name="Google Shape;1086;p60"/>
          <p:cNvCxnSpPr/>
          <p:nvPr/>
        </p:nvCxnSpPr>
        <p:spPr>
          <a:xfrm flipH="1" rot="10800000">
            <a:off x="5522914" y="4132264"/>
            <a:ext cx="1587" cy="928687"/>
          </a:xfrm>
          <a:prstGeom prst="straightConnector1">
            <a:avLst/>
          </a:prstGeom>
          <a:noFill/>
          <a:ln cap="flat" cmpd="sng" w="9525">
            <a:solidFill>
              <a:srgbClr val="000000"/>
            </a:solidFill>
            <a:prstDash val="solid"/>
            <a:round/>
            <a:headEnd len="med" w="med" type="none"/>
            <a:tailEnd len="med" w="med" type="none"/>
          </a:ln>
        </p:spPr>
      </p:cxnSp>
      <p:cxnSp>
        <p:nvCxnSpPr>
          <p:cNvPr id="1087" name="Google Shape;1087;p60"/>
          <p:cNvCxnSpPr/>
          <p:nvPr/>
        </p:nvCxnSpPr>
        <p:spPr>
          <a:xfrm>
            <a:off x="5605463" y="4945064"/>
            <a:ext cx="114300" cy="3175"/>
          </a:xfrm>
          <a:prstGeom prst="straightConnector1">
            <a:avLst/>
          </a:prstGeom>
          <a:noFill/>
          <a:ln cap="flat" cmpd="sng" w="9525">
            <a:solidFill>
              <a:srgbClr val="000000"/>
            </a:solidFill>
            <a:prstDash val="solid"/>
            <a:round/>
            <a:headEnd len="med" w="med" type="none"/>
            <a:tailEnd len="med" w="med" type="none"/>
          </a:ln>
        </p:spPr>
      </p:cxnSp>
      <p:cxnSp>
        <p:nvCxnSpPr>
          <p:cNvPr id="1088" name="Google Shape;1088;p60"/>
          <p:cNvCxnSpPr/>
          <p:nvPr/>
        </p:nvCxnSpPr>
        <p:spPr>
          <a:xfrm flipH="1" rot="10800000">
            <a:off x="5664200" y="4017963"/>
            <a:ext cx="1588" cy="927100"/>
          </a:xfrm>
          <a:prstGeom prst="straightConnector1">
            <a:avLst/>
          </a:prstGeom>
          <a:noFill/>
          <a:ln cap="flat" cmpd="sng" w="9525">
            <a:solidFill>
              <a:srgbClr val="000000"/>
            </a:solidFill>
            <a:prstDash val="solid"/>
            <a:round/>
            <a:headEnd len="med" w="med" type="none"/>
            <a:tailEnd len="med" w="med" type="none"/>
          </a:ln>
        </p:spPr>
      </p:cxnSp>
      <p:cxnSp>
        <p:nvCxnSpPr>
          <p:cNvPr id="1089" name="Google Shape;1089;p60"/>
          <p:cNvCxnSpPr/>
          <p:nvPr/>
        </p:nvCxnSpPr>
        <p:spPr>
          <a:xfrm>
            <a:off x="5749925" y="5032375"/>
            <a:ext cx="114300" cy="1588"/>
          </a:xfrm>
          <a:prstGeom prst="straightConnector1">
            <a:avLst/>
          </a:prstGeom>
          <a:noFill/>
          <a:ln cap="flat" cmpd="sng" w="9525">
            <a:solidFill>
              <a:srgbClr val="000000"/>
            </a:solidFill>
            <a:prstDash val="solid"/>
            <a:round/>
            <a:headEnd len="med" w="med" type="none"/>
            <a:tailEnd len="med" w="med" type="none"/>
          </a:ln>
        </p:spPr>
      </p:cxnSp>
      <p:cxnSp>
        <p:nvCxnSpPr>
          <p:cNvPr id="1090" name="Google Shape;1090;p60"/>
          <p:cNvCxnSpPr/>
          <p:nvPr/>
        </p:nvCxnSpPr>
        <p:spPr>
          <a:xfrm flipH="1" rot="10800000">
            <a:off x="5808664" y="4035425"/>
            <a:ext cx="1587" cy="996950"/>
          </a:xfrm>
          <a:prstGeom prst="straightConnector1">
            <a:avLst/>
          </a:prstGeom>
          <a:noFill/>
          <a:ln cap="flat" cmpd="sng" w="9525">
            <a:solidFill>
              <a:srgbClr val="000000"/>
            </a:solidFill>
            <a:prstDash val="solid"/>
            <a:round/>
            <a:headEnd len="med" w="med" type="none"/>
            <a:tailEnd len="med" w="med" type="none"/>
          </a:ln>
        </p:spPr>
      </p:cxnSp>
      <p:cxnSp>
        <p:nvCxnSpPr>
          <p:cNvPr id="1091" name="Google Shape;1091;p60"/>
          <p:cNvCxnSpPr/>
          <p:nvPr/>
        </p:nvCxnSpPr>
        <p:spPr>
          <a:xfrm>
            <a:off x="6253163" y="4370389"/>
            <a:ext cx="112712" cy="3175"/>
          </a:xfrm>
          <a:prstGeom prst="straightConnector1">
            <a:avLst/>
          </a:prstGeom>
          <a:noFill/>
          <a:ln cap="flat" cmpd="sng" w="9525">
            <a:solidFill>
              <a:srgbClr val="000000"/>
            </a:solidFill>
            <a:prstDash val="solid"/>
            <a:round/>
            <a:headEnd len="med" w="med" type="none"/>
            <a:tailEnd len="med" w="med" type="none"/>
          </a:ln>
        </p:spPr>
      </p:cxnSp>
      <p:cxnSp>
        <p:nvCxnSpPr>
          <p:cNvPr id="1092" name="Google Shape;1092;p60"/>
          <p:cNvCxnSpPr/>
          <p:nvPr/>
        </p:nvCxnSpPr>
        <p:spPr>
          <a:xfrm flipH="1" rot="10800000">
            <a:off x="6310314" y="3349626"/>
            <a:ext cx="1587" cy="1020763"/>
          </a:xfrm>
          <a:prstGeom prst="straightConnector1">
            <a:avLst/>
          </a:prstGeom>
          <a:noFill/>
          <a:ln cap="flat" cmpd="sng" w="9525">
            <a:solidFill>
              <a:srgbClr val="000000"/>
            </a:solidFill>
            <a:prstDash val="solid"/>
            <a:round/>
            <a:headEnd len="med" w="med" type="none"/>
            <a:tailEnd len="med" w="med" type="none"/>
          </a:ln>
        </p:spPr>
      </p:cxnSp>
      <p:cxnSp>
        <p:nvCxnSpPr>
          <p:cNvPr id="1093" name="Google Shape;1093;p60"/>
          <p:cNvCxnSpPr/>
          <p:nvPr/>
        </p:nvCxnSpPr>
        <p:spPr>
          <a:xfrm>
            <a:off x="6396038" y="4238625"/>
            <a:ext cx="114300" cy="1588"/>
          </a:xfrm>
          <a:prstGeom prst="straightConnector1">
            <a:avLst/>
          </a:prstGeom>
          <a:noFill/>
          <a:ln cap="flat" cmpd="sng" w="9525">
            <a:solidFill>
              <a:srgbClr val="000000"/>
            </a:solidFill>
            <a:prstDash val="solid"/>
            <a:round/>
            <a:headEnd len="med" w="med" type="none"/>
            <a:tailEnd len="med" w="med" type="none"/>
          </a:ln>
        </p:spPr>
      </p:cxnSp>
      <p:cxnSp>
        <p:nvCxnSpPr>
          <p:cNvPr id="1094" name="Google Shape;1094;p60"/>
          <p:cNvCxnSpPr/>
          <p:nvPr/>
        </p:nvCxnSpPr>
        <p:spPr>
          <a:xfrm flipH="1" rot="10800000">
            <a:off x="6454775" y="3335339"/>
            <a:ext cx="1588" cy="903287"/>
          </a:xfrm>
          <a:prstGeom prst="straightConnector1">
            <a:avLst/>
          </a:prstGeom>
          <a:noFill/>
          <a:ln cap="flat" cmpd="sng" w="9525">
            <a:solidFill>
              <a:srgbClr val="000000"/>
            </a:solidFill>
            <a:prstDash val="solid"/>
            <a:round/>
            <a:headEnd len="med" w="med" type="none"/>
            <a:tailEnd len="med" w="med" type="none"/>
          </a:ln>
        </p:spPr>
      </p:cxnSp>
      <p:cxnSp>
        <p:nvCxnSpPr>
          <p:cNvPr id="1095" name="Google Shape;1095;p60"/>
          <p:cNvCxnSpPr/>
          <p:nvPr/>
        </p:nvCxnSpPr>
        <p:spPr>
          <a:xfrm>
            <a:off x="6538914" y="4238625"/>
            <a:ext cx="111125" cy="1588"/>
          </a:xfrm>
          <a:prstGeom prst="straightConnector1">
            <a:avLst/>
          </a:prstGeom>
          <a:noFill/>
          <a:ln cap="flat" cmpd="sng" w="9525">
            <a:solidFill>
              <a:srgbClr val="000000"/>
            </a:solidFill>
            <a:prstDash val="solid"/>
            <a:round/>
            <a:headEnd len="med" w="med" type="none"/>
            <a:tailEnd len="med" w="med" type="none"/>
          </a:ln>
        </p:spPr>
      </p:cxnSp>
      <p:cxnSp>
        <p:nvCxnSpPr>
          <p:cNvPr id="1096" name="Google Shape;1096;p60"/>
          <p:cNvCxnSpPr/>
          <p:nvPr/>
        </p:nvCxnSpPr>
        <p:spPr>
          <a:xfrm flipH="1" rot="10800000">
            <a:off x="6594475" y="3335339"/>
            <a:ext cx="1588" cy="903287"/>
          </a:xfrm>
          <a:prstGeom prst="straightConnector1">
            <a:avLst/>
          </a:prstGeom>
          <a:noFill/>
          <a:ln cap="flat" cmpd="sng" w="9525">
            <a:solidFill>
              <a:srgbClr val="000000"/>
            </a:solidFill>
            <a:prstDash val="solid"/>
            <a:round/>
            <a:headEnd len="med" w="med" type="none"/>
            <a:tailEnd len="med" w="med" type="none"/>
          </a:ln>
        </p:spPr>
      </p:cxnSp>
      <p:cxnSp>
        <p:nvCxnSpPr>
          <p:cNvPr id="1097" name="Google Shape;1097;p60"/>
          <p:cNvCxnSpPr/>
          <p:nvPr/>
        </p:nvCxnSpPr>
        <p:spPr>
          <a:xfrm>
            <a:off x="7019925" y="4238625"/>
            <a:ext cx="114300" cy="1588"/>
          </a:xfrm>
          <a:prstGeom prst="straightConnector1">
            <a:avLst/>
          </a:prstGeom>
          <a:noFill/>
          <a:ln cap="flat" cmpd="sng" w="9525">
            <a:solidFill>
              <a:srgbClr val="000000"/>
            </a:solidFill>
            <a:prstDash val="solid"/>
            <a:round/>
            <a:headEnd len="med" w="med" type="none"/>
            <a:tailEnd len="med" w="med" type="none"/>
          </a:ln>
        </p:spPr>
      </p:cxnSp>
      <p:cxnSp>
        <p:nvCxnSpPr>
          <p:cNvPr id="1098" name="Google Shape;1098;p60"/>
          <p:cNvCxnSpPr/>
          <p:nvPr/>
        </p:nvCxnSpPr>
        <p:spPr>
          <a:xfrm flipH="1" rot="10800000">
            <a:off x="7078664" y="3349625"/>
            <a:ext cx="1587" cy="889000"/>
          </a:xfrm>
          <a:prstGeom prst="straightConnector1">
            <a:avLst/>
          </a:prstGeom>
          <a:noFill/>
          <a:ln cap="flat" cmpd="sng" w="9525">
            <a:solidFill>
              <a:srgbClr val="000000"/>
            </a:solidFill>
            <a:prstDash val="solid"/>
            <a:round/>
            <a:headEnd len="med" w="med" type="none"/>
            <a:tailEnd len="med" w="med" type="none"/>
          </a:ln>
        </p:spPr>
      </p:cxnSp>
      <p:cxnSp>
        <p:nvCxnSpPr>
          <p:cNvPr id="1099" name="Google Shape;1099;p60"/>
          <p:cNvCxnSpPr/>
          <p:nvPr/>
        </p:nvCxnSpPr>
        <p:spPr>
          <a:xfrm>
            <a:off x="7161213" y="3994151"/>
            <a:ext cx="114300" cy="3175"/>
          </a:xfrm>
          <a:prstGeom prst="straightConnector1">
            <a:avLst/>
          </a:prstGeom>
          <a:noFill/>
          <a:ln cap="flat" cmpd="sng" w="9525">
            <a:solidFill>
              <a:srgbClr val="000000"/>
            </a:solidFill>
            <a:prstDash val="solid"/>
            <a:round/>
            <a:headEnd len="med" w="med" type="none"/>
            <a:tailEnd len="med" w="med" type="none"/>
          </a:ln>
        </p:spPr>
      </p:cxnSp>
      <p:cxnSp>
        <p:nvCxnSpPr>
          <p:cNvPr id="1100" name="Google Shape;1100;p60"/>
          <p:cNvCxnSpPr/>
          <p:nvPr/>
        </p:nvCxnSpPr>
        <p:spPr>
          <a:xfrm flipH="1" rot="10800000">
            <a:off x="7218364" y="3243264"/>
            <a:ext cx="1587" cy="750887"/>
          </a:xfrm>
          <a:prstGeom prst="straightConnector1">
            <a:avLst/>
          </a:prstGeom>
          <a:noFill/>
          <a:ln cap="flat" cmpd="sng" w="9525">
            <a:solidFill>
              <a:srgbClr val="000000"/>
            </a:solidFill>
            <a:prstDash val="solid"/>
            <a:round/>
            <a:headEnd len="med" w="med" type="none"/>
            <a:tailEnd len="med" w="med" type="none"/>
          </a:ln>
        </p:spPr>
      </p:cxnSp>
      <p:cxnSp>
        <p:nvCxnSpPr>
          <p:cNvPr id="1101" name="Google Shape;1101;p60"/>
          <p:cNvCxnSpPr/>
          <p:nvPr/>
        </p:nvCxnSpPr>
        <p:spPr>
          <a:xfrm>
            <a:off x="7305675" y="3952876"/>
            <a:ext cx="114300" cy="3175"/>
          </a:xfrm>
          <a:prstGeom prst="straightConnector1">
            <a:avLst/>
          </a:prstGeom>
          <a:noFill/>
          <a:ln cap="flat" cmpd="sng" w="9525">
            <a:solidFill>
              <a:srgbClr val="000000"/>
            </a:solidFill>
            <a:prstDash val="solid"/>
            <a:round/>
            <a:headEnd len="med" w="med" type="none"/>
            <a:tailEnd len="med" w="med" type="none"/>
          </a:ln>
        </p:spPr>
      </p:cxnSp>
      <p:cxnSp>
        <p:nvCxnSpPr>
          <p:cNvPr id="1102" name="Google Shape;1102;p60"/>
          <p:cNvCxnSpPr/>
          <p:nvPr/>
        </p:nvCxnSpPr>
        <p:spPr>
          <a:xfrm flipH="1" rot="10800000">
            <a:off x="7362826" y="3186113"/>
            <a:ext cx="3175" cy="766762"/>
          </a:xfrm>
          <a:prstGeom prst="straightConnector1">
            <a:avLst/>
          </a:prstGeom>
          <a:noFill/>
          <a:ln cap="flat" cmpd="sng" w="9525">
            <a:solidFill>
              <a:srgbClr val="000000"/>
            </a:solidFill>
            <a:prstDash val="solid"/>
            <a:round/>
            <a:headEnd len="med" w="med" type="none"/>
            <a:tailEnd len="med" w="med" type="none"/>
          </a:ln>
        </p:spPr>
      </p:cxnSp>
      <p:cxnSp>
        <p:nvCxnSpPr>
          <p:cNvPr id="1103" name="Google Shape;1103;p60"/>
          <p:cNvCxnSpPr/>
          <p:nvPr/>
        </p:nvCxnSpPr>
        <p:spPr>
          <a:xfrm>
            <a:off x="7800976" y="4264026"/>
            <a:ext cx="112713" cy="3175"/>
          </a:xfrm>
          <a:prstGeom prst="straightConnector1">
            <a:avLst/>
          </a:prstGeom>
          <a:noFill/>
          <a:ln cap="flat" cmpd="sng" w="9525">
            <a:solidFill>
              <a:srgbClr val="000000"/>
            </a:solidFill>
            <a:prstDash val="solid"/>
            <a:round/>
            <a:headEnd len="med" w="med" type="none"/>
            <a:tailEnd len="med" w="med" type="none"/>
          </a:ln>
        </p:spPr>
      </p:cxnSp>
      <p:cxnSp>
        <p:nvCxnSpPr>
          <p:cNvPr id="1104" name="Google Shape;1104;p60"/>
          <p:cNvCxnSpPr/>
          <p:nvPr/>
        </p:nvCxnSpPr>
        <p:spPr>
          <a:xfrm flipH="1" rot="10800000">
            <a:off x="7856539" y="3298825"/>
            <a:ext cx="1587" cy="965200"/>
          </a:xfrm>
          <a:prstGeom prst="straightConnector1">
            <a:avLst/>
          </a:prstGeom>
          <a:noFill/>
          <a:ln cap="flat" cmpd="sng" w="9525">
            <a:solidFill>
              <a:srgbClr val="000000"/>
            </a:solidFill>
            <a:prstDash val="solid"/>
            <a:round/>
            <a:headEnd len="med" w="med" type="none"/>
            <a:tailEnd len="med" w="med" type="none"/>
          </a:ln>
        </p:spPr>
      </p:cxnSp>
      <p:cxnSp>
        <p:nvCxnSpPr>
          <p:cNvPr id="1105" name="Google Shape;1105;p60"/>
          <p:cNvCxnSpPr/>
          <p:nvPr/>
        </p:nvCxnSpPr>
        <p:spPr>
          <a:xfrm>
            <a:off x="7945438" y="3651251"/>
            <a:ext cx="112712" cy="3175"/>
          </a:xfrm>
          <a:prstGeom prst="straightConnector1">
            <a:avLst/>
          </a:prstGeom>
          <a:noFill/>
          <a:ln cap="flat" cmpd="sng" w="9525">
            <a:solidFill>
              <a:srgbClr val="000000"/>
            </a:solidFill>
            <a:prstDash val="solid"/>
            <a:round/>
            <a:headEnd len="med" w="med" type="none"/>
            <a:tailEnd len="med" w="med" type="none"/>
          </a:ln>
        </p:spPr>
      </p:cxnSp>
      <p:cxnSp>
        <p:nvCxnSpPr>
          <p:cNvPr id="1106" name="Google Shape;1106;p60"/>
          <p:cNvCxnSpPr/>
          <p:nvPr/>
        </p:nvCxnSpPr>
        <p:spPr>
          <a:xfrm flipH="1" rot="10800000">
            <a:off x="8001001" y="2924176"/>
            <a:ext cx="3175" cy="727075"/>
          </a:xfrm>
          <a:prstGeom prst="straightConnector1">
            <a:avLst/>
          </a:prstGeom>
          <a:noFill/>
          <a:ln cap="flat" cmpd="sng" w="9525">
            <a:solidFill>
              <a:srgbClr val="000000"/>
            </a:solidFill>
            <a:prstDash val="solid"/>
            <a:round/>
            <a:headEnd len="med" w="med" type="none"/>
            <a:tailEnd len="med" w="med" type="none"/>
          </a:ln>
        </p:spPr>
      </p:cxnSp>
      <p:cxnSp>
        <p:nvCxnSpPr>
          <p:cNvPr id="1107" name="Google Shape;1107;p60"/>
          <p:cNvCxnSpPr/>
          <p:nvPr/>
        </p:nvCxnSpPr>
        <p:spPr>
          <a:xfrm>
            <a:off x="8085138" y="3733800"/>
            <a:ext cx="112712" cy="1588"/>
          </a:xfrm>
          <a:prstGeom prst="straightConnector1">
            <a:avLst/>
          </a:prstGeom>
          <a:noFill/>
          <a:ln cap="flat" cmpd="sng" w="9525">
            <a:solidFill>
              <a:srgbClr val="000000"/>
            </a:solidFill>
            <a:prstDash val="solid"/>
            <a:round/>
            <a:headEnd len="med" w="med" type="none"/>
            <a:tailEnd len="med" w="med" type="none"/>
          </a:ln>
        </p:spPr>
      </p:cxnSp>
      <p:cxnSp>
        <p:nvCxnSpPr>
          <p:cNvPr id="1108" name="Google Shape;1108;p60"/>
          <p:cNvCxnSpPr/>
          <p:nvPr/>
        </p:nvCxnSpPr>
        <p:spPr>
          <a:xfrm flipH="1" rot="10800000">
            <a:off x="8142289" y="3024188"/>
            <a:ext cx="1587" cy="709612"/>
          </a:xfrm>
          <a:prstGeom prst="straightConnector1">
            <a:avLst/>
          </a:prstGeom>
          <a:noFill/>
          <a:ln cap="flat" cmpd="sng" w="9525">
            <a:solidFill>
              <a:srgbClr val="000000"/>
            </a:solidFill>
            <a:prstDash val="solid"/>
            <a:round/>
            <a:headEnd len="med" w="med" type="none"/>
            <a:tailEnd len="med" w="med" type="none"/>
          </a:ln>
        </p:spPr>
      </p:cxnSp>
      <p:cxnSp>
        <p:nvCxnSpPr>
          <p:cNvPr id="1109" name="Google Shape;1109;p60"/>
          <p:cNvCxnSpPr/>
          <p:nvPr/>
        </p:nvCxnSpPr>
        <p:spPr>
          <a:xfrm>
            <a:off x="8583613" y="4370389"/>
            <a:ext cx="114300" cy="3175"/>
          </a:xfrm>
          <a:prstGeom prst="straightConnector1">
            <a:avLst/>
          </a:prstGeom>
          <a:noFill/>
          <a:ln cap="flat" cmpd="sng" w="9525">
            <a:solidFill>
              <a:srgbClr val="000000"/>
            </a:solidFill>
            <a:prstDash val="solid"/>
            <a:round/>
            <a:headEnd len="med" w="med" type="none"/>
            <a:tailEnd len="med" w="med" type="none"/>
          </a:ln>
        </p:spPr>
      </p:cxnSp>
      <p:cxnSp>
        <p:nvCxnSpPr>
          <p:cNvPr id="1110" name="Google Shape;1110;p60"/>
          <p:cNvCxnSpPr/>
          <p:nvPr/>
        </p:nvCxnSpPr>
        <p:spPr>
          <a:xfrm flipH="1" rot="10800000">
            <a:off x="8639176" y="3381376"/>
            <a:ext cx="3175" cy="989013"/>
          </a:xfrm>
          <a:prstGeom prst="straightConnector1">
            <a:avLst/>
          </a:prstGeom>
          <a:noFill/>
          <a:ln cap="flat" cmpd="sng" w="9525">
            <a:solidFill>
              <a:srgbClr val="000000"/>
            </a:solidFill>
            <a:prstDash val="solid"/>
            <a:round/>
            <a:headEnd len="med" w="med" type="none"/>
            <a:tailEnd len="med" w="med" type="none"/>
          </a:ln>
        </p:spPr>
      </p:cxnSp>
      <p:cxnSp>
        <p:nvCxnSpPr>
          <p:cNvPr id="1111" name="Google Shape;1111;p60"/>
          <p:cNvCxnSpPr/>
          <p:nvPr/>
        </p:nvCxnSpPr>
        <p:spPr>
          <a:xfrm>
            <a:off x="8723313" y="3814764"/>
            <a:ext cx="114300" cy="3175"/>
          </a:xfrm>
          <a:prstGeom prst="straightConnector1">
            <a:avLst/>
          </a:prstGeom>
          <a:noFill/>
          <a:ln cap="flat" cmpd="sng" w="9525">
            <a:solidFill>
              <a:srgbClr val="000000"/>
            </a:solidFill>
            <a:prstDash val="solid"/>
            <a:round/>
            <a:headEnd len="med" w="med" type="none"/>
            <a:tailEnd len="med" w="med" type="none"/>
          </a:ln>
        </p:spPr>
      </p:cxnSp>
      <p:cxnSp>
        <p:nvCxnSpPr>
          <p:cNvPr id="1112" name="Google Shape;1112;p60"/>
          <p:cNvCxnSpPr/>
          <p:nvPr/>
        </p:nvCxnSpPr>
        <p:spPr>
          <a:xfrm flipH="1" rot="10800000">
            <a:off x="8780464" y="3103563"/>
            <a:ext cx="1587" cy="711200"/>
          </a:xfrm>
          <a:prstGeom prst="straightConnector1">
            <a:avLst/>
          </a:prstGeom>
          <a:noFill/>
          <a:ln cap="flat" cmpd="sng" w="9525">
            <a:solidFill>
              <a:srgbClr val="000000"/>
            </a:solidFill>
            <a:prstDash val="solid"/>
            <a:round/>
            <a:headEnd len="med" w="med" type="none"/>
            <a:tailEnd len="med" w="med" type="none"/>
          </a:ln>
        </p:spPr>
      </p:cxnSp>
      <p:cxnSp>
        <p:nvCxnSpPr>
          <p:cNvPr id="1113" name="Google Shape;1113;p60"/>
          <p:cNvCxnSpPr/>
          <p:nvPr/>
        </p:nvCxnSpPr>
        <p:spPr>
          <a:xfrm>
            <a:off x="8867775" y="3719514"/>
            <a:ext cx="114300" cy="1587"/>
          </a:xfrm>
          <a:prstGeom prst="straightConnector1">
            <a:avLst/>
          </a:prstGeom>
          <a:noFill/>
          <a:ln cap="flat" cmpd="sng" w="9525">
            <a:solidFill>
              <a:srgbClr val="000000"/>
            </a:solidFill>
            <a:prstDash val="solid"/>
            <a:round/>
            <a:headEnd len="med" w="med" type="none"/>
            <a:tailEnd len="med" w="med" type="none"/>
          </a:ln>
        </p:spPr>
      </p:cxnSp>
      <p:cxnSp>
        <p:nvCxnSpPr>
          <p:cNvPr id="1114" name="Google Shape;1114;p60"/>
          <p:cNvCxnSpPr/>
          <p:nvPr/>
        </p:nvCxnSpPr>
        <p:spPr>
          <a:xfrm flipH="1" rot="10800000">
            <a:off x="8924925" y="2992439"/>
            <a:ext cx="1588" cy="727075"/>
          </a:xfrm>
          <a:prstGeom prst="straightConnector1">
            <a:avLst/>
          </a:prstGeom>
          <a:noFill/>
          <a:ln cap="flat" cmpd="sng" w="9525">
            <a:solidFill>
              <a:srgbClr val="000000"/>
            </a:solidFill>
            <a:prstDash val="solid"/>
            <a:round/>
            <a:headEnd len="med" w="med" type="none"/>
            <a:tailEnd len="med" w="med" type="none"/>
          </a:ln>
        </p:spPr>
      </p:cxnSp>
      <p:sp>
        <p:nvSpPr>
          <p:cNvPr id="1115" name="Google Shape;1115;p60"/>
          <p:cNvSpPr/>
          <p:nvPr/>
        </p:nvSpPr>
        <p:spPr>
          <a:xfrm>
            <a:off x="4983163" y="2628901"/>
            <a:ext cx="100012" cy="21431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0</a:t>
            </a:r>
            <a:endParaRPr/>
          </a:p>
        </p:txBody>
      </p:sp>
      <p:sp>
        <p:nvSpPr>
          <p:cNvPr id="1116" name="Google Shape;1116;p60"/>
          <p:cNvSpPr/>
          <p:nvPr/>
        </p:nvSpPr>
        <p:spPr>
          <a:xfrm>
            <a:off x="4881564" y="3260725"/>
            <a:ext cx="198437" cy="21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–1</a:t>
            </a:r>
            <a:endParaRPr/>
          </a:p>
        </p:txBody>
      </p:sp>
      <p:sp>
        <p:nvSpPr>
          <p:cNvPr id="1117" name="Google Shape;1117;p60"/>
          <p:cNvSpPr/>
          <p:nvPr/>
        </p:nvSpPr>
        <p:spPr>
          <a:xfrm>
            <a:off x="4881564" y="3890963"/>
            <a:ext cx="198437" cy="21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–2</a:t>
            </a:r>
            <a:endParaRPr/>
          </a:p>
        </p:txBody>
      </p:sp>
      <p:sp>
        <p:nvSpPr>
          <p:cNvPr id="1118" name="Google Shape;1118;p60"/>
          <p:cNvSpPr/>
          <p:nvPr/>
        </p:nvSpPr>
        <p:spPr>
          <a:xfrm>
            <a:off x="4881564" y="4522788"/>
            <a:ext cx="198437" cy="21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–3</a:t>
            </a:r>
            <a:endParaRPr/>
          </a:p>
        </p:txBody>
      </p:sp>
      <p:sp>
        <p:nvSpPr>
          <p:cNvPr id="1119" name="Google Shape;1119;p60"/>
          <p:cNvSpPr/>
          <p:nvPr/>
        </p:nvSpPr>
        <p:spPr>
          <a:xfrm>
            <a:off x="4881564" y="5153025"/>
            <a:ext cx="198437" cy="21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–4</a:t>
            </a:r>
            <a:endParaRPr/>
          </a:p>
        </p:txBody>
      </p:sp>
      <p:sp>
        <p:nvSpPr>
          <p:cNvPr id="1120" name="Google Shape;1120;p60"/>
          <p:cNvSpPr/>
          <p:nvPr/>
        </p:nvSpPr>
        <p:spPr>
          <a:xfrm>
            <a:off x="5473701" y="2449513"/>
            <a:ext cx="377825" cy="21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Start</a:t>
            </a:r>
            <a:endParaRPr/>
          </a:p>
        </p:txBody>
      </p:sp>
      <p:sp>
        <p:nvSpPr>
          <p:cNvPr id="1121" name="Google Shape;1121;p60"/>
          <p:cNvSpPr/>
          <p:nvPr/>
        </p:nvSpPr>
        <p:spPr>
          <a:xfrm>
            <a:off x="6169025" y="2449513"/>
            <a:ext cx="585788" cy="21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2 years</a:t>
            </a:r>
            <a:endParaRPr/>
          </a:p>
        </p:txBody>
      </p:sp>
      <p:sp>
        <p:nvSpPr>
          <p:cNvPr id="1122" name="Google Shape;1122;p60"/>
          <p:cNvSpPr/>
          <p:nvPr/>
        </p:nvSpPr>
        <p:spPr>
          <a:xfrm>
            <a:off x="6956425" y="2449513"/>
            <a:ext cx="585788" cy="21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4 years</a:t>
            </a:r>
            <a:endParaRPr/>
          </a:p>
        </p:txBody>
      </p:sp>
      <p:sp>
        <p:nvSpPr>
          <p:cNvPr id="1123" name="Google Shape;1123;p60"/>
          <p:cNvSpPr/>
          <p:nvPr/>
        </p:nvSpPr>
        <p:spPr>
          <a:xfrm>
            <a:off x="6221413" y="2203451"/>
            <a:ext cx="1998662" cy="21431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Duration of GH treatment</a:t>
            </a:r>
            <a:endParaRPr/>
          </a:p>
        </p:txBody>
      </p:sp>
      <p:sp>
        <p:nvSpPr>
          <p:cNvPr id="1124" name="Google Shape;1124;p60"/>
          <p:cNvSpPr/>
          <p:nvPr/>
        </p:nvSpPr>
        <p:spPr>
          <a:xfrm>
            <a:off x="7715251" y="2449513"/>
            <a:ext cx="587375" cy="21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7 years</a:t>
            </a:r>
            <a:endParaRPr/>
          </a:p>
        </p:txBody>
      </p:sp>
      <p:sp>
        <p:nvSpPr>
          <p:cNvPr id="1125" name="Google Shape;1125;p60"/>
          <p:cNvSpPr/>
          <p:nvPr/>
        </p:nvSpPr>
        <p:spPr>
          <a:xfrm>
            <a:off x="8404225" y="2449513"/>
            <a:ext cx="946150" cy="21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Adult height</a:t>
            </a:r>
            <a:endParaRPr/>
          </a:p>
        </p:txBody>
      </p:sp>
      <p:cxnSp>
        <p:nvCxnSpPr>
          <p:cNvPr id="1126" name="Google Shape;1126;p60"/>
          <p:cNvCxnSpPr/>
          <p:nvPr/>
        </p:nvCxnSpPr>
        <p:spPr>
          <a:xfrm>
            <a:off x="5148264" y="5276851"/>
            <a:ext cx="53975" cy="3175"/>
          </a:xfrm>
          <a:prstGeom prst="straightConnector1">
            <a:avLst/>
          </a:prstGeom>
          <a:noFill/>
          <a:ln cap="flat" cmpd="sng" w="19050">
            <a:solidFill>
              <a:srgbClr val="AEABAB"/>
            </a:solidFill>
            <a:prstDash val="solid"/>
            <a:round/>
            <a:headEnd len="med" w="med" type="none"/>
            <a:tailEnd len="med" w="med" type="none"/>
          </a:ln>
        </p:spPr>
      </p:cxnSp>
      <p:cxnSp>
        <p:nvCxnSpPr>
          <p:cNvPr id="1127" name="Google Shape;1127;p60"/>
          <p:cNvCxnSpPr/>
          <p:nvPr/>
        </p:nvCxnSpPr>
        <p:spPr>
          <a:xfrm>
            <a:off x="5148264" y="4641851"/>
            <a:ext cx="53975" cy="3175"/>
          </a:xfrm>
          <a:prstGeom prst="straightConnector1">
            <a:avLst/>
          </a:prstGeom>
          <a:noFill/>
          <a:ln cap="flat" cmpd="sng" w="19050">
            <a:solidFill>
              <a:srgbClr val="AEABAB"/>
            </a:solidFill>
            <a:prstDash val="solid"/>
            <a:round/>
            <a:headEnd len="med" w="med" type="none"/>
            <a:tailEnd len="med" w="med" type="none"/>
          </a:ln>
        </p:spPr>
      </p:cxnSp>
      <p:cxnSp>
        <p:nvCxnSpPr>
          <p:cNvPr id="1128" name="Google Shape;1128;p60"/>
          <p:cNvCxnSpPr/>
          <p:nvPr/>
        </p:nvCxnSpPr>
        <p:spPr>
          <a:xfrm>
            <a:off x="5148264" y="4005264"/>
            <a:ext cx="53975" cy="1587"/>
          </a:xfrm>
          <a:prstGeom prst="straightConnector1">
            <a:avLst/>
          </a:prstGeom>
          <a:noFill/>
          <a:ln cap="flat" cmpd="sng" w="19050">
            <a:solidFill>
              <a:srgbClr val="AEABAB"/>
            </a:solidFill>
            <a:prstDash val="solid"/>
            <a:round/>
            <a:headEnd len="med" w="med" type="none"/>
            <a:tailEnd len="med" w="med" type="none"/>
          </a:ln>
        </p:spPr>
      </p:cxnSp>
      <p:cxnSp>
        <p:nvCxnSpPr>
          <p:cNvPr id="1129" name="Google Shape;1129;p60"/>
          <p:cNvCxnSpPr/>
          <p:nvPr/>
        </p:nvCxnSpPr>
        <p:spPr>
          <a:xfrm>
            <a:off x="5148264" y="3370264"/>
            <a:ext cx="53975" cy="1587"/>
          </a:xfrm>
          <a:prstGeom prst="straightConnector1">
            <a:avLst/>
          </a:prstGeom>
          <a:noFill/>
          <a:ln cap="flat" cmpd="sng" w="19050">
            <a:solidFill>
              <a:srgbClr val="AEABAB"/>
            </a:solidFill>
            <a:prstDash val="solid"/>
            <a:round/>
            <a:headEnd len="med" w="med" type="none"/>
            <a:tailEnd len="med" w="med" type="none"/>
          </a:ln>
        </p:spPr>
      </p:cxnSp>
      <p:cxnSp>
        <p:nvCxnSpPr>
          <p:cNvPr id="1130" name="Google Shape;1130;p60"/>
          <p:cNvCxnSpPr/>
          <p:nvPr/>
        </p:nvCxnSpPr>
        <p:spPr>
          <a:xfrm>
            <a:off x="5148264" y="2732089"/>
            <a:ext cx="53975" cy="3175"/>
          </a:xfrm>
          <a:prstGeom prst="straightConnector1">
            <a:avLst/>
          </a:prstGeom>
          <a:noFill/>
          <a:ln cap="flat" cmpd="sng" w="19050">
            <a:solidFill>
              <a:srgbClr val="AEABAB"/>
            </a:solidFill>
            <a:prstDash val="solid"/>
            <a:round/>
            <a:headEnd len="med" w="med" type="none"/>
            <a:tailEnd len="med" w="med" type="none"/>
          </a:ln>
        </p:spPr>
      </p:cxnSp>
      <p:sp>
        <p:nvSpPr>
          <p:cNvPr id="1131" name="Google Shape;1131;p60"/>
          <p:cNvSpPr/>
          <p:nvPr/>
        </p:nvSpPr>
        <p:spPr>
          <a:xfrm>
            <a:off x="6540501" y="4684713"/>
            <a:ext cx="3216275" cy="1841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Group A, 0.045 mg/kg/day, mean age 6.5 years</a:t>
            </a:r>
            <a:endParaRPr/>
          </a:p>
        </p:txBody>
      </p:sp>
      <p:sp>
        <p:nvSpPr>
          <p:cNvPr id="1132" name="Google Shape;1132;p60"/>
          <p:cNvSpPr/>
          <p:nvPr/>
        </p:nvSpPr>
        <p:spPr>
          <a:xfrm>
            <a:off x="8382000" y="4419600"/>
            <a:ext cx="1099660" cy="18466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Arial"/>
                <a:ea typeface="Arial"/>
                <a:cs typeface="Arial"/>
                <a:sym typeface="Arial"/>
              </a:rPr>
              <a:t> p</a:t>
            </a:r>
            <a:r>
              <a:rPr b="0" i="0" lang="en-US" sz="1200" u="none" cap="none" strike="noStrike">
                <a:solidFill>
                  <a:srgbClr val="000000"/>
                </a:solidFill>
                <a:latin typeface="Arial"/>
                <a:ea typeface="Arial"/>
                <a:cs typeface="Arial"/>
                <a:sym typeface="Arial"/>
              </a:rPr>
              <a:t>&lt;0.01 vs. start</a:t>
            </a:r>
            <a:endParaRPr/>
          </a:p>
        </p:txBody>
      </p:sp>
      <p:sp>
        <p:nvSpPr>
          <p:cNvPr id="1133" name="Google Shape;1133;p60"/>
          <p:cNvSpPr/>
          <p:nvPr/>
        </p:nvSpPr>
        <p:spPr>
          <a:xfrm>
            <a:off x="6534150" y="4940300"/>
            <a:ext cx="3538538" cy="18573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Group B, 0.067 mg/kg/day, mean age 6.9 years</a:t>
            </a:r>
            <a:endParaRPr/>
          </a:p>
        </p:txBody>
      </p:sp>
      <p:sp>
        <p:nvSpPr>
          <p:cNvPr id="1134" name="Google Shape;1134;p60"/>
          <p:cNvSpPr/>
          <p:nvPr/>
        </p:nvSpPr>
        <p:spPr>
          <a:xfrm>
            <a:off x="6524625" y="5216525"/>
            <a:ext cx="3233738" cy="36988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Group C, 0.090 mg/kg/day, mean age 6.5 years</a:t>
            </a:r>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135" name="Google Shape;1135;p60"/>
          <p:cNvSpPr/>
          <p:nvPr/>
        </p:nvSpPr>
        <p:spPr>
          <a:xfrm>
            <a:off x="5446713" y="2716213"/>
            <a:ext cx="139700" cy="1778000"/>
          </a:xfrm>
          <a:prstGeom prst="rect">
            <a:avLst/>
          </a:pr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36" name="Google Shape;1136;p60"/>
          <p:cNvSpPr/>
          <p:nvPr/>
        </p:nvSpPr>
        <p:spPr>
          <a:xfrm>
            <a:off x="5586413" y="2716213"/>
            <a:ext cx="144462" cy="1662112"/>
          </a:xfrm>
          <a:prstGeom prst="rect">
            <a:avLst/>
          </a:prstGeom>
          <a:solidFill>
            <a:srgbClr val="E7CF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37" name="Google Shape;1137;p60"/>
          <p:cNvSpPr/>
          <p:nvPr/>
        </p:nvSpPr>
        <p:spPr>
          <a:xfrm>
            <a:off x="5730875" y="2716214"/>
            <a:ext cx="141288" cy="1666875"/>
          </a:xfrm>
          <a:prstGeom prst="rect">
            <a:avLst/>
          </a:prstGeom>
          <a:solidFill>
            <a:srgbClr val="C355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38" name="Google Shape;1138;p60"/>
          <p:cNvSpPr/>
          <p:nvPr/>
        </p:nvSpPr>
        <p:spPr>
          <a:xfrm>
            <a:off x="6234113" y="2716214"/>
            <a:ext cx="144462" cy="1042987"/>
          </a:xfrm>
          <a:prstGeom prst="rect">
            <a:avLst/>
          </a:pr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39" name="Google Shape;1139;p60"/>
          <p:cNvSpPr/>
          <p:nvPr/>
        </p:nvSpPr>
        <p:spPr>
          <a:xfrm>
            <a:off x="6378575" y="2716214"/>
            <a:ext cx="139700" cy="822325"/>
          </a:xfrm>
          <a:prstGeom prst="rect">
            <a:avLst/>
          </a:prstGeom>
          <a:solidFill>
            <a:srgbClr val="E7CF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0" name="Google Shape;1140;p60"/>
          <p:cNvSpPr/>
          <p:nvPr/>
        </p:nvSpPr>
        <p:spPr>
          <a:xfrm>
            <a:off x="6518276" y="2716213"/>
            <a:ext cx="144463" cy="869950"/>
          </a:xfrm>
          <a:prstGeom prst="rect">
            <a:avLst/>
          </a:prstGeom>
          <a:solidFill>
            <a:srgbClr val="C355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1" name="Google Shape;1141;p60"/>
          <p:cNvSpPr/>
          <p:nvPr/>
        </p:nvSpPr>
        <p:spPr>
          <a:xfrm>
            <a:off x="7002463" y="2716214"/>
            <a:ext cx="144462" cy="930275"/>
          </a:xfrm>
          <a:prstGeom prst="rect">
            <a:avLst/>
          </a:pr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2" name="Google Shape;1142;p60"/>
          <p:cNvSpPr/>
          <p:nvPr/>
        </p:nvSpPr>
        <p:spPr>
          <a:xfrm>
            <a:off x="7146925" y="2716213"/>
            <a:ext cx="139700" cy="577850"/>
          </a:xfrm>
          <a:prstGeom prst="rect">
            <a:avLst/>
          </a:prstGeom>
          <a:solidFill>
            <a:srgbClr val="E7CF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3" name="Google Shape;1143;p60"/>
          <p:cNvSpPr/>
          <p:nvPr/>
        </p:nvSpPr>
        <p:spPr>
          <a:xfrm>
            <a:off x="7286626" y="2716214"/>
            <a:ext cx="144463" cy="536575"/>
          </a:xfrm>
          <a:prstGeom prst="rect">
            <a:avLst/>
          </a:prstGeom>
          <a:solidFill>
            <a:srgbClr val="C355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4" name="Google Shape;1144;p60"/>
          <p:cNvSpPr/>
          <p:nvPr/>
        </p:nvSpPr>
        <p:spPr>
          <a:xfrm>
            <a:off x="7785100" y="2716214"/>
            <a:ext cx="139700" cy="981075"/>
          </a:xfrm>
          <a:prstGeom prst="rect">
            <a:avLst/>
          </a:pr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5" name="Google Shape;1145;p60"/>
          <p:cNvSpPr/>
          <p:nvPr/>
        </p:nvSpPr>
        <p:spPr>
          <a:xfrm>
            <a:off x="7924801" y="2716213"/>
            <a:ext cx="144463" cy="303212"/>
          </a:xfrm>
          <a:prstGeom prst="rect">
            <a:avLst/>
          </a:prstGeom>
          <a:solidFill>
            <a:srgbClr val="E7CF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6" name="Google Shape;1146;p60"/>
          <p:cNvSpPr/>
          <p:nvPr/>
        </p:nvSpPr>
        <p:spPr>
          <a:xfrm>
            <a:off x="8069264" y="2716214"/>
            <a:ext cx="141287" cy="358775"/>
          </a:xfrm>
          <a:prstGeom prst="rect">
            <a:avLst/>
          </a:prstGeom>
          <a:solidFill>
            <a:srgbClr val="C355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7" name="Google Shape;1147;p60"/>
          <p:cNvSpPr/>
          <p:nvPr/>
        </p:nvSpPr>
        <p:spPr>
          <a:xfrm>
            <a:off x="8562975" y="2716214"/>
            <a:ext cx="141288" cy="998537"/>
          </a:xfrm>
          <a:prstGeom prst="rect">
            <a:avLst/>
          </a:pr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8" name="Google Shape;1148;p60"/>
          <p:cNvSpPr/>
          <p:nvPr/>
        </p:nvSpPr>
        <p:spPr>
          <a:xfrm>
            <a:off x="8704263" y="2716213"/>
            <a:ext cx="144462" cy="469900"/>
          </a:xfrm>
          <a:prstGeom prst="rect">
            <a:avLst/>
          </a:prstGeom>
          <a:solidFill>
            <a:srgbClr val="E7CF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49" name="Google Shape;1149;p60"/>
          <p:cNvSpPr/>
          <p:nvPr/>
        </p:nvSpPr>
        <p:spPr>
          <a:xfrm>
            <a:off x="8848725" y="2716213"/>
            <a:ext cx="139700" cy="398462"/>
          </a:xfrm>
          <a:prstGeom prst="rect">
            <a:avLst/>
          </a:prstGeom>
          <a:solidFill>
            <a:srgbClr val="C355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0" name="Google Shape;1150;p60"/>
          <p:cNvSpPr/>
          <p:nvPr/>
        </p:nvSpPr>
        <p:spPr>
          <a:xfrm>
            <a:off x="5208588" y="2727326"/>
            <a:ext cx="4076700" cy="2544763"/>
          </a:xfrm>
          <a:custGeom>
            <a:rect b="b" l="l" r="r" t="t"/>
            <a:pathLst>
              <a:path extrusionOk="0" h="1054" w="2032">
                <a:moveTo>
                  <a:pt x="0" y="1054"/>
                </a:moveTo>
                <a:lnTo>
                  <a:pt x="0" y="0"/>
                </a:lnTo>
                <a:lnTo>
                  <a:pt x="2032" y="0"/>
                </a:lnTo>
              </a:path>
            </a:pathLst>
          </a:custGeom>
          <a:noFill/>
          <a:ln cap="flat" cmpd="sng" w="19050">
            <a:solidFill>
              <a:srgbClr val="AEABAB"/>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51" name="Google Shape;1151;p60"/>
          <p:cNvSpPr/>
          <p:nvPr/>
        </p:nvSpPr>
        <p:spPr>
          <a:xfrm>
            <a:off x="6373813" y="4691064"/>
            <a:ext cx="119062" cy="141287"/>
          </a:xfrm>
          <a:prstGeom prst="rect">
            <a:avLst/>
          </a:prstGeom>
          <a:solidFill>
            <a:srgbClr val="7030A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2" name="Google Shape;1152;p60"/>
          <p:cNvSpPr/>
          <p:nvPr/>
        </p:nvSpPr>
        <p:spPr>
          <a:xfrm>
            <a:off x="6373813" y="4960939"/>
            <a:ext cx="119062" cy="142875"/>
          </a:xfrm>
          <a:prstGeom prst="rect">
            <a:avLst/>
          </a:prstGeom>
          <a:solidFill>
            <a:srgbClr val="E7CFF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3" name="Google Shape;1153;p60"/>
          <p:cNvSpPr/>
          <p:nvPr/>
        </p:nvSpPr>
        <p:spPr>
          <a:xfrm>
            <a:off x="6373813" y="5226051"/>
            <a:ext cx="119062" cy="142875"/>
          </a:xfrm>
          <a:prstGeom prst="rect">
            <a:avLst/>
          </a:prstGeom>
          <a:solidFill>
            <a:srgbClr val="C355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4" name="Google Shape;1154;p60"/>
          <p:cNvSpPr txBox="1"/>
          <p:nvPr/>
        </p:nvSpPr>
        <p:spPr>
          <a:xfrm rot="-5400000">
            <a:off x="3394870" y="3752057"/>
            <a:ext cx="2455862" cy="3079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Height SD score</a:t>
            </a:r>
            <a:endParaRPr b="0" i="0" sz="1400" u="none" cap="none" strike="noStrike">
              <a:solidFill>
                <a:srgbClr val="000000"/>
              </a:solidFill>
              <a:latin typeface="Calibri"/>
              <a:ea typeface="Calibri"/>
              <a:cs typeface="Calibri"/>
              <a:sym typeface="Calibri"/>
            </a:endParaRPr>
          </a:p>
        </p:txBody>
      </p:sp>
      <p:sp>
        <p:nvSpPr>
          <p:cNvPr id="1155" name="Google Shape;1155;p60"/>
          <p:cNvSpPr txBox="1"/>
          <p:nvPr/>
        </p:nvSpPr>
        <p:spPr>
          <a:xfrm>
            <a:off x="4500564" y="5495925"/>
            <a:ext cx="5646737"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Height SD score (reference group healthy Dutch girls) </a:t>
            </a:r>
            <a:endParaRPr b="0" i="0" sz="1200" u="none" cap="none" strike="noStrike">
              <a:solidFill>
                <a:srgbClr val="000000"/>
              </a:solidFill>
              <a:latin typeface="Arial"/>
              <a:ea typeface="Arial"/>
              <a:cs typeface="Arial"/>
              <a:sym typeface="Arial"/>
            </a:endParaRPr>
          </a:p>
        </p:txBody>
      </p:sp>
      <p:sp>
        <p:nvSpPr>
          <p:cNvPr id="1156" name="Google Shape;1156;p60"/>
          <p:cNvSpPr txBox="1"/>
          <p:nvPr/>
        </p:nvSpPr>
        <p:spPr>
          <a:xfrm>
            <a:off x="2451100" y="6181726"/>
            <a:ext cx="7405688" cy="2460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06060"/>
              </a:buClr>
              <a:buSzPts val="1000"/>
              <a:buFont typeface="Arial"/>
              <a:buNone/>
            </a:pPr>
            <a:r>
              <a:rPr b="0" i="0" lang="en-US" sz="1000" u="none" cap="none" strike="noStrike">
                <a:solidFill>
                  <a:srgbClr val="606060"/>
                </a:solidFill>
                <a:latin typeface="Arial"/>
                <a:ea typeface="Arial"/>
                <a:cs typeface="Arial"/>
                <a:sym typeface="Arial"/>
              </a:rPr>
              <a:t>GH, growth hormone; SD, standard deviation</a:t>
            </a:r>
            <a:endParaRPr/>
          </a:p>
        </p:txBody>
      </p:sp>
      <p:cxnSp>
        <p:nvCxnSpPr>
          <p:cNvPr id="1157" name="Google Shape;1157;p60"/>
          <p:cNvCxnSpPr/>
          <p:nvPr/>
        </p:nvCxnSpPr>
        <p:spPr>
          <a:xfrm flipH="1" rot="10800000">
            <a:off x="1230962" y="1172802"/>
            <a:ext cx="9845964" cy="2311"/>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2" name="Shape 1162"/>
        <p:cNvGrpSpPr/>
        <p:nvPr/>
      </p:nvGrpSpPr>
      <p:grpSpPr>
        <a:xfrm>
          <a:off x="0" y="0"/>
          <a:ext cx="0" cy="0"/>
          <a:chOff x="0" y="0"/>
          <a:chExt cx="0" cy="0"/>
        </a:xfrm>
      </p:grpSpPr>
      <p:sp>
        <p:nvSpPr>
          <p:cNvPr id="1163" name="Google Shape;1163;p61"/>
          <p:cNvSpPr txBox="1"/>
          <p:nvPr>
            <p:ph idx="4294967295" type="title"/>
          </p:nvPr>
        </p:nvSpPr>
        <p:spPr>
          <a:xfrm>
            <a:off x="1764633" y="265114"/>
            <a:ext cx="8508082" cy="86042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lang="en-US" sz="3200"/>
              <a:t>Near final height is improved with earlier GH treatment start in children with CRD</a:t>
            </a:r>
            <a:endParaRPr/>
          </a:p>
        </p:txBody>
      </p:sp>
      <p:pic>
        <p:nvPicPr>
          <p:cNvPr id="1164" name="Google Shape;1164;p61"/>
          <p:cNvPicPr preferRelativeResize="0"/>
          <p:nvPr/>
        </p:nvPicPr>
        <p:blipFill rotWithShape="1">
          <a:blip r:embed="rId3">
            <a:alphaModFix/>
          </a:blip>
          <a:srcRect b="0" l="0" r="0" t="0"/>
          <a:stretch/>
        </p:blipFill>
        <p:spPr>
          <a:xfrm>
            <a:off x="4359276" y="2265363"/>
            <a:ext cx="5845175" cy="3382962"/>
          </a:xfrm>
          <a:prstGeom prst="rect">
            <a:avLst/>
          </a:prstGeom>
          <a:noFill/>
          <a:ln>
            <a:noFill/>
          </a:ln>
        </p:spPr>
      </p:pic>
      <p:sp>
        <p:nvSpPr>
          <p:cNvPr id="1165" name="Google Shape;1165;p61"/>
          <p:cNvSpPr txBox="1"/>
          <p:nvPr/>
        </p:nvSpPr>
        <p:spPr>
          <a:xfrm>
            <a:off x="7262814" y="5530850"/>
            <a:ext cx="1273175" cy="26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1" lang="en-US" sz="1100" u="none" cap="none" strike="noStrike">
                <a:solidFill>
                  <a:srgbClr val="000000"/>
                </a:solidFill>
                <a:latin typeface="Arial"/>
                <a:ea typeface="Arial"/>
                <a:cs typeface="Arial"/>
                <a:sym typeface="Arial"/>
              </a:rPr>
              <a:t>p</a:t>
            </a:r>
            <a:r>
              <a:rPr b="0" i="0" lang="en-US" sz="1100" u="none" cap="none" strike="noStrike">
                <a:solidFill>
                  <a:srgbClr val="000000"/>
                </a:solidFill>
                <a:latin typeface="Arial"/>
                <a:ea typeface="Arial"/>
                <a:cs typeface="Arial"/>
                <a:sym typeface="Arial"/>
              </a:rPr>
              <a:t>&lt;0.001</a:t>
            </a:r>
            <a:endParaRPr/>
          </a:p>
        </p:txBody>
      </p:sp>
      <p:sp>
        <p:nvSpPr>
          <p:cNvPr id="1166" name="Google Shape;1166;p61"/>
          <p:cNvSpPr txBox="1"/>
          <p:nvPr/>
        </p:nvSpPr>
        <p:spPr>
          <a:xfrm>
            <a:off x="1905000" y="1752601"/>
            <a:ext cx="2173288" cy="1863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Study design:</a:t>
            </a:r>
            <a:endParaRPr/>
          </a:p>
          <a:p>
            <a:pPr indent="-180975" lvl="0" marL="180975"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Observational database (KIGS)</a:t>
            </a:r>
            <a:endParaRPr/>
          </a:p>
          <a:p>
            <a:pPr indent="-180975" lvl="0" marL="180975"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Mean GH dose:</a:t>
            </a:r>
            <a:endParaRPr/>
          </a:p>
          <a:p>
            <a:pPr indent="-180975" lvl="0" marL="180975"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Boys: 0.30 mg/kg/day </a:t>
            </a:r>
            <a:endParaRPr/>
          </a:p>
          <a:p>
            <a:pPr indent="-180975" lvl="0" marL="180975"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Girls: 0.32 mg/kg/day</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Calibri"/>
              <a:ea typeface="Calibri"/>
              <a:cs typeface="Calibri"/>
              <a:sym typeface="Calibri"/>
            </a:endParaRPr>
          </a:p>
        </p:txBody>
      </p:sp>
      <p:sp>
        <p:nvSpPr>
          <p:cNvPr id="1167" name="Google Shape;1167;p61"/>
          <p:cNvSpPr txBox="1"/>
          <p:nvPr/>
        </p:nvSpPr>
        <p:spPr>
          <a:xfrm>
            <a:off x="7899401" y="6482265"/>
            <a:ext cx="3667125" cy="23018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Nissel </a:t>
            </a:r>
            <a:r>
              <a:rPr b="0" i="1" lang="en-US" sz="900" u="none" cap="none" strike="noStrike">
                <a:solidFill>
                  <a:srgbClr val="000000"/>
                </a:solidFill>
                <a:latin typeface="Calibri"/>
                <a:ea typeface="Calibri"/>
                <a:cs typeface="Calibri"/>
                <a:sym typeface="Calibri"/>
              </a:rPr>
              <a:t>et al. J Clin Endocrinol Metab </a:t>
            </a:r>
            <a:r>
              <a:rPr b="0" i="0" lang="en-US" sz="900" u="none" cap="none" strike="noStrike">
                <a:solidFill>
                  <a:srgbClr val="000000"/>
                </a:solidFill>
                <a:latin typeface="Calibri"/>
                <a:ea typeface="Calibri"/>
                <a:cs typeface="Calibri"/>
                <a:sym typeface="Calibri"/>
              </a:rPr>
              <a:t>2008</a:t>
            </a:r>
            <a:endParaRPr b="0" i="0" sz="900" u="none" cap="none" strike="noStrike">
              <a:solidFill>
                <a:srgbClr val="000000"/>
              </a:solidFill>
              <a:latin typeface="Calibri"/>
              <a:ea typeface="Calibri"/>
              <a:cs typeface="Calibri"/>
              <a:sym typeface="Calibri"/>
            </a:endParaRPr>
          </a:p>
        </p:txBody>
      </p:sp>
      <p:sp>
        <p:nvSpPr>
          <p:cNvPr id="1168" name="Google Shape;1168;p61"/>
          <p:cNvSpPr txBox="1"/>
          <p:nvPr/>
        </p:nvSpPr>
        <p:spPr>
          <a:xfrm>
            <a:off x="5283201" y="1827214"/>
            <a:ext cx="5521325"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Pubertal status (mean [SD] age) at treatment start</a:t>
            </a:r>
            <a:endParaRPr/>
          </a:p>
        </p:txBody>
      </p:sp>
      <p:sp>
        <p:nvSpPr>
          <p:cNvPr id="1169" name="Google Shape;1169;p61"/>
          <p:cNvSpPr txBox="1"/>
          <p:nvPr/>
        </p:nvSpPr>
        <p:spPr>
          <a:xfrm>
            <a:off x="2546350" y="6235700"/>
            <a:ext cx="6019800" cy="15398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AEABAB"/>
              </a:buClr>
              <a:buSzPts val="1000"/>
              <a:buFont typeface="Calibri"/>
              <a:buNone/>
            </a:pPr>
            <a:r>
              <a:rPr b="0" i="0" lang="en-US" sz="1000" u="none" cap="none" strike="noStrike">
                <a:solidFill>
                  <a:srgbClr val="AEABAB"/>
                </a:solidFill>
                <a:latin typeface="Calibri"/>
                <a:ea typeface="Calibri"/>
                <a:cs typeface="Calibri"/>
                <a:sym typeface="Calibri"/>
              </a:rPr>
              <a:t>CRD, chronic renal disease; GH, growth hormone; SD, standard deviation; SDS, standard deviation score</a:t>
            </a:r>
            <a:endParaRPr/>
          </a:p>
        </p:txBody>
      </p:sp>
      <p:sp>
        <p:nvSpPr>
          <p:cNvPr id="1170" name="Google Shape;1170;p61"/>
          <p:cNvSpPr/>
          <p:nvPr/>
        </p:nvSpPr>
        <p:spPr>
          <a:xfrm>
            <a:off x="1851025" y="4340225"/>
            <a:ext cx="2452688" cy="1455738"/>
          </a:xfrm>
          <a:prstGeom prst="roundRect">
            <a:avLst>
              <a:gd fmla="val 16667" name="adj"/>
            </a:avLst>
          </a:prstGeom>
          <a:solidFill>
            <a:srgbClr val="7030A0"/>
          </a:solidFill>
          <a:ln cap="flat" cmpd="sng" w="28575">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Age at treatment start was negatively correlated with near final height, (</a:t>
            </a:r>
            <a:r>
              <a:rPr b="0" i="1" lang="en-US" sz="1600" u="none" cap="none" strike="noStrike">
                <a:solidFill>
                  <a:srgbClr val="FFFFFF"/>
                </a:solidFill>
                <a:latin typeface="Arial"/>
                <a:ea typeface="Arial"/>
                <a:cs typeface="Arial"/>
                <a:sym typeface="Arial"/>
              </a:rPr>
              <a:t>p</a:t>
            </a:r>
            <a:r>
              <a:rPr b="0" i="0" lang="en-US" sz="1600" u="none" cap="none" strike="noStrike">
                <a:solidFill>
                  <a:srgbClr val="FFFFFF"/>
                </a:solidFill>
                <a:latin typeface="Arial"/>
                <a:ea typeface="Arial"/>
                <a:cs typeface="Arial"/>
                <a:sym typeface="Arial"/>
              </a:rPr>
              <a:t>=0.012)</a:t>
            </a:r>
            <a:endParaRPr/>
          </a:p>
        </p:txBody>
      </p:sp>
      <p:cxnSp>
        <p:nvCxnSpPr>
          <p:cNvPr id="1171" name="Google Shape;1171;p61"/>
          <p:cNvCxnSpPr/>
          <p:nvPr/>
        </p:nvCxnSpPr>
        <p:spPr>
          <a:xfrm flipH="1" rot="10800000">
            <a:off x="1114197" y="1291239"/>
            <a:ext cx="9845964" cy="2311"/>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5" name="Shape 1175"/>
        <p:cNvGrpSpPr/>
        <p:nvPr/>
      </p:nvGrpSpPr>
      <p:grpSpPr>
        <a:xfrm>
          <a:off x="0" y="0"/>
          <a:ext cx="0" cy="0"/>
          <a:chOff x="0" y="0"/>
          <a:chExt cx="0" cy="0"/>
        </a:xfrm>
      </p:grpSpPr>
      <p:sp>
        <p:nvSpPr>
          <p:cNvPr id="1176" name="Google Shape;1176;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Closing Remarks</a:t>
            </a:r>
            <a:endParaRPr/>
          </a:p>
        </p:txBody>
      </p:sp>
      <p:sp>
        <p:nvSpPr>
          <p:cNvPr id="1177" name="Google Shape;1177;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Linear growth is an essential part of a child’s normal development. Abnormal growth can be a sign of underlying pathology</a:t>
            </a:r>
            <a:endParaRPr/>
          </a:p>
          <a:p>
            <a:pPr indent="-228600" lvl="0" marL="228600" rtl="0" algn="l">
              <a:lnSpc>
                <a:spcPct val="90000"/>
              </a:lnSpc>
              <a:spcBef>
                <a:spcPts val="1000"/>
              </a:spcBef>
              <a:spcAft>
                <a:spcPts val="0"/>
              </a:spcAft>
              <a:buClr>
                <a:schemeClr val="dk1"/>
              </a:buClr>
              <a:buSzPts val="2800"/>
              <a:buChar char="•"/>
            </a:pPr>
            <a:r>
              <a:rPr lang="en-US"/>
              <a:t>Distinction between abnormal growth and normal short stature is important</a:t>
            </a:r>
            <a:endParaRPr/>
          </a:p>
          <a:p>
            <a:pPr indent="-228600" lvl="0" marL="228600" rtl="0" algn="l">
              <a:lnSpc>
                <a:spcPct val="90000"/>
              </a:lnSpc>
              <a:spcBef>
                <a:spcPts val="1000"/>
              </a:spcBef>
              <a:spcAft>
                <a:spcPts val="0"/>
              </a:spcAft>
              <a:buClr>
                <a:schemeClr val="dk1"/>
              </a:buClr>
              <a:buSzPts val="2800"/>
              <a:buChar char="•"/>
            </a:pPr>
            <a:r>
              <a:rPr lang="en-US"/>
              <a:t>Diagnosis of GHD is multifaceted and relies on a comprehensive approach</a:t>
            </a:r>
            <a:endParaRPr/>
          </a:p>
          <a:p>
            <a:pPr indent="-228600" lvl="0" marL="228600" rtl="0" algn="l">
              <a:lnSpc>
                <a:spcPct val="90000"/>
              </a:lnSpc>
              <a:spcBef>
                <a:spcPts val="1000"/>
              </a:spcBef>
              <a:spcAft>
                <a:spcPts val="0"/>
              </a:spcAft>
              <a:buClr>
                <a:schemeClr val="dk1"/>
              </a:buClr>
              <a:buSzPts val="2800"/>
              <a:buChar char="•"/>
            </a:pPr>
            <a:r>
              <a:rPr lang="en-US"/>
              <a:t>Timely referral, diagnosis and treatment initiation is important for better outcomes</a:t>
            </a:r>
            <a:endParaRPr/>
          </a:p>
        </p:txBody>
      </p:sp>
      <p:cxnSp>
        <p:nvCxnSpPr>
          <p:cNvPr id="1178" name="Google Shape;1178;p62"/>
          <p:cNvCxnSpPr/>
          <p:nvPr/>
        </p:nvCxnSpPr>
        <p:spPr>
          <a:xfrm flipH="1" rot="10800000">
            <a:off x="679938" y="1673750"/>
            <a:ext cx="10832123" cy="56271"/>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2" name="Shape 1182"/>
        <p:cNvGrpSpPr/>
        <p:nvPr/>
      </p:nvGrpSpPr>
      <p:grpSpPr>
        <a:xfrm>
          <a:off x="0" y="0"/>
          <a:ext cx="0" cy="0"/>
          <a:chOff x="0" y="0"/>
          <a:chExt cx="0" cy="0"/>
        </a:xfrm>
      </p:grpSpPr>
      <p:pic>
        <p:nvPicPr>
          <p:cNvPr id="1183" name="Google Shape;1183;p63"/>
          <p:cNvPicPr preferRelativeResize="0"/>
          <p:nvPr/>
        </p:nvPicPr>
        <p:blipFill rotWithShape="1">
          <a:blip r:embed="rId3">
            <a:alphaModFix/>
          </a:blip>
          <a:srcRect b="0" l="0" r="0" t="0"/>
          <a:stretch/>
        </p:blipFill>
        <p:spPr>
          <a:xfrm>
            <a:off x="2362200" y="1143000"/>
            <a:ext cx="3429000" cy="2971800"/>
          </a:xfrm>
          <a:prstGeom prst="rect">
            <a:avLst/>
          </a:prstGeom>
          <a:noFill/>
          <a:ln>
            <a:noFill/>
          </a:ln>
          <a:effectLst>
            <a:outerShdw rotWithShape="0" algn="ctr" dir="14100009" dist="76199">
              <a:schemeClr val="lt2">
                <a:alpha val="74901"/>
              </a:schemeClr>
            </a:outerShdw>
          </a:effectLst>
        </p:spPr>
      </p:pic>
      <p:pic>
        <p:nvPicPr>
          <p:cNvPr id="1184" name="Google Shape;1184;p63"/>
          <p:cNvPicPr preferRelativeResize="0"/>
          <p:nvPr/>
        </p:nvPicPr>
        <p:blipFill rotWithShape="1">
          <a:blip r:embed="rId4">
            <a:alphaModFix/>
          </a:blip>
          <a:srcRect b="0" l="0" r="0" t="0"/>
          <a:stretch/>
        </p:blipFill>
        <p:spPr>
          <a:xfrm>
            <a:off x="6400800" y="533400"/>
            <a:ext cx="3048000" cy="4953000"/>
          </a:xfrm>
          <a:prstGeom prst="rect">
            <a:avLst/>
          </a:prstGeom>
          <a:noFill/>
          <a:ln>
            <a:noFill/>
          </a:ln>
          <a:effectLst>
            <a:outerShdw rotWithShape="0" algn="ctr" dir="10680014" dist="76199">
              <a:schemeClr val="lt2">
                <a:alpha val="74901"/>
              </a:schemeClr>
            </a:outerShdw>
          </a:effectLst>
        </p:spPr>
      </p:pic>
      <p:sp>
        <p:nvSpPr>
          <p:cNvPr id="1185" name="Google Shape;1185;p63"/>
          <p:cNvSpPr txBox="1"/>
          <p:nvPr/>
        </p:nvSpPr>
        <p:spPr>
          <a:xfrm>
            <a:off x="2590801" y="4267201"/>
            <a:ext cx="3205173" cy="1200329"/>
          </a:xfrm>
          <a:prstGeom prst="rect">
            <a:avLst/>
          </a:prstGeom>
          <a:solidFill>
            <a:schemeClr val="lt1"/>
          </a:solidFill>
          <a:ln cap="flat" cmpd="thickThin" w="12700">
            <a:solidFill>
              <a:schemeClr val="dk1"/>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Shortest Man in History</a:t>
            </a:r>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Age: 72 yrs</a:t>
            </a:r>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Height: 54.6 cm</a:t>
            </a:r>
            <a:endParaRPr/>
          </a:p>
        </p:txBody>
      </p:sp>
      <p:sp>
        <p:nvSpPr>
          <p:cNvPr id="1186" name="Google Shape;1186;p63"/>
          <p:cNvSpPr txBox="1"/>
          <p:nvPr/>
        </p:nvSpPr>
        <p:spPr>
          <a:xfrm>
            <a:off x="6441492" y="5477471"/>
            <a:ext cx="2948436" cy="1200329"/>
          </a:xfrm>
          <a:prstGeom prst="rect">
            <a:avLst/>
          </a:prstGeom>
          <a:solidFill>
            <a:schemeClr val="lt1"/>
          </a:solidFill>
          <a:ln cap="flat" cmpd="thickThin" w="12700">
            <a:solidFill>
              <a:schemeClr val="dk1"/>
            </a:solidFill>
            <a:prstDash val="solid"/>
            <a:round/>
            <a:headEnd len="sm" w="sm" type="none"/>
            <a:tailEnd len="sm" w="sm" type="none"/>
          </a:ln>
          <a:effectLst>
            <a:outerShdw blurRad="50800" rotWithShape="0" algn="bl" dir="18900000" dist="38100">
              <a:srgbClr val="000000">
                <a:alpha val="4000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Tallest Man in History</a:t>
            </a:r>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Age: 22 yrs</a:t>
            </a:r>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Height: 272 cm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pic>
        <p:nvPicPr>
          <p:cNvPr id="191" name="Google Shape;191;p28"/>
          <p:cNvPicPr preferRelativeResize="0"/>
          <p:nvPr/>
        </p:nvPicPr>
        <p:blipFill rotWithShape="1">
          <a:blip r:embed="rId3">
            <a:alphaModFix/>
          </a:blip>
          <a:srcRect b="0" l="0" r="0" t="0"/>
          <a:stretch/>
        </p:blipFill>
        <p:spPr>
          <a:xfrm>
            <a:off x="3080954" y="115837"/>
            <a:ext cx="4621427" cy="6481675"/>
          </a:xfrm>
          <a:prstGeom prst="rect">
            <a:avLst/>
          </a:prstGeom>
          <a:noFill/>
          <a:ln cap="flat" cmpd="sng" w="28575">
            <a:solidFill>
              <a:schemeClr val="dk1"/>
            </a:solidFill>
            <a:prstDash val="solid"/>
            <a:round/>
            <a:headEnd len="sm" w="sm" type="none"/>
            <a:tailEnd len="sm" w="sm" type="none"/>
          </a:ln>
        </p:spPr>
      </p:pic>
      <p:sp>
        <p:nvSpPr>
          <p:cNvPr id="192" name="Google Shape;192;p28"/>
          <p:cNvSpPr/>
          <p:nvPr/>
        </p:nvSpPr>
        <p:spPr>
          <a:xfrm>
            <a:off x="3196283" y="2957384"/>
            <a:ext cx="1169773" cy="164757"/>
          </a:xfrm>
          <a:prstGeom prst="rect">
            <a:avLst/>
          </a:prstGeom>
          <a:no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3" name="Google Shape;193;p28"/>
          <p:cNvSpPr/>
          <p:nvPr/>
        </p:nvSpPr>
        <p:spPr>
          <a:xfrm>
            <a:off x="4687331" y="3884141"/>
            <a:ext cx="1260389" cy="181232"/>
          </a:xfrm>
          <a:prstGeom prst="rect">
            <a:avLst/>
          </a:prstGeom>
          <a:no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4" name="Google Shape;194;p28"/>
          <p:cNvSpPr/>
          <p:nvPr/>
        </p:nvSpPr>
        <p:spPr>
          <a:xfrm>
            <a:off x="3138620" y="3884141"/>
            <a:ext cx="1062679" cy="189471"/>
          </a:xfrm>
          <a:prstGeom prst="rect">
            <a:avLst/>
          </a:prstGeom>
          <a:no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5" name="Google Shape;195;p28"/>
          <p:cNvSpPr/>
          <p:nvPr/>
        </p:nvSpPr>
        <p:spPr>
          <a:xfrm>
            <a:off x="6236045" y="2957384"/>
            <a:ext cx="1326292" cy="181233"/>
          </a:xfrm>
          <a:prstGeom prst="rect">
            <a:avLst/>
          </a:prstGeom>
          <a:no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6" name="Google Shape;196;p28"/>
          <p:cNvSpPr/>
          <p:nvPr/>
        </p:nvSpPr>
        <p:spPr>
          <a:xfrm>
            <a:off x="6301947" y="3884141"/>
            <a:ext cx="1009135" cy="189471"/>
          </a:xfrm>
          <a:prstGeom prst="rect">
            <a:avLst/>
          </a:prstGeom>
          <a:noFill/>
          <a:ln cap="flat" cmpd="sng" w="190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7" name="Google Shape;197;p28"/>
          <p:cNvSpPr txBox="1"/>
          <p:nvPr/>
        </p:nvSpPr>
        <p:spPr>
          <a:xfrm>
            <a:off x="8689400" y="5701667"/>
            <a:ext cx="2784389"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Doses approved in Lebanon are similar to NICE</a:t>
            </a:r>
            <a:endParaRPr b="0" i="0" sz="1800" u="none" cap="none" strike="noStrike">
              <a:solidFill>
                <a:srgbClr val="000000"/>
              </a:solidFill>
              <a:latin typeface="Calibri"/>
              <a:ea typeface="Calibri"/>
              <a:cs typeface="Calibri"/>
              <a:sym typeface="Calibri"/>
            </a:endParaRPr>
          </a:p>
        </p:txBody>
      </p:sp>
      <p:sp>
        <p:nvSpPr>
          <p:cNvPr id="198" name="Google Shape;198;p28"/>
          <p:cNvSpPr txBox="1"/>
          <p:nvPr>
            <p:ph type="title"/>
          </p:nvPr>
        </p:nvSpPr>
        <p:spPr>
          <a:xfrm>
            <a:off x="532967" y="355988"/>
            <a:ext cx="2102708" cy="1058751"/>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Font typeface="Calibri"/>
              <a:buNone/>
            </a:pPr>
            <a:r>
              <a:rPr b="1" lang="en-US" sz="1800"/>
              <a:t>Approved Indications for GH treatment in children in Lebanon</a:t>
            </a:r>
            <a:endParaRPr b="1"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9"/>
          <p:cNvSpPr txBox="1"/>
          <p:nvPr>
            <p:ph type="title"/>
          </p:nvPr>
        </p:nvSpPr>
        <p:spPr>
          <a:xfrm>
            <a:off x="408311" y="151545"/>
            <a:ext cx="11309727"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b="1" lang="en-US" sz="3200"/>
              <a:t>Short Stature/ Poor Growth: </a:t>
            </a:r>
            <a:br>
              <a:rPr b="1" lang="en-US" sz="3200"/>
            </a:br>
            <a:r>
              <a:rPr b="1" lang="en-US" sz="3200"/>
              <a:t>A Common Cause of Referral to Pediatric Endocrinology Clinics</a:t>
            </a:r>
            <a:endParaRPr/>
          </a:p>
        </p:txBody>
      </p:sp>
      <p:sp>
        <p:nvSpPr>
          <p:cNvPr id="204" name="Google Shape;204;p29"/>
          <p:cNvSpPr txBox="1"/>
          <p:nvPr>
            <p:ph idx="1" type="body"/>
          </p:nvPr>
        </p:nvSpPr>
        <p:spPr>
          <a:xfrm>
            <a:off x="838200" y="1677344"/>
            <a:ext cx="10641037"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Approximately </a:t>
            </a:r>
            <a:r>
              <a:rPr b="1" lang="en-US">
                <a:solidFill>
                  <a:srgbClr val="FF0000"/>
                </a:solidFill>
              </a:rPr>
              <a:t>40% </a:t>
            </a:r>
            <a:r>
              <a:rPr lang="en-US"/>
              <a:t>of new patient </a:t>
            </a:r>
            <a:r>
              <a:rPr b="1" lang="en-US"/>
              <a:t>referrals</a:t>
            </a:r>
            <a:r>
              <a:rPr lang="en-US"/>
              <a:t> to the pediatric endocrine clinics are for </a:t>
            </a:r>
            <a:r>
              <a:rPr b="1" lang="en-US">
                <a:solidFill>
                  <a:srgbClr val="FF0000"/>
                </a:solidFill>
              </a:rPr>
              <a:t>short stature</a:t>
            </a:r>
            <a:r>
              <a:rPr baseline="30000" lang="en-US"/>
              <a:t>1</a:t>
            </a:r>
            <a:r>
              <a:rPr lang="en-US"/>
              <a:t>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Many families present with the explicit question of whether growth hormone (GH) therapy should be administered to their child</a:t>
            </a:r>
            <a:r>
              <a:rPr baseline="30000" lang="en-US"/>
              <a:t>2</a:t>
            </a:r>
            <a:endParaRPr/>
          </a:p>
          <a:p>
            <a:pPr indent="-50800" lvl="0" marL="228600" rtl="0" algn="l">
              <a:lnSpc>
                <a:spcPct val="90000"/>
              </a:lnSpc>
              <a:spcBef>
                <a:spcPts val="1000"/>
              </a:spcBef>
              <a:spcAft>
                <a:spcPts val="0"/>
              </a:spcAft>
              <a:buClr>
                <a:schemeClr val="dk1"/>
              </a:buClr>
              <a:buSzPts val="2800"/>
              <a:buNone/>
            </a:pPr>
            <a:r>
              <a:t/>
            </a:r>
            <a:endParaRPr baseline="30000"/>
          </a:p>
          <a:p>
            <a:pPr indent="-228600" lvl="0" marL="228600" rtl="0" algn="l">
              <a:lnSpc>
                <a:spcPct val="90000"/>
              </a:lnSpc>
              <a:spcBef>
                <a:spcPts val="1000"/>
              </a:spcBef>
              <a:spcAft>
                <a:spcPts val="0"/>
              </a:spcAft>
              <a:buClr>
                <a:schemeClr val="dk1"/>
              </a:buClr>
              <a:buSzPts val="2800"/>
              <a:buChar char="•"/>
            </a:pPr>
            <a:r>
              <a:rPr lang="en-US"/>
              <a:t>Growth hormone deficiency </a:t>
            </a:r>
            <a:r>
              <a:rPr b="1" lang="en-US">
                <a:solidFill>
                  <a:srgbClr val="FF0000"/>
                </a:solidFill>
              </a:rPr>
              <a:t>(GHD) </a:t>
            </a:r>
            <a:r>
              <a:rPr lang="en-US"/>
              <a:t>is a rare disorder with a prevalence of approximately </a:t>
            </a:r>
            <a:r>
              <a:rPr b="1" lang="en-US">
                <a:solidFill>
                  <a:srgbClr val="FF0000"/>
                </a:solidFill>
              </a:rPr>
              <a:t>1 in 4000 to 1 in 10000 </a:t>
            </a:r>
            <a:r>
              <a:rPr lang="en-US"/>
              <a:t>during childhood</a:t>
            </a:r>
            <a:r>
              <a:rPr baseline="30000" lang="en-US"/>
              <a:t>3</a:t>
            </a:r>
            <a:endParaRPr/>
          </a:p>
          <a:p>
            <a:pPr indent="-50800" lvl="0" marL="228600" rtl="0" algn="l">
              <a:lnSpc>
                <a:spcPct val="90000"/>
              </a:lnSpc>
              <a:spcBef>
                <a:spcPts val="1000"/>
              </a:spcBef>
              <a:spcAft>
                <a:spcPts val="0"/>
              </a:spcAft>
              <a:buClr>
                <a:schemeClr val="dk1"/>
              </a:buClr>
              <a:buSzPts val="2800"/>
              <a:buNone/>
            </a:pPr>
            <a:r>
              <a:t/>
            </a:r>
            <a:endParaRPr baseline="30000"/>
          </a:p>
          <a:p>
            <a:pPr indent="-50800" lvl="0" marL="228600" rtl="0" algn="l">
              <a:lnSpc>
                <a:spcPct val="90000"/>
              </a:lnSpc>
              <a:spcBef>
                <a:spcPts val="1000"/>
              </a:spcBef>
              <a:spcAft>
                <a:spcPts val="0"/>
              </a:spcAft>
              <a:buClr>
                <a:schemeClr val="dk1"/>
              </a:buClr>
              <a:buSzPts val="2800"/>
              <a:buNone/>
            </a:pPr>
            <a:r>
              <a:t/>
            </a:r>
            <a:endParaRPr baseline="30000"/>
          </a:p>
          <a:p>
            <a:pPr indent="0" lvl="0" marL="0" rtl="0" algn="l">
              <a:lnSpc>
                <a:spcPct val="90000"/>
              </a:lnSpc>
              <a:spcBef>
                <a:spcPts val="1000"/>
              </a:spcBef>
              <a:spcAft>
                <a:spcPts val="0"/>
              </a:spcAft>
              <a:buClr>
                <a:schemeClr val="dk1"/>
              </a:buClr>
              <a:buSzPts val="2800"/>
              <a:buNone/>
            </a:pPr>
            <a:r>
              <a:t/>
            </a:r>
            <a:endParaRPr baseline="30000"/>
          </a:p>
        </p:txBody>
      </p:sp>
      <p:cxnSp>
        <p:nvCxnSpPr>
          <p:cNvPr id="205" name="Google Shape;205;p29"/>
          <p:cNvCxnSpPr/>
          <p:nvPr/>
        </p:nvCxnSpPr>
        <p:spPr>
          <a:xfrm flipH="1" rot="10800000">
            <a:off x="647112" y="1318751"/>
            <a:ext cx="10832123" cy="56271"/>
          </a:xfrm>
          <a:prstGeom prst="straightConnector1">
            <a:avLst/>
          </a:prstGeom>
          <a:noFill/>
          <a:ln cap="flat" cmpd="thinThick" w="38100">
            <a:solidFill>
              <a:schemeClr val="accent1"/>
            </a:solidFill>
            <a:prstDash val="solid"/>
            <a:miter lim="800000"/>
            <a:headEnd len="sm" w="sm" type="none"/>
            <a:tailEnd len="sm" w="sm" type="none"/>
          </a:ln>
        </p:spPr>
      </p:cxnSp>
      <p:sp>
        <p:nvSpPr>
          <p:cNvPr id="206" name="Google Shape;206;p29"/>
          <p:cNvSpPr txBox="1"/>
          <p:nvPr/>
        </p:nvSpPr>
        <p:spPr>
          <a:xfrm>
            <a:off x="8231660" y="5840627"/>
            <a:ext cx="3188693" cy="553998"/>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000"/>
              <a:buFont typeface="Calibri"/>
              <a:buAutoNum type="arabicPeriod"/>
            </a:pPr>
            <a:r>
              <a:rPr b="0" i="0" lang="en-US" sz="1000" u="none" cap="none" strike="noStrike">
                <a:solidFill>
                  <a:srgbClr val="000000"/>
                </a:solidFill>
                <a:latin typeface="Calibri"/>
                <a:ea typeface="Calibri"/>
                <a:cs typeface="Calibri"/>
                <a:sym typeface="Calibri"/>
              </a:rPr>
              <a:t>Lee JM. J Ped Endocrinol Metab </a:t>
            </a:r>
            <a:r>
              <a:rPr b="1" i="0" lang="en-US" sz="1000" u="none" cap="none" strike="noStrike">
                <a:solidFill>
                  <a:srgbClr val="000000"/>
                </a:solidFill>
                <a:latin typeface="Calibri"/>
                <a:ea typeface="Calibri"/>
                <a:cs typeface="Calibri"/>
                <a:sym typeface="Calibri"/>
              </a:rPr>
              <a:t>2007</a:t>
            </a:r>
            <a:endParaRPr/>
          </a:p>
          <a:p>
            <a:pPr indent="-228600" lvl="0" marL="228600" marR="0" rtl="0" algn="l">
              <a:lnSpc>
                <a:spcPct val="100000"/>
              </a:lnSpc>
              <a:spcBef>
                <a:spcPts val="0"/>
              </a:spcBef>
              <a:spcAft>
                <a:spcPts val="0"/>
              </a:spcAft>
              <a:buClr>
                <a:srgbClr val="000000"/>
              </a:buClr>
              <a:buSzPts val="1000"/>
              <a:buFont typeface="Calibri"/>
              <a:buAutoNum type="arabicPeriod"/>
            </a:pPr>
            <a:r>
              <a:rPr b="0" i="0" lang="en-US" sz="1000" u="none" cap="none" strike="noStrike">
                <a:solidFill>
                  <a:srgbClr val="000000"/>
                </a:solidFill>
                <a:latin typeface="Calibri"/>
                <a:ea typeface="Calibri"/>
                <a:cs typeface="Calibri"/>
                <a:sym typeface="Calibri"/>
              </a:rPr>
              <a:t>Stein MT. J Dev Behav Pediatr </a:t>
            </a:r>
            <a:r>
              <a:rPr b="1" i="0" lang="en-US" sz="1000" u="none" cap="none" strike="noStrike">
                <a:solidFill>
                  <a:srgbClr val="000000"/>
                </a:solidFill>
                <a:latin typeface="Calibri"/>
                <a:ea typeface="Calibri"/>
                <a:cs typeface="Calibri"/>
                <a:sym typeface="Calibri"/>
              </a:rPr>
              <a:t>2004</a:t>
            </a:r>
            <a:endParaRPr/>
          </a:p>
          <a:p>
            <a:pPr indent="-228600" lvl="0" marL="228600" marR="0" rtl="0" algn="l">
              <a:lnSpc>
                <a:spcPct val="100000"/>
              </a:lnSpc>
              <a:spcBef>
                <a:spcPts val="0"/>
              </a:spcBef>
              <a:spcAft>
                <a:spcPts val="0"/>
              </a:spcAft>
              <a:buClr>
                <a:srgbClr val="000000"/>
              </a:buClr>
              <a:buSzPts val="1000"/>
              <a:buFont typeface="Calibri"/>
              <a:buAutoNum type="arabicPeriod"/>
            </a:pPr>
            <a:r>
              <a:rPr b="0" i="0" lang="en-US" sz="1000" u="none" cap="none" strike="noStrike">
                <a:solidFill>
                  <a:srgbClr val="000000"/>
                </a:solidFill>
                <a:latin typeface="Calibri"/>
                <a:ea typeface="Calibri"/>
                <a:cs typeface="Calibri"/>
                <a:sym typeface="Calibri"/>
              </a:rPr>
              <a:t>NICE, </a:t>
            </a:r>
            <a:r>
              <a:rPr b="1" i="0" lang="en-US" sz="1000" u="none" cap="none" strike="noStrike">
                <a:solidFill>
                  <a:srgbClr val="000000"/>
                </a:solidFill>
                <a:latin typeface="Calibri"/>
                <a:ea typeface="Calibri"/>
                <a:cs typeface="Calibri"/>
                <a:sym typeface="Calibri"/>
              </a:rPr>
              <a:t>2010</a:t>
            </a:r>
            <a:r>
              <a:rPr b="0" i="1" lang="en-US" sz="1000" u="none" cap="none" strike="noStrike">
                <a:solidFill>
                  <a:srgbClr val="000000"/>
                </a:solidFill>
                <a:latin typeface="Calibri"/>
                <a:ea typeface="Calibri"/>
                <a:cs typeface="Calibri"/>
                <a:sym typeface="Calibri"/>
              </a:rPr>
              <a:t>. </a:t>
            </a:r>
            <a:r>
              <a:rPr b="0" i="0" lang="en-US" sz="1000" u="sng" cap="none" strike="noStrike">
                <a:solidFill>
                  <a:schemeClr val="hlink"/>
                </a:solidFill>
                <a:latin typeface="Calibri"/>
                <a:ea typeface="Calibri"/>
                <a:cs typeface="Calibri"/>
                <a:sym typeface="Calibri"/>
                <a:hlinkClick r:id="rId3"/>
              </a:rPr>
              <a:t>http://www.nice.org.uk/guidance/TA188</a:t>
            </a:r>
            <a:endParaRPr b="0" i="0" sz="10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grpSp>
        <p:nvGrpSpPr>
          <p:cNvPr id="211" name="Google Shape;211;p30"/>
          <p:cNvGrpSpPr/>
          <p:nvPr/>
        </p:nvGrpSpPr>
        <p:grpSpPr>
          <a:xfrm>
            <a:off x="1582589" y="1373949"/>
            <a:ext cx="8649340" cy="5287963"/>
            <a:chOff x="4665" y="0"/>
            <a:chExt cx="8649340" cy="5287963"/>
          </a:xfrm>
        </p:grpSpPr>
        <p:sp>
          <p:nvSpPr>
            <p:cNvPr id="212" name="Google Shape;212;p30"/>
            <p:cNvSpPr/>
            <p:nvPr/>
          </p:nvSpPr>
          <p:spPr>
            <a:xfrm>
              <a:off x="4665" y="0"/>
              <a:ext cx="1637258" cy="5287963"/>
            </a:xfrm>
            <a:prstGeom prst="roundRect">
              <a:avLst>
                <a:gd fmla="val 10000" name="adj"/>
              </a:avLst>
            </a:prstGeom>
            <a:gradFill>
              <a:gsLst>
                <a:gs pos="0">
                  <a:srgbClr val="00B0F0"/>
                </a:gs>
                <a:gs pos="80000">
                  <a:srgbClr val="C3D5EB"/>
                </a:gs>
                <a:gs pos="100000">
                  <a:srgbClr val="C3D6ED"/>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0"/>
            <p:cNvSpPr txBox="1"/>
            <p:nvPr/>
          </p:nvSpPr>
          <p:spPr>
            <a:xfrm>
              <a:off x="4665" y="0"/>
              <a:ext cx="1637258" cy="1586388"/>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i="0" lang="en-US" sz="1800" u="none" cap="none" strike="noStrike">
                  <a:solidFill>
                    <a:schemeClr val="dk1"/>
                  </a:solidFill>
                  <a:latin typeface="Calibri"/>
                  <a:ea typeface="Calibri"/>
                  <a:cs typeface="Calibri"/>
                  <a:sym typeface="Calibri"/>
                </a:rPr>
                <a:t>Non Pathologic</a:t>
              </a:r>
              <a:endParaRPr b="1" i="0" sz="1800" u="none" cap="none" strike="noStrike">
                <a:solidFill>
                  <a:schemeClr val="dk1"/>
                </a:solidFill>
                <a:latin typeface="Calibri"/>
                <a:ea typeface="Calibri"/>
                <a:cs typeface="Calibri"/>
                <a:sym typeface="Calibri"/>
              </a:endParaRPr>
            </a:p>
          </p:txBody>
        </p:sp>
        <p:sp>
          <p:nvSpPr>
            <p:cNvPr id="214" name="Google Shape;214;p30"/>
            <p:cNvSpPr/>
            <p:nvPr/>
          </p:nvSpPr>
          <p:spPr>
            <a:xfrm>
              <a:off x="152398" y="1600199"/>
              <a:ext cx="1309806" cy="932815"/>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0"/>
            <p:cNvSpPr txBox="1"/>
            <p:nvPr/>
          </p:nvSpPr>
          <p:spPr>
            <a:xfrm>
              <a:off x="179719" y="1627520"/>
              <a:ext cx="1255164" cy="878173"/>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Familial Short Stature </a:t>
              </a:r>
              <a:endParaRPr b="0" i="0" sz="1400" u="none" cap="none" strike="noStrike">
                <a:solidFill>
                  <a:schemeClr val="lt1"/>
                </a:solidFill>
                <a:latin typeface="Calibri"/>
                <a:ea typeface="Calibri"/>
                <a:cs typeface="Calibri"/>
                <a:sym typeface="Calibri"/>
              </a:endParaRPr>
            </a:p>
          </p:txBody>
        </p:sp>
        <p:sp>
          <p:nvSpPr>
            <p:cNvPr id="216" name="Google Shape;216;p30"/>
            <p:cNvSpPr/>
            <p:nvPr/>
          </p:nvSpPr>
          <p:spPr>
            <a:xfrm>
              <a:off x="152398" y="3980832"/>
              <a:ext cx="1309806" cy="518772"/>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0"/>
            <p:cNvSpPr txBox="1"/>
            <p:nvPr/>
          </p:nvSpPr>
          <p:spPr>
            <a:xfrm>
              <a:off x="167592" y="3996026"/>
              <a:ext cx="1279418" cy="488384"/>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Nutritional</a:t>
              </a:r>
              <a:endParaRPr b="0" i="0" sz="1400" u="none" cap="none" strike="noStrike">
                <a:solidFill>
                  <a:schemeClr val="lt1"/>
                </a:solidFill>
                <a:latin typeface="Calibri"/>
                <a:ea typeface="Calibri"/>
                <a:cs typeface="Calibri"/>
                <a:sym typeface="Calibri"/>
              </a:endParaRPr>
            </a:p>
          </p:txBody>
        </p:sp>
        <p:sp>
          <p:nvSpPr>
            <p:cNvPr id="218" name="Google Shape;218;p30"/>
            <p:cNvSpPr/>
            <p:nvPr/>
          </p:nvSpPr>
          <p:spPr>
            <a:xfrm>
              <a:off x="152398" y="2837813"/>
              <a:ext cx="1309806" cy="907861"/>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0"/>
            <p:cNvSpPr txBox="1"/>
            <p:nvPr/>
          </p:nvSpPr>
          <p:spPr>
            <a:xfrm>
              <a:off x="178988" y="2864403"/>
              <a:ext cx="1256626" cy="854681"/>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Constitutional Delay of growth and Puberty     </a:t>
              </a:r>
              <a:endParaRPr b="0" i="0" sz="1400" u="none" cap="none" strike="noStrike">
                <a:solidFill>
                  <a:schemeClr val="lt1"/>
                </a:solidFill>
                <a:latin typeface="Calibri"/>
                <a:ea typeface="Calibri"/>
                <a:cs typeface="Calibri"/>
                <a:sym typeface="Calibri"/>
              </a:endParaRPr>
            </a:p>
          </p:txBody>
        </p:sp>
        <p:sp>
          <p:nvSpPr>
            <p:cNvPr id="220" name="Google Shape;220;p30"/>
            <p:cNvSpPr/>
            <p:nvPr/>
          </p:nvSpPr>
          <p:spPr>
            <a:xfrm>
              <a:off x="1764718" y="0"/>
              <a:ext cx="1637258" cy="5287963"/>
            </a:xfrm>
            <a:prstGeom prst="roundRect">
              <a:avLst>
                <a:gd fmla="val 10000" name="adj"/>
              </a:avLst>
            </a:prstGeom>
            <a:gradFill>
              <a:gsLst>
                <a:gs pos="0">
                  <a:srgbClr val="D7E3F2"/>
                </a:gs>
                <a:gs pos="50000">
                  <a:srgbClr val="CDDDF0"/>
                </a:gs>
                <a:gs pos="100000">
                  <a:srgbClr val="B1C2D6"/>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0"/>
            <p:cNvSpPr txBox="1"/>
            <p:nvPr/>
          </p:nvSpPr>
          <p:spPr>
            <a:xfrm>
              <a:off x="1764718" y="0"/>
              <a:ext cx="1637258" cy="1586388"/>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i="0" lang="en-US" sz="1800" u="none" cap="none" strike="noStrike">
                  <a:solidFill>
                    <a:schemeClr val="dk1"/>
                  </a:solidFill>
                  <a:latin typeface="Calibri"/>
                  <a:ea typeface="Calibri"/>
                  <a:cs typeface="Calibri"/>
                  <a:sym typeface="Calibri"/>
                </a:rPr>
                <a:t>Intrauterine Growth Restriction</a:t>
              </a:r>
              <a:endParaRPr b="1" i="0" sz="1800" u="none" cap="none" strike="noStrike">
                <a:solidFill>
                  <a:schemeClr val="dk1"/>
                </a:solidFill>
                <a:latin typeface="Calibri"/>
                <a:ea typeface="Calibri"/>
                <a:cs typeface="Calibri"/>
                <a:sym typeface="Calibri"/>
              </a:endParaRPr>
            </a:p>
          </p:txBody>
        </p:sp>
        <p:sp>
          <p:nvSpPr>
            <p:cNvPr id="222" name="Google Shape;222;p30"/>
            <p:cNvSpPr/>
            <p:nvPr/>
          </p:nvSpPr>
          <p:spPr>
            <a:xfrm>
              <a:off x="1904998" y="1600208"/>
              <a:ext cx="1309806" cy="880810"/>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0"/>
            <p:cNvSpPr txBox="1"/>
            <p:nvPr/>
          </p:nvSpPr>
          <p:spPr>
            <a:xfrm>
              <a:off x="1930796" y="1626006"/>
              <a:ext cx="1258210" cy="829214"/>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Syndromic</a:t>
              </a:r>
              <a:endParaRPr b="0" i="0" sz="1400" u="none" cap="none" strike="noStrike">
                <a:solidFill>
                  <a:schemeClr val="lt1"/>
                </a:solidFill>
                <a:latin typeface="Calibri"/>
                <a:ea typeface="Calibri"/>
                <a:cs typeface="Calibri"/>
                <a:sym typeface="Calibri"/>
              </a:endParaRPr>
            </a:p>
          </p:txBody>
        </p:sp>
        <p:sp>
          <p:nvSpPr>
            <p:cNvPr id="224" name="Google Shape;224;p30"/>
            <p:cNvSpPr/>
            <p:nvPr/>
          </p:nvSpPr>
          <p:spPr>
            <a:xfrm>
              <a:off x="1904998" y="2666992"/>
              <a:ext cx="1309806" cy="865962"/>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0"/>
            <p:cNvSpPr txBox="1"/>
            <p:nvPr/>
          </p:nvSpPr>
          <p:spPr>
            <a:xfrm>
              <a:off x="1930361" y="2692355"/>
              <a:ext cx="1259080" cy="815236"/>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Non-Syndromic</a:t>
              </a:r>
              <a:endParaRPr b="0" i="0" sz="1400" u="none" cap="none" strike="noStrike">
                <a:solidFill>
                  <a:schemeClr val="lt1"/>
                </a:solidFill>
                <a:latin typeface="Calibri"/>
                <a:ea typeface="Calibri"/>
                <a:cs typeface="Calibri"/>
                <a:sym typeface="Calibri"/>
              </a:endParaRPr>
            </a:p>
          </p:txBody>
        </p:sp>
        <p:sp>
          <p:nvSpPr>
            <p:cNvPr id="226" name="Google Shape;226;p30"/>
            <p:cNvSpPr/>
            <p:nvPr/>
          </p:nvSpPr>
          <p:spPr>
            <a:xfrm>
              <a:off x="3524770" y="0"/>
              <a:ext cx="1637258" cy="5287963"/>
            </a:xfrm>
            <a:prstGeom prst="roundRect">
              <a:avLst>
                <a:gd fmla="val 10000" name="adj"/>
              </a:avLst>
            </a:prstGeom>
            <a:gradFill>
              <a:gsLst>
                <a:gs pos="0">
                  <a:srgbClr val="D7E3F2"/>
                </a:gs>
                <a:gs pos="50000">
                  <a:srgbClr val="CDDDF0"/>
                </a:gs>
                <a:gs pos="100000">
                  <a:srgbClr val="B1C2D6"/>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txBox="1"/>
            <p:nvPr/>
          </p:nvSpPr>
          <p:spPr>
            <a:xfrm>
              <a:off x="3524770" y="0"/>
              <a:ext cx="1637258" cy="1586388"/>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i="0" lang="en-US" sz="1800" u="none" cap="none" strike="noStrike">
                  <a:solidFill>
                    <a:schemeClr val="dk1"/>
                  </a:solidFill>
                  <a:latin typeface="Calibri"/>
                  <a:ea typeface="Calibri"/>
                  <a:cs typeface="Calibri"/>
                  <a:sym typeface="Calibri"/>
                </a:rPr>
                <a:t>Systemic Disorders</a:t>
              </a:r>
              <a:endParaRPr b="1" i="0" sz="1800" u="none" cap="none" strike="noStrike">
                <a:solidFill>
                  <a:schemeClr val="dk1"/>
                </a:solidFill>
                <a:latin typeface="Calibri"/>
                <a:ea typeface="Calibri"/>
                <a:cs typeface="Calibri"/>
                <a:sym typeface="Calibri"/>
              </a:endParaRPr>
            </a:p>
          </p:txBody>
        </p:sp>
        <p:sp>
          <p:nvSpPr>
            <p:cNvPr id="228" name="Google Shape;228;p30"/>
            <p:cNvSpPr/>
            <p:nvPr/>
          </p:nvSpPr>
          <p:spPr>
            <a:xfrm>
              <a:off x="3688496" y="1586647"/>
              <a:ext cx="1309806" cy="507688"/>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0"/>
            <p:cNvSpPr txBox="1"/>
            <p:nvPr/>
          </p:nvSpPr>
          <p:spPr>
            <a:xfrm>
              <a:off x="3703366" y="1601517"/>
              <a:ext cx="1280066" cy="477948"/>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Cardiovascular disease</a:t>
              </a:r>
              <a:endParaRPr b="0" i="0" sz="1400" u="none" cap="none" strike="noStrike">
                <a:solidFill>
                  <a:schemeClr val="lt1"/>
                </a:solidFill>
                <a:latin typeface="Calibri"/>
                <a:ea typeface="Calibri"/>
                <a:cs typeface="Calibri"/>
                <a:sym typeface="Calibri"/>
              </a:endParaRPr>
            </a:p>
          </p:txBody>
        </p:sp>
        <p:sp>
          <p:nvSpPr>
            <p:cNvPr id="230" name="Google Shape;230;p30"/>
            <p:cNvSpPr/>
            <p:nvPr/>
          </p:nvSpPr>
          <p:spPr>
            <a:xfrm>
              <a:off x="3688496" y="2172441"/>
              <a:ext cx="1309806" cy="507688"/>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0"/>
            <p:cNvSpPr txBox="1"/>
            <p:nvPr/>
          </p:nvSpPr>
          <p:spPr>
            <a:xfrm>
              <a:off x="3703366" y="2187311"/>
              <a:ext cx="1280066" cy="477948"/>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Renal</a:t>
              </a:r>
              <a:endParaRPr b="0" i="0" sz="1400" u="none" cap="none" strike="noStrike">
                <a:solidFill>
                  <a:schemeClr val="lt1"/>
                </a:solidFill>
                <a:latin typeface="Calibri"/>
                <a:ea typeface="Calibri"/>
                <a:cs typeface="Calibri"/>
                <a:sym typeface="Calibri"/>
              </a:endParaRPr>
            </a:p>
          </p:txBody>
        </p:sp>
        <p:sp>
          <p:nvSpPr>
            <p:cNvPr id="232" name="Google Shape;232;p30"/>
            <p:cNvSpPr/>
            <p:nvPr/>
          </p:nvSpPr>
          <p:spPr>
            <a:xfrm>
              <a:off x="3688496" y="2758235"/>
              <a:ext cx="1309806" cy="507688"/>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0"/>
            <p:cNvSpPr txBox="1"/>
            <p:nvPr/>
          </p:nvSpPr>
          <p:spPr>
            <a:xfrm>
              <a:off x="3703366" y="2773105"/>
              <a:ext cx="1280066" cy="477948"/>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Respiratory</a:t>
              </a:r>
              <a:endParaRPr b="0" i="0" sz="1400" u="none" cap="none" strike="noStrike">
                <a:solidFill>
                  <a:schemeClr val="lt1"/>
                </a:solidFill>
                <a:latin typeface="Calibri"/>
                <a:ea typeface="Calibri"/>
                <a:cs typeface="Calibri"/>
                <a:sym typeface="Calibri"/>
              </a:endParaRPr>
            </a:p>
          </p:txBody>
        </p:sp>
        <p:sp>
          <p:nvSpPr>
            <p:cNvPr id="234" name="Google Shape;234;p30"/>
            <p:cNvSpPr/>
            <p:nvPr/>
          </p:nvSpPr>
          <p:spPr>
            <a:xfrm>
              <a:off x="3688496" y="3344029"/>
              <a:ext cx="1309806" cy="507688"/>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0"/>
            <p:cNvSpPr txBox="1"/>
            <p:nvPr/>
          </p:nvSpPr>
          <p:spPr>
            <a:xfrm>
              <a:off x="3703366" y="3358899"/>
              <a:ext cx="1280066" cy="477948"/>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Gastrointestinal disease</a:t>
              </a:r>
              <a:endParaRPr b="0" i="0" sz="1400" u="none" cap="none" strike="noStrike">
                <a:solidFill>
                  <a:schemeClr val="lt1"/>
                </a:solidFill>
                <a:latin typeface="Calibri"/>
                <a:ea typeface="Calibri"/>
                <a:cs typeface="Calibri"/>
                <a:sym typeface="Calibri"/>
              </a:endParaRPr>
            </a:p>
          </p:txBody>
        </p:sp>
        <p:sp>
          <p:nvSpPr>
            <p:cNvPr id="236" name="Google Shape;236;p30"/>
            <p:cNvSpPr/>
            <p:nvPr/>
          </p:nvSpPr>
          <p:spPr>
            <a:xfrm>
              <a:off x="3688496" y="3929824"/>
              <a:ext cx="1309806" cy="507688"/>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0"/>
            <p:cNvSpPr txBox="1"/>
            <p:nvPr/>
          </p:nvSpPr>
          <p:spPr>
            <a:xfrm>
              <a:off x="3703366" y="3944694"/>
              <a:ext cx="1280066" cy="477948"/>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 Neurological</a:t>
              </a:r>
              <a:endParaRPr b="0" i="0" sz="1400" u="none" cap="none" strike="noStrike">
                <a:solidFill>
                  <a:schemeClr val="lt1"/>
                </a:solidFill>
                <a:latin typeface="Calibri"/>
                <a:ea typeface="Calibri"/>
                <a:cs typeface="Calibri"/>
                <a:sym typeface="Calibri"/>
              </a:endParaRPr>
            </a:p>
          </p:txBody>
        </p:sp>
        <p:sp>
          <p:nvSpPr>
            <p:cNvPr id="238" name="Google Shape;238;p30"/>
            <p:cNvSpPr/>
            <p:nvPr/>
          </p:nvSpPr>
          <p:spPr>
            <a:xfrm>
              <a:off x="3688496" y="4515618"/>
              <a:ext cx="1309806" cy="507688"/>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0"/>
            <p:cNvSpPr txBox="1"/>
            <p:nvPr/>
          </p:nvSpPr>
          <p:spPr>
            <a:xfrm>
              <a:off x="3703366" y="4530488"/>
              <a:ext cx="1280066" cy="477948"/>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 Psychological</a:t>
              </a:r>
              <a:endParaRPr b="0" i="0" sz="1400" u="none" cap="none" strike="noStrike">
                <a:solidFill>
                  <a:schemeClr val="lt1"/>
                </a:solidFill>
                <a:latin typeface="Calibri"/>
                <a:ea typeface="Calibri"/>
                <a:cs typeface="Calibri"/>
                <a:sym typeface="Calibri"/>
              </a:endParaRPr>
            </a:p>
          </p:txBody>
        </p:sp>
        <p:sp>
          <p:nvSpPr>
            <p:cNvPr id="240" name="Google Shape;240;p30"/>
            <p:cNvSpPr/>
            <p:nvPr/>
          </p:nvSpPr>
          <p:spPr>
            <a:xfrm>
              <a:off x="5284823" y="0"/>
              <a:ext cx="1637258" cy="5287963"/>
            </a:xfrm>
            <a:prstGeom prst="roundRect">
              <a:avLst>
                <a:gd fmla="val 10000" name="adj"/>
              </a:avLst>
            </a:prstGeom>
            <a:gradFill>
              <a:gsLst>
                <a:gs pos="0">
                  <a:srgbClr val="D7E3F2"/>
                </a:gs>
                <a:gs pos="50000">
                  <a:srgbClr val="CDDDF0"/>
                </a:gs>
                <a:gs pos="100000">
                  <a:srgbClr val="B1C2D6"/>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0"/>
            <p:cNvSpPr txBox="1"/>
            <p:nvPr/>
          </p:nvSpPr>
          <p:spPr>
            <a:xfrm>
              <a:off x="5284823" y="0"/>
              <a:ext cx="1637258" cy="1586388"/>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i="0" lang="en-US" sz="1800" u="none" cap="none" strike="noStrike">
                  <a:solidFill>
                    <a:schemeClr val="dk1"/>
                  </a:solidFill>
                  <a:latin typeface="Calibri"/>
                  <a:ea typeface="Calibri"/>
                  <a:cs typeface="Calibri"/>
                  <a:sym typeface="Calibri"/>
                </a:rPr>
                <a:t>Endocrine</a:t>
              </a:r>
              <a:r>
                <a:rPr b="1" i="0" lang="en-US" sz="1600" u="none" cap="none" strike="noStrike">
                  <a:solidFill>
                    <a:schemeClr val="dk1"/>
                  </a:solidFill>
                  <a:latin typeface="Calibri"/>
                  <a:ea typeface="Calibri"/>
                  <a:cs typeface="Calibri"/>
                  <a:sym typeface="Calibri"/>
                </a:rPr>
                <a:t> </a:t>
              </a:r>
              <a:endParaRPr b="1" i="0" sz="1600" u="none" cap="none" strike="noStrike">
                <a:solidFill>
                  <a:schemeClr val="dk1"/>
                </a:solidFill>
                <a:latin typeface="Calibri"/>
                <a:ea typeface="Calibri"/>
                <a:cs typeface="Calibri"/>
                <a:sym typeface="Calibri"/>
              </a:endParaRPr>
            </a:p>
          </p:txBody>
        </p:sp>
        <p:sp>
          <p:nvSpPr>
            <p:cNvPr id="242" name="Google Shape;242;p30"/>
            <p:cNvSpPr/>
            <p:nvPr/>
          </p:nvSpPr>
          <p:spPr>
            <a:xfrm>
              <a:off x="5348905" y="1586479"/>
              <a:ext cx="1509093" cy="1331325"/>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0"/>
            <p:cNvSpPr txBox="1"/>
            <p:nvPr/>
          </p:nvSpPr>
          <p:spPr>
            <a:xfrm>
              <a:off x="5387898" y="1625472"/>
              <a:ext cx="1431107" cy="1253339"/>
            </a:xfrm>
            <a:prstGeom prst="rect">
              <a:avLst/>
            </a:prstGeom>
            <a:noFill/>
            <a:ln>
              <a:noFill/>
            </a:ln>
          </p:spPr>
          <p:txBody>
            <a:bodyPr anchorCtr="0" anchor="t" bIns="26650" lIns="35550" spcFirstLastPara="1" rIns="35550" wrap="square" tIns="26650">
              <a:noAutofit/>
            </a:bodyPr>
            <a:lstStyle/>
            <a:p>
              <a:pPr indent="0" lvl="0" marL="0" marR="0" rtl="0" algn="l">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Growth Hormone related </a:t>
              </a:r>
              <a:endParaRPr/>
            </a:p>
            <a:p>
              <a:pPr indent="-114300" lvl="1" marL="114300" marR="0" rtl="0" algn="l">
                <a:lnSpc>
                  <a:spcPct val="90000"/>
                </a:lnSpc>
                <a:spcBef>
                  <a:spcPts val="490"/>
                </a:spcBef>
                <a:spcAft>
                  <a:spcPts val="0"/>
                </a:spcAft>
                <a:buClr>
                  <a:schemeClr val="lt1"/>
                </a:buClr>
                <a:buSzPts val="1400"/>
                <a:buFont typeface="Calibri"/>
                <a:buChar char="•"/>
              </a:pPr>
              <a:r>
                <a:rPr b="0" i="0" lang="en-US" sz="1400" u="none" cap="none" strike="noStrike">
                  <a:solidFill>
                    <a:schemeClr val="lt1"/>
                  </a:solidFill>
                  <a:latin typeface="Calibri"/>
                  <a:ea typeface="Calibri"/>
                  <a:cs typeface="Calibri"/>
                  <a:sym typeface="Calibri"/>
                </a:rPr>
                <a:t>GH deficiency: isolated/combined </a:t>
              </a:r>
              <a:endParaRPr b="0" i="0" sz="1400" u="none" cap="none" strike="noStrike">
                <a:solidFill>
                  <a:schemeClr val="lt1"/>
                </a:solidFill>
                <a:latin typeface="Calibri"/>
                <a:ea typeface="Calibri"/>
                <a:cs typeface="Calibri"/>
                <a:sym typeface="Calibri"/>
              </a:endParaRPr>
            </a:p>
            <a:p>
              <a:pPr indent="-114300" lvl="1" marL="114300" marR="0" rtl="0" algn="l">
                <a:lnSpc>
                  <a:spcPct val="90000"/>
                </a:lnSpc>
                <a:spcBef>
                  <a:spcPts val="210"/>
                </a:spcBef>
                <a:spcAft>
                  <a:spcPts val="0"/>
                </a:spcAft>
                <a:buClr>
                  <a:schemeClr val="lt1"/>
                </a:buClr>
                <a:buSzPts val="1400"/>
                <a:buFont typeface="Calibri"/>
                <a:buChar char="•"/>
              </a:pPr>
              <a:r>
                <a:rPr b="0" i="0" lang="en-US" sz="1400" u="none" cap="none" strike="noStrike">
                  <a:solidFill>
                    <a:schemeClr val="lt1"/>
                  </a:solidFill>
                  <a:latin typeface="Calibri"/>
                  <a:ea typeface="Calibri"/>
                  <a:cs typeface="Calibri"/>
                  <a:sym typeface="Calibri"/>
                </a:rPr>
                <a:t>GH resistance</a:t>
              </a:r>
              <a:endParaRPr b="0" i="0" sz="1400" u="none" cap="none" strike="noStrike">
                <a:solidFill>
                  <a:schemeClr val="lt1"/>
                </a:solidFill>
                <a:latin typeface="Calibri"/>
                <a:ea typeface="Calibri"/>
                <a:cs typeface="Calibri"/>
                <a:sym typeface="Calibri"/>
              </a:endParaRPr>
            </a:p>
          </p:txBody>
        </p:sp>
        <p:sp>
          <p:nvSpPr>
            <p:cNvPr id="244" name="Google Shape;244;p30"/>
            <p:cNvSpPr/>
            <p:nvPr/>
          </p:nvSpPr>
          <p:spPr>
            <a:xfrm>
              <a:off x="5410204" y="3060584"/>
              <a:ext cx="1309793" cy="344535"/>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0"/>
            <p:cNvSpPr txBox="1"/>
            <p:nvPr/>
          </p:nvSpPr>
          <p:spPr>
            <a:xfrm>
              <a:off x="5420295" y="3070675"/>
              <a:ext cx="1289611" cy="324353"/>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Hypothyroidism</a:t>
              </a:r>
              <a:endParaRPr/>
            </a:p>
          </p:txBody>
        </p:sp>
        <p:sp>
          <p:nvSpPr>
            <p:cNvPr id="246" name="Google Shape;246;p30"/>
            <p:cNvSpPr/>
            <p:nvPr/>
          </p:nvSpPr>
          <p:spPr>
            <a:xfrm>
              <a:off x="5410198" y="3581400"/>
              <a:ext cx="1433399" cy="1365051"/>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0"/>
            <p:cNvSpPr txBox="1"/>
            <p:nvPr/>
          </p:nvSpPr>
          <p:spPr>
            <a:xfrm>
              <a:off x="5450179" y="3621381"/>
              <a:ext cx="1353437" cy="1285089"/>
            </a:xfrm>
            <a:prstGeom prst="rect">
              <a:avLst/>
            </a:prstGeom>
            <a:noFill/>
            <a:ln>
              <a:noFill/>
            </a:ln>
          </p:spPr>
          <p:txBody>
            <a:bodyPr anchorCtr="0" anchor="t" bIns="26650" lIns="35550" spcFirstLastPara="1" rIns="35550" wrap="square" tIns="26650">
              <a:noAutofit/>
            </a:bodyPr>
            <a:lstStyle/>
            <a:p>
              <a:pPr indent="0" lvl="0" marL="0" marR="0" rtl="0" algn="l">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Glucocorticoid excess</a:t>
              </a:r>
              <a:endParaRPr/>
            </a:p>
            <a:p>
              <a:pPr indent="-114300" lvl="1" marL="114300" marR="0" rtl="0" algn="l">
                <a:lnSpc>
                  <a:spcPct val="90000"/>
                </a:lnSpc>
                <a:spcBef>
                  <a:spcPts val="490"/>
                </a:spcBef>
                <a:spcAft>
                  <a:spcPts val="0"/>
                </a:spcAft>
                <a:buClr>
                  <a:schemeClr val="lt1"/>
                </a:buClr>
                <a:buSzPts val="1400"/>
                <a:buFont typeface="Calibri"/>
                <a:buChar char="•"/>
              </a:pPr>
              <a:r>
                <a:rPr b="0" i="0" lang="en-US" sz="1400" u="none" cap="none" strike="noStrike">
                  <a:solidFill>
                    <a:schemeClr val="lt1"/>
                  </a:solidFill>
                  <a:latin typeface="Calibri"/>
                  <a:ea typeface="Calibri"/>
                  <a:cs typeface="Calibri"/>
                  <a:sym typeface="Calibri"/>
                </a:rPr>
                <a:t>Cushing</a:t>
              </a:r>
              <a:endParaRPr/>
            </a:p>
            <a:p>
              <a:pPr indent="-114300" lvl="1" marL="114300" marR="0" rtl="0" algn="l">
                <a:lnSpc>
                  <a:spcPct val="90000"/>
                </a:lnSpc>
                <a:spcBef>
                  <a:spcPts val="210"/>
                </a:spcBef>
                <a:spcAft>
                  <a:spcPts val="0"/>
                </a:spcAft>
                <a:buClr>
                  <a:schemeClr val="lt1"/>
                </a:buClr>
                <a:buSzPts val="1400"/>
                <a:buFont typeface="Calibri"/>
                <a:buChar char="•"/>
              </a:pPr>
              <a:r>
                <a:rPr b="0" i="0" lang="en-US" sz="1400" u="none" cap="none" strike="noStrike">
                  <a:solidFill>
                    <a:schemeClr val="lt1"/>
                  </a:solidFill>
                  <a:latin typeface="Calibri"/>
                  <a:ea typeface="Calibri"/>
                  <a:cs typeface="Calibri"/>
                  <a:sym typeface="Calibri"/>
                </a:rPr>
                <a:t>CAH</a:t>
              </a:r>
              <a:endParaRPr/>
            </a:p>
            <a:p>
              <a:pPr indent="-114300" lvl="1" marL="114300" marR="0" rtl="0" algn="l">
                <a:lnSpc>
                  <a:spcPct val="90000"/>
                </a:lnSpc>
                <a:spcBef>
                  <a:spcPts val="210"/>
                </a:spcBef>
                <a:spcAft>
                  <a:spcPts val="0"/>
                </a:spcAft>
                <a:buClr>
                  <a:schemeClr val="lt1"/>
                </a:buClr>
                <a:buSzPts val="1400"/>
                <a:buFont typeface="Calibri"/>
                <a:buChar char="•"/>
              </a:pPr>
              <a:r>
                <a:rPr b="0" i="0" lang="en-US" sz="1400" u="none" cap="none" strike="noStrike">
                  <a:solidFill>
                    <a:schemeClr val="lt1"/>
                  </a:solidFill>
                  <a:latin typeface="Calibri"/>
                  <a:ea typeface="Calibri"/>
                  <a:cs typeface="Calibri"/>
                  <a:sym typeface="Calibri"/>
                </a:rPr>
                <a:t>Exogenous </a:t>
              </a:r>
              <a:endParaRPr/>
            </a:p>
          </p:txBody>
        </p:sp>
        <p:sp>
          <p:nvSpPr>
            <p:cNvPr id="248" name="Google Shape;248;p30"/>
            <p:cNvSpPr/>
            <p:nvPr/>
          </p:nvSpPr>
          <p:spPr>
            <a:xfrm>
              <a:off x="7016747" y="0"/>
              <a:ext cx="1637258" cy="5287963"/>
            </a:xfrm>
            <a:prstGeom prst="roundRect">
              <a:avLst>
                <a:gd fmla="val 10000" name="adj"/>
              </a:avLst>
            </a:prstGeom>
            <a:gradFill>
              <a:gsLst>
                <a:gs pos="0">
                  <a:srgbClr val="D7E3F2"/>
                </a:gs>
                <a:gs pos="50000">
                  <a:srgbClr val="CDDDF0"/>
                </a:gs>
                <a:gs pos="100000">
                  <a:srgbClr val="B1C2D6"/>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0"/>
            <p:cNvSpPr txBox="1"/>
            <p:nvPr/>
          </p:nvSpPr>
          <p:spPr>
            <a:xfrm>
              <a:off x="7016747" y="0"/>
              <a:ext cx="1637258" cy="1586388"/>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i="0" lang="en-US" sz="1800" u="none" cap="none" strike="noStrike">
                  <a:solidFill>
                    <a:schemeClr val="dk1"/>
                  </a:solidFill>
                  <a:latin typeface="Calibri"/>
                  <a:ea typeface="Calibri"/>
                  <a:cs typeface="Calibri"/>
                  <a:sym typeface="Calibri"/>
                </a:rPr>
                <a:t>Chromosomal &amp; Genetic </a:t>
              </a:r>
              <a:endParaRPr/>
            </a:p>
          </p:txBody>
        </p:sp>
        <p:sp>
          <p:nvSpPr>
            <p:cNvPr id="250" name="Google Shape;250;p30"/>
            <p:cNvSpPr/>
            <p:nvPr/>
          </p:nvSpPr>
          <p:spPr>
            <a:xfrm>
              <a:off x="7242519" y="1541183"/>
              <a:ext cx="1213837" cy="2796773"/>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0"/>
            <p:cNvSpPr txBox="1"/>
            <p:nvPr/>
          </p:nvSpPr>
          <p:spPr>
            <a:xfrm>
              <a:off x="7278071" y="1576735"/>
              <a:ext cx="1142733" cy="2725669"/>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1" i="0" lang="en-US" sz="1400" u="none" cap="none" strike="noStrike">
                  <a:solidFill>
                    <a:schemeClr val="lt1"/>
                  </a:solidFill>
                  <a:latin typeface="Calibri"/>
                  <a:ea typeface="Calibri"/>
                  <a:cs typeface="Calibri"/>
                  <a:sym typeface="Calibri"/>
                </a:rPr>
                <a:t>Turner’s</a:t>
              </a:r>
              <a:endParaRPr/>
            </a:p>
            <a:p>
              <a:pPr indent="0" lvl="0" marL="0" marR="0" rtl="0" algn="ctr">
                <a:lnSpc>
                  <a:spcPct val="90000"/>
                </a:lnSpc>
                <a:spcBef>
                  <a:spcPts val="490"/>
                </a:spcBef>
                <a:spcAft>
                  <a:spcPts val="0"/>
                </a:spcAft>
                <a:buNone/>
              </a:pPr>
              <a:r>
                <a:rPr b="1" i="0" lang="en-US" sz="1400" u="none" cap="none" strike="noStrike">
                  <a:solidFill>
                    <a:schemeClr val="lt1"/>
                  </a:solidFill>
                  <a:latin typeface="Calibri"/>
                  <a:ea typeface="Calibri"/>
                  <a:cs typeface="Calibri"/>
                  <a:sym typeface="Calibri"/>
                </a:rPr>
                <a:t>SHOX </a:t>
              </a:r>
              <a:endParaRPr/>
            </a:p>
            <a:p>
              <a:pPr indent="0" lvl="0" marL="0" marR="0" rtl="0" algn="ctr">
                <a:lnSpc>
                  <a:spcPct val="90000"/>
                </a:lnSpc>
                <a:spcBef>
                  <a:spcPts val="490"/>
                </a:spcBef>
                <a:spcAft>
                  <a:spcPts val="0"/>
                </a:spcAft>
                <a:buNone/>
              </a:pPr>
              <a:r>
                <a:rPr b="1" i="0" lang="en-US" sz="1400" u="none" cap="none" strike="noStrike">
                  <a:solidFill>
                    <a:schemeClr val="lt1"/>
                  </a:solidFill>
                  <a:latin typeface="Calibri"/>
                  <a:ea typeface="Calibri"/>
                  <a:cs typeface="Calibri"/>
                  <a:sym typeface="Calibri"/>
                </a:rPr>
                <a:t>Russell- Silver</a:t>
              </a:r>
              <a:endParaRPr/>
            </a:p>
            <a:p>
              <a:pPr indent="0" lvl="0" marL="0" marR="0" rtl="0" algn="ctr">
                <a:lnSpc>
                  <a:spcPct val="90000"/>
                </a:lnSpc>
                <a:spcBef>
                  <a:spcPts val="490"/>
                </a:spcBef>
                <a:spcAft>
                  <a:spcPts val="0"/>
                </a:spcAft>
                <a:buNone/>
              </a:pPr>
              <a:r>
                <a:rPr b="1" i="0" lang="en-US" sz="1400" u="none" cap="none" strike="noStrike">
                  <a:solidFill>
                    <a:schemeClr val="lt1"/>
                  </a:solidFill>
                  <a:latin typeface="Calibri"/>
                  <a:ea typeface="Calibri"/>
                  <a:cs typeface="Calibri"/>
                  <a:sym typeface="Calibri"/>
                </a:rPr>
                <a:t>Noonan </a:t>
              </a:r>
              <a:endParaRPr/>
            </a:p>
            <a:p>
              <a:pPr indent="0" lvl="0" marL="0" marR="0" rtl="0" algn="ctr">
                <a:lnSpc>
                  <a:spcPct val="90000"/>
                </a:lnSpc>
                <a:spcBef>
                  <a:spcPts val="490"/>
                </a:spcBef>
                <a:spcAft>
                  <a:spcPts val="0"/>
                </a:spcAft>
                <a:buNone/>
              </a:pPr>
              <a:r>
                <a:rPr b="1" i="0" lang="en-US" sz="1400" u="none" cap="none" strike="noStrike">
                  <a:solidFill>
                    <a:schemeClr val="lt1"/>
                  </a:solidFill>
                  <a:latin typeface="Calibri"/>
                  <a:ea typeface="Calibri"/>
                  <a:cs typeface="Calibri"/>
                  <a:sym typeface="Calibri"/>
                </a:rPr>
                <a:t>Prader- Willi</a:t>
              </a:r>
              <a:endParaRPr/>
            </a:p>
            <a:p>
              <a:pPr indent="0" lvl="0" marL="0" marR="0" rtl="0" algn="ctr">
                <a:lnSpc>
                  <a:spcPct val="90000"/>
                </a:lnSpc>
                <a:spcBef>
                  <a:spcPts val="490"/>
                </a:spcBef>
                <a:spcAft>
                  <a:spcPts val="0"/>
                </a:spcAft>
                <a:buNone/>
              </a:pPr>
              <a:r>
                <a:rPr b="1" i="0" lang="en-US" sz="1400" u="none" cap="none" strike="noStrike">
                  <a:solidFill>
                    <a:schemeClr val="lt1"/>
                  </a:solidFill>
                  <a:latin typeface="Calibri"/>
                  <a:ea typeface="Calibri"/>
                  <a:cs typeface="Calibri"/>
                  <a:sym typeface="Calibri"/>
                </a:rPr>
                <a:t>Down</a:t>
              </a:r>
              <a:endParaRPr/>
            </a:p>
            <a:p>
              <a:pPr indent="0" lvl="0" marL="0" marR="0" rtl="0" algn="ctr">
                <a:lnSpc>
                  <a:spcPct val="90000"/>
                </a:lnSpc>
                <a:spcBef>
                  <a:spcPts val="490"/>
                </a:spcBef>
                <a:spcAft>
                  <a:spcPts val="0"/>
                </a:spcAft>
                <a:buNone/>
              </a:pPr>
              <a:r>
                <a:rPr b="1" i="0" lang="en-US" sz="1400" u="none" cap="none" strike="noStrike">
                  <a:solidFill>
                    <a:schemeClr val="lt1"/>
                  </a:solidFill>
                  <a:latin typeface="Calibri"/>
                  <a:ea typeface="Calibri"/>
                  <a:cs typeface="Calibri"/>
                  <a:sym typeface="Calibri"/>
                </a:rPr>
                <a:t>Seckel</a:t>
              </a:r>
              <a:endParaRPr/>
            </a:p>
            <a:p>
              <a:pPr indent="0" lvl="0" marL="0" marR="0" rtl="0" algn="ctr">
                <a:lnSpc>
                  <a:spcPct val="90000"/>
                </a:lnSpc>
                <a:spcBef>
                  <a:spcPts val="490"/>
                </a:spcBef>
                <a:spcAft>
                  <a:spcPts val="0"/>
                </a:spcAft>
                <a:buNone/>
              </a:pPr>
              <a:r>
                <a:rPr b="1" i="0" lang="en-US" sz="1400" u="none" cap="none" strike="noStrike">
                  <a:solidFill>
                    <a:schemeClr val="lt1"/>
                  </a:solidFill>
                  <a:latin typeface="Calibri"/>
                  <a:ea typeface="Calibri"/>
                  <a:cs typeface="Calibri"/>
                  <a:sym typeface="Calibri"/>
                </a:rPr>
                <a:t>Other</a:t>
              </a:r>
              <a:endParaRPr b="1" i="0" sz="1400" u="none" cap="none" strike="noStrike">
                <a:solidFill>
                  <a:schemeClr val="lt1"/>
                </a:solidFill>
                <a:latin typeface="Calibri"/>
                <a:ea typeface="Calibri"/>
                <a:cs typeface="Calibri"/>
                <a:sym typeface="Calibri"/>
              </a:endParaRPr>
            </a:p>
          </p:txBody>
        </p:sp>
        <p:sp>
          <p:nvSpPr>
            <p:cNvPr id="252" name="Google Shape;252;p30"/>
            <p:cNvSpPr/>
            <p:nvPr/>
          </p:nvSpPr>
          <p:spPr>
            <a:xfrm>
              <a:off x="7208601" y="4469046"/>
              <a:ext cx="1309806" cy="553841"/>
            </a:xfrm>
            <a:prstGeom prst="roundRect">
              <a:avLst>
                <a:gd fmla="val 10000"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0"/>
            <p:cNvSpPr txBox="1"/>
            <p:nvPr/>
          </p:nvSpPr>
          <p:spPr>
            <a:xfrm>
              <a:off x="7224822" y="4485267"/>
              <a:ext cx="1277364" cy="521399"/>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Calibri"/>
                  <a:ea typeface="Calibri"/>
                  <a:cs typeface="Calibri"/>
                  <a:sym typeface="Calibri"/>
                </a:rPr>
                <a:t> </a:t>
              </a:r>
              <a:r>
                <a:rPr b="1" i="0" lang="en-US" sz="1400" u="none" cap="none" strike="noStrike">
                  <a:solidFill>
                    <a:schemeClr val="lt1"/>
                  </a:solidFill>
                  <a:latin typeface="Calibri"/>
                  <a:ea typeface="Calibri"/>
                  <a:cs typeface="Calibri"/>
                  <a:sym typeface="Calibri"/>
                </a:rPr>
                <a:t>Skeletal dysplasias</a:t>
              </a:r>
              <a:endParaRPr b="1" i="0" sz="1400" u="none" cap="none" strike="noStrike">
                <a:solidFill>
                  <a:schemeClr val="lt1"/>
                </a:solidFill>
                <a:latin typeface="Calibri"/>
                <a:ea typeface="Calibri"/>
                <a:cs typeface="Calibri"/>
                <a:sym typeface="Calibri"/>
              </a:endParaRPr>
            </a:p>
          </p:txBody>
        </p:sp>
      </p:grpSp>
      <p:sp>
        <p:nvSpPr>
          <p:cNvPr id="254" name="Google Shape;254;p30"/>
          <p:cNvSpPr txBox="1"/>
          <p:nvPr>
            <p:ph type="title"/>
          </p:nvPr>
        </p:nvSpPr>
        <p:spPr>
          <a:xfrm>
            <a:off x="838200" y="112542"/>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lang="en-US"/>
              <a:t>Causes of Short Stature/ Poor Growth</a:t>
            </a:r>
            <a:endParaRPr b="1"/>
          </a:p>
        </p:txBody>
      </p:sp>
      <p:cxnSp>
        <p:nvCxnSpPr>
          <p:cNvPr id="255" name="Google Shape;255;p30"/>
          <p:cNvCxnSpPr/>
          <p:nvPr/>
        </p:nvCxnSpPr>
        <p:spPr>
          <a:xfrm flipH="1" rot="10800000">
            <a:off x="679938" y="1195754"/>
            <a:ext cx="10832123" cy="56271"/>
          </a:xfrm>
          <a:prstGeom prst="straightConnector1">
            <a:avLst/>
          </a:prstGeom>
          <a:noFill/>
          <a:ln cap="flat" cmpd="thinThick" w="38100">
            <a:solidFill>
              <a:schemeClr val="accent1"/>
            </a:solidFill>
            <a:prstDash val="solid"/>
            <a:miter lim="800000"/>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1"/>
          <p:cNvSpPr txBox="1"/>
          <p:nvPr>
            <p:ph type="title"/>
          </p:nvPr>
        </p:nvSpPr>
        <p:spPr>
          <a:xfrm>
            <a:off x="838200" y="322777"/>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lang="en-US"/>
              <a:t>Etiology of Short Stature </a:t>
            </a:r>
            <a:br>
              <a:rPr b="1" lang="en-US"/>
            </a:br>
            <a:r>
              <a:rPr b="1" lang="en-US"/>
              <a:t> Different depending on Study Population</a:t>
            </a:r>
            <a:endParaRPr/>
          </a:p>
        </p:txBody>
      </p:sp>
      <p:cxnSp>
        <p:nvCxnSpPr>
          <p:cNvPr id="261" name="Google Shape;261;p31"/>
          <p:cNvCxnSpPr/>
          <p:nvPr/>
        </p:nvCxnSpPr>
        <p:spPr>
          <a:xfrm>
            <a:off x="1268627" y="1634597"/>
            <a:ext cx="9654746" cy="24713"/>
          </a:xfrm>
          <a:prstGeom prst="straightConnector1">
            <a:avLst/>
          </a:prstGeom>
          <a:noFill/>
          <a:ln cap="flat" cmpd="thinThick" w="38100">
            <a:solidFill>
              <a:schemeClr val="accent1"/>
            </a:solidFill>
            <a:prstDash val="solid"/>
            <a:miter lim="800000"/>
            <a:headEnd len="sm" w="sm" type="none"/>
            <a:tailEnd len="sm" w="sm" type="none"/>
          </a:ln>
        </p:spPr>
      </p:cxnSp>
      <p:sp>
        <p:nvSpPr>
          <p:cNvPr id="262" name="Google Shape;262;p31"/>
          <p:cNvSpPr/>
          <p:nvPr/>
        </p:nvSpPr>
        <p:spPr>
          <a:xfrm>
            <a:off x="2977979" y="4804720"/>
            <a:ext cx="6858000" cy="120032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Organic disease found in:</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7.3% of correctly referred short-statured patients</a:t>
            </a:r>
            <a:r>
              <a:rPr b="0" baseline="30000" i="0" lang="en-US" sz="1800" u="none" cap="none" strike="noStrike">
                <a:solidFill>
                  <a:srgbClr val="000000"/>
                </a:solidFill>
                <a:latin typeface="Calibri"/>
                <a:ea typeface="Calibri"/>
                <a:cs typeface="Calibri"/>
                <a:sym typeface="Calibri"/>
              </a:rPr>
              <a:t>1</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25% of new short stature referrals in a pediatric endocrine clinic</a:t>
            </a:r>
            <a:r>
              <a:rPr b="0" baseline="30000" i="0" lang="en-US" sz="1800" u="none" cap="none" strike="noStrike">
                <a:solidFill>
                  <a:srgbClr val="000000"/>
                </a:solidFill>
                <a:latin typeface="Calibri"/>
                <a:ea typeface="Calibri"/>
                <a:cs typeface="Calibri"/>
                <a:sym typeface="Calibri"/>
              </a:rPr>
              <a:t>2</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40% of patients at a specialized growth center</a:t>
            </a:r>
            <a:r>
              <a:rPr b="0" baseline="30000" i="0" lang="en-US" sz="1800" u="none" cap="none" strike="noStrike">
                <a:solidFill>
                  <a:srgbClr val="000000"/>
                </a:solidFill>
                <a:latin typeface="Calibri"/>
                <a:ea typeface="Calibri"/>
                <a:cs typeface="Calibri"/>
                <a:sym typeface="Calibri"/>
              </a:rPr>
              <a:t>3</a:t>
            </a:r>
            <a:endParaRPr/>
          </a:p>
        </p:txBody>
      </p:sp>
      <p:sp>
        <p:nvSpPr>
          <p:cNvPr id="263" name="Google Shape;263;p31"/>
          <p:cNvSpPr txBox="1"/>
          <p:nvPr/>
        </p:nvSpPr>
        <p:spPr>
          <a:xfrm>
            <a:off x="8419861" y="6005049"/>
            <a:ext cx="1877437" cy="5539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1. Grote. BMC Pediatr </a:t>
            </a:r>
            <a:r>
              <a:rPr b="1" i="0" lang="en-US" sz="1000" u="none" cap="none" strike="noStrike">
                <a:solidFill>
                  <a:srgbClr val="000000"/>
                </a:solidFill>
                <a:latin typeface="Calibri"/>
                <a:ea typeface="Calibri"/>
                <a:cs typeface="Calibri"/>
                <a:sym typeface="Calibri"/>
              </a:rPr>
              <a:t>2008</a:t>
            </a:r>
            <a:endParaRPr/>
          </a:p>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2. Grinberg A. J Pediatr </a:t>
            </a:r>
            <a:r>
              <a:rPr b="1" i="0" lang="en-US" sz="1000" u="none" cap="none" strike="noStrike">
                <a:solidFill>
                  <a:srgbClr val="000000"/>
                </a:solidFill>
                <a:latin typeface="Calibri"/>
                <a:ea typeface="Calibri"/>
                <a:cs typeface="Calibri"/>
                <a:sym typeface="Calibri"/>
              </a:rPr>
              <a:t>2005</a:t>
            </a:r>
            <a:endParaRPr/>
          </a:p>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3. Green AA. Arch Dis Child </a:t>
            </a:r>
            <a:r>
              <a:rPr b="1" i="0" lang="en-US" sz="1000" u="none" cap="none" strike="noStrike">
                <a:solidFill>
                  <a:srgbClr val="000000"/>
                </a:solidFill>
                <a:latin typeface="Calibri"/>
                <a:ea typeface="Calibri"/>
                <a:cs typeface="Calibri"/>
                <a:sym typeface="Calibri"/>
              </a:rPr>
              <a:t>1983</a:t>
            </a:r>
            <a:endParaRPr b="0" i="0" sz="1000" u="none" cap="none" strike="noStrike">
              <a:solidFill>
                <a:srgbClr val="000000"/>
              </a:solidFill>
              <a:latin typeface="Calibri"/>
              <a:ea typeface="Calibri"/>
              <a:cs typeface="Calibri"/>
              <a:sym typeface="Calibri"/>
            </a:endParaRPr>
          </a:p>
        </p:txBody>
      </p:sp>
      <p:sp>
        <p:nvSpPr>
          <p:cNvPr id="264" name="Google Shape;264;p31"/>
          <p:cNvSpPr/>
          <p:nvPr/>
        </p:nvSpPr>
        <p:spPr>
          <a:xfrm>
            <a:off x="2133600" y="1800382"/>
            <a:ext cx="8229600" cy="2746906"/>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Cincinnati Children's Hospital:  Retrospective chart review of 1373 (2008-2011) </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235</a:t>
            </a:r>
            <a:r>
              <a:rPr b="0" i="0" lang="en-US" sz="1800" u="none" cap="none" strike="noStrike">
                <a:solidFill>
                  <a:srgbClr val="000000"/>
                </a:solidFill>
                <a:latin typeface="Calibri"/>
                <a:ea typeface="Calibri"/>
                <a:cs typeface="Calibri"/>
                <a:sym typeface="Calibri"/>
              </a:rPr>
              <a:t> patients with a height of </a:t>
            </a:r>
            <a:r>
              <a:rPr b="0" i="0" lang="en-US" sz="1800" u="sng" cap="none" strike="noStrike">
                <a:solidFill>
                  <a:srgbClr val="FF0000"/>
                </a:solidFill>
                <a:latin typeface="Calibri"/>
                <a:ea typeface="Calibri"/>
                <a:cs typeface="Calibri"/>
                <a:sym typeface="Calibri"/>
              </a:rPr>
              <a:t>&lt;3rd percentile</a:t>
            </a:r>
            <a:r>
              <a:rPr b="0" i="0" lang="en-US" sz="1800" u="none" cap="none" strike="noStrike">
                <a:solidFill>
                  <a:srgbClr val="000000"/>
                </a:solidFill>
                <a:latin typeface="Calibri"/>
                <a:ea typeface="Calibri"/>
                <a:cs typeface="Calibri"/>
                <a:sym typeface="Calibri"/>
              </a:rPr>
              <a:t>, </a:t>
            </a:r>
            <a:r>
              <a:rPr b="1" i="0" lang="en-US" sz="1800" u="none" cap="none" strike="noStrike">
                <a:solidFill>
                  <a:srgbClr val="000000"/>
                </a:solidFill>
                <a:latin typeface="Calibri"/>
                <a:ea typeface="Calibri"/>
                <a:cs typeface="Calibri"/>
                <a:sym typeface="Calibri"/>
              </a:rPr>
              <a:t>negative history and review of systems, and normal physical examination </a:t>
            </a:r>
            <a:r>
              <a:rPr b="0" i="0" lang="en-US" sz="1800" u="none" cap="none" strike="noStrike">
                <a:solidFill>
                  <a:srgbClr val="000000"/>
                </a:solidFill>
                <a:latin typeface="Calibri"/>
                <a:ea typeface="Calibri"/>
                <a:cs typeface="Calibri"/>
                <a:sym typeface="Calibri"/>
              </a:rPr>
              <a:t>were identified:</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23% with familial short stature</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41% with constitutional delay of growth </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36% with idiopathic short stature</a:t>
            </a:r>
            <a:endParaRPr/>
          </a:p>
          <a:p>
            <a:pPr indent="-285750" lvl="1" marL="7429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The incidence of </a:t>
            </a:r>
            <a:r>
              <a:rPr b="1" i="0" lang="en-US" sz="1800" u="none" cap="none" strike="noStrike">
                <a:solidFill>
                  <a:srgbClr val="C00000"/>
                </a:solidFill>
                <a:latin typeface="Calibri"/>
                <a:ea typeface="Calibri"/>
                <a:cs typeface="Calibri"/>
                <a:sym typeface="Calibri"/>
              </a:rPr>
              <a:t>newly diagnosed pathology was 1.3% </a:t>
            </a:r>
            <a:endParaRPr/>
          </a:p>
          <a:p>
            <a:pPr indent="0" lvl="1" marL="457200" marR="0" rtl="0" algn="l">
              <a:lnSpc>
                <a:spcPct val="100000"/>
              </a:lnSpc>
              <a:spcBef>
                <a:spcPts val="0"/>
              </a:spcBef>
              <a:spcAft>
                <a:spcPts val="0"/>
              </a:spcAft>
              <a:buClr>
                <a:schemeClr val="dk1"/>
              </a:buClr>
              <a:buSzPts val="1800"/>
              <a:buFont typeface="Calibri"/>
              <a:buNone/>
            </a:pPr>
            <a:r>
              <a:t/>
            </a:r>
            <a:endParaRPr b="1" i="0" sz="1800" u="none" cap="none" strike="noStrike">
              <a:solidFill>
                <a:srgbClr val="C00000"/>
              </a:solidFill>
              <a:latin typeface="Calibri"/>
              <a:ea typeface="Calibri"/>
              <a:cs typeface="Calibri"/>
              <a:sym typeface="Calibri"/>
            </a:endParaRPr>
          </a:p>
          <a:p>
            <a:pPr indent="0" lvl="1" marL="457200" marR="0" rtl="0" algn="r">
              <a:lnSpc>
                <a:spcPct val="100000"/>
              </a:lnSpc>
              <a:spcBef>
                <a:spcPts val="0"/>
              </a:spcBef>
              <a:spcAft>
                <a:spcPts val="0"/>
              </a:spcAft>
              <a:buClr>
                <a:srgbClr val="000000"/>
              </a:buClr>
              <a:buSzPts val="1050"/>
              <a:buFont typeface="Calibri"/>
              <a:buNone/>
            </a:pPr>
            <a:r>
              <a:rPr b="0" i="0" lang="en-US" sz="1050" u="none" cap="none" strike="noStrike">
                <a:solidFill>
                  <a:srgbClr val="000000"/>
                </a:solidFill>
                <a:latin typeface="Calibri"/>
                <a:ea typeface="Calibri"/>
                <a:cs typeface="Calibri"/>
                <a:sym typeface="Calibri"/>
              </a:rPr>
              <a:t>Sisley S. J Pediatr </a:t>
            </a:r>
            <a:r>
              <a:rPr b="1" i="0" lang="en-US" sz="1050" u="none" cap="none" strike="noStrike">
                <a:solidFill>
                  <a:srgbClr val="000000"/>
                </a:solidFill>
                <a:latin typeface="Calibri"/>
                <a:ea typeface="Calibri"/>
                <a:cs typeface="Calibri"/>
                <a:sym typeface="Calibri"/>
              </a:rPr>
              <a:t>2013</a:t>
            </a:r>
            <a:endParaRPr/>
          </a:p>
        </p:txBody>
      </p:sp>
      <p:sp>
        <p:nvSpPr>
          <p:cNvPr id="265" name="Google Shape;265;p31"/>
          <p:cNvSpPr/>
          <p:nvPr/>
        </p:nvSpPr>
        <p:spPr>
          <a:xfrm>
            <a:off x="6730313" y="3006812"/>
            <a:ext cx="222422" cy="428368"/>
          </a:xfrm>
          <a:prstGeom prst="rightBrace">
            <a:avLst>
              <a:gd fmla="val 8333" name="adj1"/>
              <a:gd fmla="val 47917" name="adj2"/>
            </a:avLst>
          </a:prstGeom>
          <a:noFill/>
          <a:ln cap="flat" cmpd="sng" w="28575">
            <a:solidFill>
              <a:srgbClr val="0070C0"/>
            </a:solidFill>
            <a:prstDash val="solid"/>
            <a:miter lim="800000"/>
            <a:headEnd len="sm" w="sm" type="none"/>
            <a:tailEnd len="sm" w="sm" type="none"/>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66" name="Google Shape;266;p31"/>
          <p:cNvSpPr txBox="1"/>
          <p:nvPr/>
        </p:nvSpPr>
        <p:spPr>
          <a:xfrm>
            <a:off x="7051589" y="3006812"/>
            <a:ext cx="58381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1800"/>
              <a:buFont typeface="Calibri"/>
              <a:buNone/>
            </a:pPr>
            <a:r>
              <a:rPr b="1" i="0" lang="en-US" sz="1800" u="none" cap="none" strike="noStrike">
                <a:solidFill>
                  <a:srgbClr val="0070C0"/>
                </a:solidFill>
                <a:latin typeface="Calibri"/>
                <a:ea typeface="Calibri"/>
                <a:cs typeface="Calibri"/>
                <a:sym typeface="Calibri"/>
              </a:rPr>
              <a:t>64%</a:t>
            </a:r>
            <a:endParaRPr b="1" i="0" sz="1800" u="none" cap="none" strike="noStrike">
              <a:solidFill>
                <a:srgbClr val="0070C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b="1" lang="en-US" sz="3200"/>
              <a:t>Etiology of Short Stature in Pediatric Endocrinology Clinics</a:t>
            </a:r>
            <a:endParaRPr/>
          </a:p>
        </p:txBody>
      </p:sp>
      <p:pic>
        <p:nvPicPr>
          <p:cNvPr id="272" name="Google Shape;272;p32"/>
          <p:cNvPicPr preferRelativeResize="0"/>
          <p:nvPr/>
        </p:nvPicPr>
        <p:blipFill rotWithShape="1">
          <a:blip r:embed="rId3">
            <a:alphaModFix/>
          </a:blip>
          <a:srcRect b="0" l="0" r="0" t="0"/>
          <a:stretch/>
        </p:blipFill>
        <p:spPr>
          <a:xfrm>
            <a:off x="3222356" y="1524001"/>
            <a:ext cx="5867400" cy="3834013"/>
          </a:xfrm>
          <a:prstGeom prst="rect">
            <a:avLst/>
          </a:prstGeom>
          <a:noFill/>
          <a:ln>
            <a:noFill/>
          </a:ln>
        </p:spPr>
      </p:pic>
      <p:sp>
        <p:nvSpPr>
          <p:cNvPr id="273" name="Google Shape;273;p32"/>
          <p:cNvSpPr/>
          <p:nvPr/>
        </p:nvSpPr>
        <p:spPr>
          <a:xfrm>
            <a:off x="3527156" y="4957904"/>
            <a:ext cx="4114800"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*Other: Iron deficiency anemia, Fanconi aplastic anemia, Celiac disease, Rickets, Congenital heart disease, Morquio syndrome</a:t>
            </a:r>
            <a:endParaRPr/>
          </a:p>
        </p:txBody>
      </p:sp>
      <p:sp>
        <p:nvSpPr>
          <p:cNvPr id="274" name="Google Shape;274;p32"/>
          <p:cNvSpPr txBox="1"/>
          <p:nvPr/>
        </p:nvSpPr>
        <p:spPr>
          <a:xfrm>
            <a:off x="1828800" y="2806441"/>
            <a:ext cx="114005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Calibri"/>
              <a:buNone/>
            </a:pPr>
            <a:r>
              <a:rPr b="1" i="0" lang="en-US" sz="1800" u="none" cap="none" strike="noStrike">
                <a:solidFill>
                  <a:srgbClr val="C00000"/>
                </a:solidFill>
                <a:latin typeface="Calibri"/>
                <a:ea typeface="Calibri"/>
                <a:cs typeface="Calibri"/>
                <a:sym typeface="Calibri"/>
              </a:rPr>
              <a:t>GHD 6.1%</a:t>
            </a:r>
            <a:endParaRPr/>
          </a:p>
        </p:txBody>
      </p:sp>
      <p:cxnSp>
        <p:nvCxnSpPr>
          <p:cNvPr id="275" name="Google Shape;275;p32"/>
          <p:cNvCxnSpPr/>
          <p:nvPr/>
        </p:nvCxnSpPr>
        <p:spPr>
          <a:xfrm>
            <a:off x="1367481" y="1351006"/>
            <a:ext cx="9498227" cy="16475"/>
          </a:xfrm>
          <a:prstGeom prst="straightConnector1">
            <a:avLst/>
          </a:prstGeom>
          <a:noFill/>
          <a:ln cap="flat" cmpd="thinThick" w="38100">
            <a:solidFill>
              <a:schemeClr val="accent1"/>
            </a:solidFill>
            <a:prstDash val="solid"/>
            <a:miter lim="800000"/>
            <a:headEnd len="sm" w="sm" type="none"/>
            <a:tailEnd len="sm" w="sm" type="none"/>
          </a:ln>
        </p:spPr>
      </p:cxnSp>
      <p:sp>
        <p:nvSpPr>
          <p:cNvPr id="276" name="Google Shape;276;p32"/>
          <p:cNvSpPr txBox="1"/>
          <p:nvPr/>
        </p:nvSpPr>
        <p:spPr>
          <a:xfrm>
            <a:off x="9444401" y="6366574"/>
            <a:ext cx="1717137"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Shiva S. Iran J Pediatr </a:t>
            </a:r>
            <a:r>
              <a:rPr b="1" i="0" lang="en-US" sz="1100" u="none" cap="none" strike="noStrike">
                <a:solidFill>
                  <a:srgbClr val="000000"/>
                </a:solidFill>
                <a:latin typeface="Calibri"/>
                <a:ea typeface="Calibri"/>
                <a:cs typeface="Calibri"/>
                <a:sym typeface="Calibri"/>
              </a:rPr>
              <a:t>2009</a:t>
            </a:r>
            <a:endParaRPr b="1" i="0" sz="11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Google Shape;281;p33"/>
          <p:cNvPicPr preferRelativeResize="0"/>
          <p:nvPr/>
        </p:nvPicPr>
        <p:blipFill rotWithShape="1">
          <a:blip r:embed="rId3">
            <a:alphaModFix/>
          </a:blip>
          <a:srcRect b="0" l="0" r="0" t="0"/>
          <a:stretch/>
        </p:blipFill>
        <p:spPr>
          <a:xfrm>
            <a:off x="1524000" y="2538519"/>
            <a:ext cx="8015415" cy="3458629"/>
          </a:xfrm>
          <a:prstGeom prst="rect">
            <a:avLst/>
          </a:prstGeom>
          <a:noFill/>
          <a:ln>
            <a:noFill/>
          </a:ln>
        </p:spPr>
      </p:pic>
      <p:sp>
        <p:nvSpPr>
          <p:cNvPr id="282" name="Google Shape;282;p33"/>
          <p:cNvSpPr/>
          <p:nvPr/>
        </p:nvSpPr>
        <p:spPr>
          <a:xfrm>
            <a:off x="3542270" y="2734966"/>
            <a:ext cx="222422" cy="428368"/>
          </a:xfrm>
          <a:prstGeom prst="rightBrace">
            <a:avLst>
              <a:gd fmla="val 8333" name="adj1"/>
              <a:gd fmla="val 47917" name="adj2"/>
            </a:avLst>
          </a:prstGeom>
          <a:noFill/>
          <a:ln cap="flat" cmpd="sng" w="28575">
            <a:solidFill>
              <a:srgbClr val="0070C0"/>
            </a:solidFill>
            <a:prstDash val="solid"/>
            <a:miter lim="800000"/>
            <a:headEnd len="sm" w="sm" type="none"/>
            <a:tailEnd len="sm" w="sm" type="none"/>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83" name="Google Shape;283;p33"/>
          <p:cNvSpPr txBox="1"/>
          <p:nvPr/>
        </p:nvSpPr>
        <p:spPr>
          <a:xfrm>
            <a:off x="3880022" y="2734968"/>
            <a:ext cx="58381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1800"/>
              <a:buFont typeface="Calibri"/>
              <a:buNone/>
            </a:pPr>
            <a:r>
              <a:rPr b="1" i="0" lang="en-US" sz="1800" u="none" cap="none" strike="noStrike">
                <a:solidFill>
                  <a:srgbClr val="0070C0"/>
                </a:solidFill>
                <a:latin typeface="Calibri"/>
                <a:ea typeface="Calibri"/>
                <a:cs typeface="Calibri"/>
                <a:sym typeface="Calibri"/>
              </a:rPr>
              <a:t>45%</a:t>
            </a:r>
            <a:endParaRPr b="1" i="0" sz="1800" u="none" cap="none" strike="noStrike">
              <a:solidFill>
                <a:srgbClr val="0070C0"/>
              </a:solidFill>
              <a:latin typeface="Calibri"/>
              <a:ea typeface="Calibri"/>
              <a:cs typeface="Calibri"/>
              <a:sym typeface="Calibri"/>
            </a:endParaRPr>
          </a:p>
        </p:txBody>
      </p:sp>
      <p:sp>
        <p:nvSpPr>
          <p:cNvPr id="284" name="Google Shape;284;p33"/>
          <p:cNvSpPr/>
          <p:nvPr/>
        </p:nvSpPr>
        <p:spPr>
          <a:xfrm>
            <a:off x="2636108" y="4267833"/>
            <a:ext cx="1046206" cy="378310"/>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5" name="Google Shape;285;p33"/>
          <p:cNvSpPr txBox="1"/>
          <p:nvPr/>
        </p:nvSpPr>
        <p:spPr>
          <a:xfrm>
            <a:off x="3682314" y="4276811"/>
            <a:ext cx="64793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Calibri"/>
              <a:buNone/>
            </a:pPr>
            <a:r>
              <a:rPr b="1" i="0" lang="en-US" sz="1800" u="none" cap="none" strike="noStrike">
                <a:solidFill>
                  <a:srgbClr val="C00000"/>
                </a:solidFill>
                <a:latin typeface="Calibri"/>
                <a:ea typeface="Calibri"/>
                <a:cs typeface="Calibri"/>
                <a:sym typeface="Calibri"/>
              </a:rPr>
              <a:t>7.5%</a:t>
            </a:r>
            <a:endParaRPr b="1" i="0" sz="1800" u="none" cap="none" strike="noStrike">
              <a:solidFill>
                <a:srgbClr val="C00000"/>
              </a:solidFill>
              <a:latin typeface="Calibri"/>
              <a:ea typeface="Calibri"/>
              <a:cs typeface="Calibri"/>
              <a:sym typeface="Calibri"/>
            </a:endParaRPr>
          </a:p>
        </p:txBody>
      </p:sp>
      <p:sp>
        <p:nvSpPr>
          <p:cNvPr id="286" name="Google Shape;286;p33"/>
          <p:cNvSpPr/>
          <p:nvPr/>
        </p:nvSpPr>
        <p:spPr>
          <a:xfrm>
            <a:off x="3183925" y="1793963"/>
            <a:ext cx="6096000"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N= 521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Short stature &lt;-2 SDS. Thai children</a:t>
            </a:r>
            <a:endParaRPr b="0" i="0" sz="1800" u="none" cap="none" strike="noStrike">
              <a:solidFill>
                <a:srgbClr val="000000"/>
              </a:solidFill>
              <a:latin typeface="Calibri"/>
              <a:ea typeface="Calibri"/>
              <a:cs typeface="Calibri"/>
              <a:sym typeface="Calibri"/>
            </a:endParaRPr>
          </a:p>
        </p:txBody>
      </p:sp>
      <p:sp>
        <p:nvSpPr>
          <p:cNvPr id="287" name="Google Shape;287;p33"/>
          <p:cNvSpPr txBox="1"/>
          <p:nvPr/>
        </p:nvSpPr>
        <p:spPr>
          <a:xfrm>
            <a:off x="9539415" y="6384324"/>
            <a:ext cx="2153154"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J Pediatr Endocrinol Metabol </a:t>
            </a:r>
            <a:r>
              <a:rPr b="1" i="0" lang="en-US" sz="1100" u="none" cap="none" strike="noStrike">
                <a:solidFill>
                  <a:srgbClr val="000000"/>
                </a:solidFill>
                <a:latin typeface="Calibri"/>
                <a:ea typeface="Calibri"/>
                <a:cs typeface="Calibri"/>
                <a:sym typeface="Calibri"/>
              </a:rPr>
              <a:t>2017</a:t>
            </a:r>
            <a:endParaRPr b="1" i="0" sz="1100" u="none" cap="none" strike="noStrike">
              <a:solidFill>
                <a:srgbClr val="000000"/>
              </a:solidFill>
              <a:latin typeface="Calibri"/>
              <a:ea typeface="Calibri"/>
              <a:cs typeface="Calibri"/>
              <a:sym typeface="Calibri"/>
            </a:endParaRPr>
          </a:p>
        </p:txBody>
      </p:sp>
      <p:cxnSp>
        <p:nvCxnSpPr>
          <p:cNvPr id="288" name="Google Shape;288;p33"/>
          <p:cNvCxnSpPr/>
          <p:nvPr/>
        </p:nvCxnSpPr>
        <p:spPr>
          <a:xfrm>
            <a:off x="1367481" y="1351006"/>
            <a:ext cx="9498227" cy="16475"/>
          </a:xfrm>
          <a:prstGeom prst="straightConnector1">
            <a:avLst/>
          </a:prstGeom>
          <a:noFill/>
          <a:ln cap="flat" cmpd="thinThick" w="38100">
            <a:solidFill>
              <a:schemeClr val="accent1"/>
            </a:solidFill>
            <a:prstDash val="solid"/>
            <a:miter lim="800000"/>
            <a:headEnd len="sm" w="sm" type="none"/>
            <a:tailEnd len="sm" w="sm" type="none"/>
          </a:ln>
        </p:spPr>
      </p:cxnSp>
      <p:sp>
        <p:nvSpPr>
          <p:cNvPr id="289" name="Google Shape;289;p33"/>
          <p:cNvSpPr txBox="1"/>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Etiology of Short Stature in Pediatric Endocrinology Clinics</a:t>
            </a:r>
            <a:endParaRPr b="1" i="0" sz="32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