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7ACC29F-B5C2-4D65-A625-D6F77C3B33AD}">
  <a:tblStyle styleId="{67ACC29F-B5C2-4D65-A625-D6F77C3B33AD}" styleName="Table_0">
    <a:wholeTbl>
      <a:tcTxStyle b="off" i="off">
        <a:font>
          <a:latin typeface="Lucida Sans Unicode"/>
          <a:ea typeface="Lucida Sans Unicode"/>
          <a:cs typeface="Lucida Sans Unicod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0F4"/>
          </a:solidFill>
        </a:fill>
      </a:tcStyle>
    </a:wholeTbl>
    <a:band1H>
      <a:tcTxStyle/>
      <a:tcStyle>
        <a:fill>
          <a:solidFill>
            <a:srgbClr val="CCDFE8"/>
          </a:solidFill>
        </a:fill>
      </a:tcStyle>
    </a:band1H>
    <a:band2H>
      <a:tcTxStyle/>
    </a:band2H>
    <a:band1V>
      <a:tcTxStyle/>
      <a:tcStyle>
        <a:fill>
          <a:solidFill>
            <a:srgbClr val="CCDFE8"/>
          </a:solidFill>
        </a:fill>
      </a:tcStyle>
    </a:band1V>
    <a:band2V>
      <a:tcTxStyle/>
    </a:band2V>
    <a:lastCol>
      <a:tcTxStyle b="on" i="off">
        <a:font>
          <a:latin typeface="Lucida Sans Unicode"/>
          <a:ea typeface="Lucida Sans Unicode"/>
          <a:cs typeface="Lucida Sans Unicode"/>
        </a:font>
        <a:schemeClr val="lt1"/>
      </a:tcTxStyle>
      <a:tcStyle>
        <a:fill>
          <a:solidFill>
            <a:schemeClr val="accent1"/>
          </a:solidFill>
        </a:fill>
      </a:tcStyle>
    </a:lastCol>
    <a:firstCol>
      <a:tcTxStyle b="on" i="off">
        <a:font>
          <a:latin typeface="Lucida Sans Unicode"/>
          <a:ea typeface="Lucida Sans Unicode"/>
          <a:cs typeface="Lucida Sans Unicode"/>
        </a:font>
        <a:schemeClr val="lt1"/>
      </a:tcTxStyle>
      <a:tcStyle>
        <a:fill>
          <a:solidFill>
            <a:schemeClr val="accent1"/>
          </a:solidFill>
        </a:fill>
      </a:tcStyle>
    </a:firstCol>
    <a:lastRow>
      <a:tcTxStyle b="on" i="off">
        <a:font>
          <a:latin typeface="Lucida Sans Unicode"/>
          <a:ea typeface="Lucida Sans Unicode"/>
          <a:cs typeface="Lucida Sans Unicod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Lucida Sans Unicode"/>
          <a:ea typeface="Lucida Sans Unicode"/>
          <a:cs typeface="Lucida Sans Unicod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9" name="Shape 19"/>
        <p:cNvGrpSpPr/>
        <p:nvPr/>
      </p:nvGrpSpPr>
      <p:grpSpPr>
        <a:xfrm>
          <a:off x="0" y="0"/>
          <a:ext cx="0" cy="0"/>
          <a:chOff x="0" y="0"/>
          <a:chExt cx="0" cy="0"/>
        </a:xfrm>
      </p:grpSpPr>
      <p:sp>
        <p:nvSpPr>
          <p:cNvPr id="20" name="Google Shape;20;p2"/>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1" name="Google Shape;21;p2"/>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Autofit/>
          </a:bodyPr>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grpSp>
        <p:nvGrpSpPr>
          <p:cNvPr id="23" name="Google Shape;23;p2"/>
          <p:cNvGrpSpPr/>
          <p:nvPr/>
        </p:nvGrpSpPr>
        <p:grpSpPr>
          <a:xfrm>
            <a:off x="-3765" y="4953000"/>
            <a:ext cx="9147765" cy="1912088"/>
            <a:chOff x="-3765" y="4832896"/>
            <a:chExt cx="9147765" cy="2032192"/>
          </a:xfrm>
        </p:grpSpPr>
        <p:sp>
          <p:nvSpPr>
            <p:cNvPr id="24" name="Google Shape;24;p2"/>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25" name="Google Shape;25;p2"/>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26" name="Google Shape;26;p2"/>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27" name="Google Shape;27;p2"/>
            <p:cNvCxnSpPr/>
            <p:nvPr/>
          </p:nvCxnSpPr>
          <p:spPr>
            <a:xfrm>
              <a:off x="-3765" y="4880373"/>
              <a:ext cx="9147765" cy="839943"/>
            </a:xfrm>
            <a:prstGeom prst="straightConnector1">
              <a:avLst/>
            </a:prstGeom>
            <a:noFill/>
            <a:ln cap="flat" cmpd="sng" w="12050">
              <a:solidFill>
                <a:srgbClr val="93C5D8"/>
              </a:solidFill>
              <a:prstDash val="solid"/>
              <a:miter lim="800000"/>
              <a:headEnd len="sm" w="sm" type="none"/>
              <a:tailEnd len="sm" w="sm" type="none"/>
            </a:ln>
          </p:spPr>
        </p:cxnSp>
      </p:grpSp>
      <p:sp>
        <p:nvSpPr>
          <p:cNvPr id="28" name="Google Shape;28;p2"/>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rgbClr val="FFFFFF"/>
                </a:solidFill>
                <a:latin typeface="Lucida Sans"/>
                <a:ea typeface="Lucida Sans"/>
                <a:cs typeface="Lucida Sans"/>
                <a:sym typeface="Lucida Sans"/>
              </a:defRPr>
            </a:lvl1pPr>
            <a:lvl2pPr indent="0" lvl="1" marL="0" algn="r">
              <a:spcBef>
                <a:spcPts val="0"/>
              </a:spcBef>
              <a:buNone/>
              <a:defRPr b="0" sz="1000">
                <a:solidFill>
                  <a:srgbClr val="FFFFFF"/>
                </a:solidFill>
                <a:latin typeface="Lucida Sans"/>
                <a:ea typeface="Lucida Sans"/>
                <a:cs typeface="Lucida Sans"/>
                <a:sym typeface="Lucida Sans"/>
              </a:defRPr>
            </a:lvl2pPr>
            <a:lvl3pPr indent="0" lvl="2" marL="0" algn="r">
              <a:spcBef>
                <a:spcPts val="0"/>
              </a:spcBef>
              <a:buNone/>
              <a:defRPr b="0" sz="1000">
                <a:solidFill>
                  <a:srgbClr val="FFFFFF"/>
                </a:solidFill>
                <a:latin typeface="Lucida Sans"/>
                <a:ea typeface="Lucida Sans"/>
                <a:cs typeface="Lucida Sans"/>
                <a:sym typeface="Lucida Sans"/>
              </a:defRPr>
            </a:lvl3pPr>
            <a:lvl4pPr indent="0" lvl="3" marL="0" algn="r">
              <a:spcBef>
                <a:spcPts val="0"/>
              </a:spcBef>
              <a:buNone/>
              <a:defRPr b="0" sz="1000">
                <a:solidFill>
                  <a:srgbClr val="FFFFFF"/>
                </a:solidFill>
                <a:latin typeface="Lucida Sans"/>
                <a:ea typeface="Lucida Sans"/>
                <a:cs typeface="Lucida Sans"/>
                <a:sym typeface="Lucida Sans"/>
              </a:defRPr>
            </a:lvl4pPr>
            <a:lvl5pPr indent="0" lvl="4" marL="0" algn="r">
              <a:spcBef>
                <a:spcPts val="0"/>
              </a:spcBef>
              <a:buNone/>
              <a:defRPr b="0" sz="1000">
                <a:solidFill>
                  <a:srgbClr val="FFFFFF"/>
                </a:solidFill>
                <a:latin typeface="Lucida Sans"/>
                <a:ea typeface="Lucida Sans"/>
                <a:cs typeface="Lucida Sans"/>
                <a:sym typeface="Lucida Sans"/>
              </a:defRPr>
            </a:lvl5pPr>
            <a:lvl6pPr indent="0" lvl="5" marL="0" algn="r">
              <a:spcBef>
                <a:spcPts val="0"/>
              </a:spcBef>
              <a:buNone/>
              <a:defRPr b="0" sz="1000">
                <a:solidFill>
                  <a:srgbClr val="FFFFFF"/>
                </a:solidFill>
                <a:latin typeface="Lucida Sans"/>
                <a:ea typeface="Lucida Sans"/>
                <a:cs typeface="Lucida Sans"/>
                <a:sym typeface="Lucida Sans"/>
              </a:defRPr>
            </a:lvl6pPr>
            <a:lvl7pPr indent="0" lvl="6" marL="0" algn="r">
              <a:spcBef>
                <a:spcPts val="0"/>
              </a:spcBef>
              <a:buNone/>
              <a:defRPr b="0" sz="1000">
                <a:solidFill>
                  <a:srgbClr val="FFFFFF"/>
                </a:solidFill>
                <a:latin typeface="Lucida Sans"/>
                <a:ea typeface="Lucida Sans"/>
                <a:cs typeface="Lucida Sans"/>
                <a:sym typeface="Lucida Sans"/>
              </a:defRPr>
            </a:lvl7pPr>
            <a:lvl8pPr indent="0" lvl="7" marL="0" algn="r">
              <a:spcBef>
                <a:spcPts val="0"/>
              </a:spcBef>
              <a:buNone/>
              <a:defRPr b="0" sz="1000">
                <a:solidFill>
                  <a:srgbClr val="FFFFFF"/>
                </a:solidFill>
                <a:latin typeface="Lucida Sans"/>
                <a:ea typeface="Lucida Sans"/>
                <a:cs typeface="Lucida Sans"/>
                <a:sym typeface="Lucida Sans"/>
              </a:defRPr>
            </a:lvl8pPr>
            <a:lvl9pPr indent="0" lvl="8" marL="0" algn="r">
              <a:spcBef>
                <a:spcPts val="0"/>
              </a:spcBef>
              <a:buNone/>
              <a:defRPr b="0" sz="1000">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0" name="Shape 90"/>
        <p:cNvGrpSpPr/>
        <p:nvPr/>
      </p:nvGrpSpPr>
      <p:grpSpPr>
        <a:xfrm>
          <a:off x="0" y="0"/>
          <a:ext cx="0" cy="0"/>
          <a:chOff x="0" y="0"/>
          <a:chExt cx="0" cy="0"/>
        </a:xfrm>
      </p:grpSpPr>
      <p:sp>
        <p:nvSpPr>
          <p:cNvPr id="91" name="Google Shape;9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1"/>
          <p:cNvSpPr txBox="1"/>
          <p:nvPr>
            <p:ph idx="1" type="body"/>
          </p:nvPr>
        </p:nvSpPr>
        <p:spPr>
          <a:xfrm rot="5400000">
            <a:off x="2378964" y="-440436"/>
            <a:ext cx="4386071" cy="8229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3" name="Google Shape;93;p11"/>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2"/>
          <p:cNvSpPr txBox="1"/>
          <p:nvPr>
            <p:ph type="title"/>
          </p:nvPr>
        </p:nvSpPr>
        <p:spPr>
          <a:xfrm rot="5400000">
            <a:off x="4936367" y="2182285"/>
            <a:ext cx="5592761" cy="1777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2"/>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9" name="Google Shape;99;p12"/>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 name="Shape 31"/>
        <p:cNvGrpSpPr/>
        <p:nvPr/>
      </p:nvGrpSpPr>
      <p:grpSpPr>
        <a:xfrm>
          <a:off x="0" y="0"/>
          <a:ext cx="0" cy="0"/>
          <a:chOff x="0" y="0"/>
          <a:chExt cx="0" cy="0"/>
        </a:xfrm>
      </p:grpSpPr>
      <p:sp>
        <p:nvSpPr>
          <p:cNvPr id="32" name="Google Shape;32;p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3" name="Google Shape;33;p3"/>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7" name="Shape 37"/>
        <p:cNvGrpSpPr/>
        <p:nvPr/>
      </p:nvGrpSpPr>
      <p:grpSpPr>
        <a:xfrm>
          <a:off x="0" y="0"/>
          <a:ext cx="0" cy="0"/>
          <a:chOff x="0" y="0"/>
          <a:chExt cx="0" cy="0"/>
        </a:xfrm>
      </p:grpSpPr>
      <p:sp>
        <p:nvSpPr>
          <p:cNvPr id="38" name="Google Shape;38;p4"/>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41" name="Shape 41"/>
        <p:cNvGrpSpPr/>
        <p:nvPr/>
      </p:nvGrpSpPr>
      <p:grpSpPr>
        <a:xfrm>
          <a:off x="0" y="0"/>
          <a:ext cx="0" cy="0"/>
          <a:chOff x="0" y="0"/>
          <a:chExt cx="0" cy="0"/>
        </a:xfrm>
      </p:grpSpPr>
      <p:sp>
        <p:nvSpPr>
          <p:cNvPr id="42" name="Google Shape;42;p5"/>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lt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4"/>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4" name="Google Shape;44;p5"/>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5"/>
          <p:cNvSpPr/>
          <p:nvPr/>
        </p:nvSpPr>
        <p:spPr>
          <a:xfrm>
            <a:off x="3636680"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48" name="Google Shape;48;p5"/>
          <p:cNvSpPr/>
          <p:nvPr/>
        </p:nvSpPr>
        <p:spPr>
          <a:xfrm>
            <a:off x="3450264"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49" name="Shape 49"/>
        <p:cNvGrpSpPr/>
        <p:nvPr/>
      </p:nvGrpSpPr>
      <p:grpSpPr>
        <a:xfrm>
          <a:off x="0" y="0"/>
          <a:ext cx="0" cy="0"/>
          <a:chOff x="0" y="0"/>
          <a:chExt cx="0" cy="0"/>
        </a:xfrm>
      </p:grpSpPr>
      <p:sp>
        <p:nvSpPr>
          <p:cNvPr id="50" name="Google Shape;50;p6"/>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1" name="Google Shape;51;p6"/>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2" name="Google Shape;52;p6"/>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bg>
      <p:bgPr>
        <a:blipFill rotWithShape="1">
          <a:blip r:embed="rId2">
            <a:alphaModFix/>
          </a:blip>
          <a:tile algn="tl" flip="none" tx="0" sx="50000" ty="0" sy="50000"/>
        </a:blipFill>
      </p:bgPr>
    </p:bg>
    <p:spTree>
      <p:nvGrpSpPr>
        <p:cNvPr id="56" name="Shape 56"/>
        <p:cNvGrpSpPr/>
        <p:nvPr/>
      </p:nvGrpSpPr>
      <p:grpSpPr>
        <a:xfrm>
          <a:off x="0" y="0"/>
          <a:ext cx="0" cy="0"/>
          <a:chOff x="0" y="0"/>
          <a:chExt cx="0" cy="0"/>
        </a:xfrm>
      </p:grpSpPr>
      <p:sp>
        <p:nvSpPr>
          <p:cNvPr id="57" name="Google Shape;57;p7"/>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7"/>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9" name="Google Shape;59;p7"/>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0" name="Google Shape;60;p7"/>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Autofit/>
          </a:bodyPr>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1" name="Google Shape;61;p7"/>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Autofit/>
          </a:bodyPr>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2" name="Google Shape;62;p7"/>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65" name="Shape 65"/>
        <p:cNvGrpSpPr/>
        <p:nvPr/>
      </p:nvGrpSpPr>
      <p:grpSpPr>
        <a:xfrm>
          <a:off x="0" y="0"/>
          <a:ext cx="0" cy="0"/>
          <a:chOff x="0" y="0"/>
          <a:chExt cx="0" cy="0"/>
        </a:xfrm>
      </p:grpSpPr>
      <p:sp>
        <p:nvSpPr>
          <p:cNvPr id="66" name="Google Shape;66;p8"/>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bg>
      <p:bgPr>
        <a:blipFill rotWithShape="1">
          <a:blip r:embed="rId2">
            <a:alphaModFix/>
          </a:blip>
          <a:tile algn="tl" flip="none" tx="0" sx="50000" ty="0" sy="50000"/>
        </a:blipFill>
      </p:bgPr>
    </p:bg>
    <p:spTree>
      <p:nvGrpSpPr>
        <p:cNvPr id="70" name="Shape 70"/>
        <p:cNvGrpSpPr/>
        <p:nvPr/>
      </p:nvGrpSpPr>
      <p:grpSpPr>
        <a:xfrm>
          <a:off x="0" y="0"/>
          <a:ext cx="0" cy="0"/>
          <a:chOff x="0" y="0"/>
          <a:chExt cx="0" cy="0"/>
        </a:xfrm>
      </p:grpSpPr>
      <p:sp>
        <p:nvSpPr>
          <p:cNvPr id="71" name="Google Shape;71;p9"/>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9"/>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3" name="Google Shape;73;p9"/>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Autofit/>
          </a:bodyPr>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4" name="Google Shape;74;p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bg>
      <p:bgPr>
        <a:gradFill>
          <a:gsLst>
            <a:gs pos="0">
              <a:srgbClr val="B1B1B1"/>
            </a:gs>
            <a:gs pos="40000">
              <a:srgbClr val="9E9E9E"/>
            </a:gs>
            <a:gs pos="100000">
              <a:schemeClr val="dk1"/>
            </a:gs>
          </a:gsLst>
          <a:path path="circle">
            <a:fillToRect b="100%" l="100%"/>
          </a:path>
          <a:tileRect r="-100%" t="-100%"/>
        </a:gradFill>
      </p:bgPr>
    </p:bg>
    <p:spTree>
      <p:nvGrpSpPr>
        <p:cNvPr id="77" name="Shape 77"/>
        <p:cNvGrpSpPr/>
        <p:nvPr/>
      </p:nvGrpSpPr>
      <p:grpSpPr>
        <a:xfrm>
          <a:off x="0" y="0"/>
          <a:ext cx="0" cy="0"/>
          <a:chOff x="0" y="0"/>
          <a:chExt cx="0" cy="0"/>
        </a:xfrm>
      </p:grpSpPr>
      <p:sp>
        <p:nvSpPr>
          <p:cNvPr id="78" name="Google Shape;78;p10"/>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Autofit/>
          </a:bodyPr>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9" name="Google Shape;79;p10"/>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lvl1pPr lvl="0" marR="0" rtl="0" algn="l">
              <a:spcBef>
                <a:spcPts val="400"/>
              </a:spcBef>
              <a:spcAft>
                <a:spcPts val="0"/>
              </a:spcAft>
              <a:buClr>
                <a:schemeClr val="accent1"/>
              </a:buClr>
              <a:buSzPts val="2176"/>
              <a:buFont typeface="Noto Sans Symbols"/>
              <a:buNone/>
              <a:defRPr b="0" i="0" sz="3200" u="none" cap="none" strike="noStrike">
                <a:solidFill>
                  <a:schemeClr val="lt1"/>
                </a:solidFill>
                <a:latin typeface="Lucida Sans"/>
                <a:ea typeface="Lucida Sans"/>
                <a:cs typeface="Lucida Sans"/>
                <a:sym typeface="Lucida Sans"/>
              </a:defRPr>
            </a:lvl1pPr>
            <a:lvl2pPr lvl="1" marR="0" rtl="0" algn="l">
              <a:spcBef>
                <a:spcPts val="324"/>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lvl="2"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lvl="3"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lvl="4"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lvl="5"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lvl="6"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lvl="7"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lvl="8"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80" name="Google Shape;80;p10"/>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chemeClr val="lt1"/>
                </a:solidFill>
                <a:latin typeface="Lucida Sans"/>
                <a:ea typeface="Lucida Sans"/>
                <a:cs typeface="Lucida Sans"/>
                <a:sym typeface="Lucida Sans"/>
              </a:defRPr>
            </a:lvl1pPr>
            <a:lvl2pPr indent="0" lvl="1" marL="0" algn="r">
              <a:spcBef>
                <a:spcPts val="0"/>
              </a:spcBef>
              <a:buNone/>
              <a:defRPr b="0" sz="1000">
                <a:solidFill>
                  <a:schemeClr val="lt1"/>
                </a:solidFill>
                <a:latin typeface="Lucida Sans"/>
                <a:ea typeface="Lucida Sans"/>
                <a:cs typeface="Lucida Sans"/>
                <a:sym typeface="Lucida Sans"/>
              </a:defRPr>
            </a:lvl2pPr>
            <a:lvl3pPr indent="0" lvl="2" marL="0" algn="r">
              <a:spcBef>
                <a:spcPts val="0"/>
              </a:spcBef>
              <a:buNone/>
              <a:defRPr b="0" sz="1000">
                <a:solidFill>
                  <a:schemeClr val="lt1"/>
                </a:solidFill>
                <a:latin typeface="Lucida Sans"/>
                <a:ea typeface="Lucida Sans"/>
                <a:cs typeface="Lucida Sans"/>
                <a:sym typeface="Lucida Sans"/>
              </a:defRPr>
            </a:lvl3pPr>
            <a:lvl4pPr indent="0" lvl="3" marL="0" algn="r">
              <a:spcBef>
                <a:spcPts val="0"/>
              </a:spcBef>
              <a:buNone/>
              <a:defRPr b="0" sz="1000">
                <a:solidFill>
                  <a:schemeClr val="lt1"/>
                </a:solidFill>
                <a:latin typeface="Lucida Sans"/>
                <a:ea typeface="Lucida Sans"/>
                <a:cs typeface="Lucida Sans"/>
                <a:sym typeface="Lucida Sans"/>
              </a:defRPr>
            </a:lvl4pPr>
            <a:lvl5pPr indent="0" lvl="4" marL="0" algn="r">
              <a:spcBef>
                <a:spcPts val="0"/>
              </a:spcBef>
              <a:buNone/>
              <a:defRPr b="0" sz="1000">
                <a:solidFill>
                  <a:schemeClr val="lt1"/>
                </a:solidFill>
                <a:latin typeface="Lucida Sans"/>
                <a:ea typeface="Lucida Sans"/>
                <a:cs typeface="Lucida Sans"/>
                <a:sym typeface="Lucida Sans"/>
              </a:defRPr>
            </a:lvl5pPr>
            <a:lvl6pPr indent="0" lvl="5" marL="0" algn="r">
              <a:spcBef>
                <a:spcPts val="0"/>
              </a:spcBef>
              <a:buNone/>
              <a:defRPr b="0" sz="1000">
                <a:solidFill>
                  <a:schemeClr val="lt1"/>
                </a:solidFill>
                <a:latin typeface="Lucida Sans"/>
                <a:ea typeface="Lucida Sans"/>
                <a:cs typeface="Lucida Sans"/>
                <a:sym typeface="Lucida Sans"/>
              </a:defRPr>
            </a:lvl6pPr>
            <a:lvl7pPr indent="0" lvl="6" marL="0" algn="r">
              <a:spcBef>
                <a:spcPts val="0"/>
              </a:spcBef>
              <a:buNone/>
              <a:defRPr b="0" sz="1000">
                <a:solidFill>
                  <a:schemeClr val="lt1"/>
                </a:solidFill>
                <a:latin typeface="Lucida Sans"/>
                <a:ea typeface="Lucida Sans"/>
                <a:cs typeface="Lucida Sans"/>
                <a:sym typeface="Lucida Sans"/>
              </a:defRPr>
            </a:lvl7pPr>
            <a:lvl8pPr indent="0" lvl="7" marL="0" algn="r">
              <a:spcBef>
                <a:spcPts val="0"/>
              </a:spcBef>
              <a:buNone/>
              <a:defRPr b="0" sz="1000">
                <a:solidFill>
                  <a:schemeClr val="lt1"/>
                </a:solidFill>
                <a:latin typeface="Lucida Sans"/>
                <a:ea typeface="Lucida Sans"/>
                <a:cs typeface="Lucida Sans"/>
                <a:sym typeface="Lucida Sans"/>
              </a:defRPr>
            </a:lvl8pPr>
            <a:lvl9pPr indent="0" lvl="8" marL="0" algn="r">
              <a:spcBef>
                <a:spcPts val="0"/>
              </a:spcBef>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0"/>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0"/>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5" name="Google Shape;85;p10"/>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6" name="Google Shape;86;p10"/>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87" name="Google Shape;87;p10"/>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88" name="Google Shape;88;p10"/>
          <p:cNvSpPr/>
          <p:nvPr/>
        </p:nvSpPr>
        <p:spPr>
          <a:xfrm>
            <a:off x="8664112"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9" name="Google Shape;89;p10"/>
          <p:cNvSpPr/>
          <p:nvPr/>
        </p:nvSpPr>
        <p:spPr>
          <a:xfrm>
            <a:off x="8477696"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1" name="Google Shape;11;p1"/>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2" name="Google Shape;12;p1"/>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13" name="Google Shape;13;p1"/>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14" name="Google Shape;14;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6" name="Google Shape;16;p1"/>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7" name="Google Shape;17;p1"/>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8" name="Google Shape;18;p1"/>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00" u="none">
                <a:solidFill>
                  <a:schemeClr val="dk1"/>
                </a:solidFill>
                <a:latin typeface="Lucida Sans"/>
                <a:ea typeface="Lucida Sans"/>
                <a:cs typeface="Lucida Sans"/>
                <a:sym typeface="Lucida Sans"/>
              </a:defRPr>
            </a:lvl1pPr>
            <a:lvl2pPr indent="0" lvl="1" marL="0" marR="0" rtl="0" algn="r">
              <a:spcBef>
                <a:spcPts val="0"/>
              </a:spcBef>
              <a:buNone/>
              <a:defRPr b="0" sz="1000" u="none">
                <a:solidFill>
                  <a:schemeClr val="dk1"/>
                </a:solidFill>
                <a:latin typeface="Lucida Sans"/>
                <a:ea typeface="Lucida Sans"/>
                <a:cs typeface="Lucida Sans"/>
                <a:sym typeface="Lucida Sans"/>
              </a:defRPr>
            </a:lvl2pPr>
            <a:lvl3pPr indent="0" lvl="2" marL="0" marR="0" rtl="0" algn="r">
              <a:spcBef>
                <a:spcPts val="0"/>
              </a:spcBef>
              <a:buNone/>
              <a:defRPr b="0" sz="1000" u="none">
                <a:solidFill>
                  <a:schemeClr val="dk1"/>
                </a:solidFill>
                <a:latin typeface="Lucida Sans"/>
                <a:ea typeface="Lucida Sans"/>
                <a:cs typeface="Lucida Sans"/>
                <a:sym typeface="Lucida Sans"/>
              </a:defRPr>
            </a:lvl3pPr>
            <a:lvl4pPr indent="0" lvl="3" marL="0" marR="0" rtl="0" algn="r">
              <a:spcBef>
                <a:spcPts val="0"/>
              </a:spcBef>
              <a:buNone/>
              <a:defRPr b="0" sz="1000" u="none">
                <a:solidFill>
                  <a:schemeClr val="dk1"/>
                </a:solidFill>
                <a:latin typeface="Lucida Sans"/>
                <a:ea typeface="Lucida Sans"/>
                <a:cs typeface="Lucida Sans"/>
                <a:sym typeface="Lucida Sans"/>
              </a:defRPr>
            </a:lvl4pPr>
            <a:lvl5pPr indent="0" lvl="4" marL="0" marR="0" rtl="0" algn="r">
              <a:spcBef>
                <a:spcPts val="0"/>
              </a:spcBef>
              <a:buNone/>
              <a:defRPr b="0" sz="1000" u="none">
                <a:solidFill>
                  <a:schemeClr val="dk1"/>
                </a:solidFill>
                <a:latin typeface="Lucida Sans"/>
                <a:ea typeface="Lucida Sans"/>
                <a:cs typeface="Lucida Sans"/>
                <a:sym typeface="Lucida Sans"/>
              </a:defRPr>
            </a:lvl5pPr>
            <a:lvl6pPr indent="0" lvl="5" marL="0" marR="0" rtl="0" algn="r">
              <a:spcBef>
                <a:spcPts val="0"/>
              </a:spcBef>
              <a:buNone/>
              <a:defRPr b="0" sz="1000" u="none">
                <a:solidFill>
                  <a:schemeClr val="dk1"/>
                </a:solidFill>
                <a:latin typeface="Lucida Sans"/>
                <a:ea typeface="Lucida Sans"/>
                <a:cs typeface="Lucida Sans"/>
                <a:sym typeface="Lucida Sans"/>
              </a:defRPr>
            </a:lvl6pPr>
            <a:lvl7pPr indent="0" lvl="6" marL="0" marR="0" rtl="0" algn="r">
              <a:spcBef>
                <a:spcPts val="0"/>
              </a:spcBef>
              <a:buNone/>
              <a:defRPr b="0" sz="1000" u="none">
                <a:solidFill>
                  <a:schemeClr val="dk1"/>
                </a:solidFill>
                <a:latin typeface="Lucida Sans"/>
                <a:ea typeface="Lucida Sans"/>
                <a:cs typeface="Lucida Sans"/>
                <a:sym typeface="Lucida Sans"/>
              </a:defRPr>
            </a:lvl7pPr>
            <a:lvl8pPr indent="0" lvl="7" marL="0" marR="0" rtl="0" algn="r">
              <a:spcBef>
                <a:spcPts val="0"/>
              </a:spcBef>
              <a:buNone/>
              <a:defRPr b="0" sz="1000" u="none">
                <a:solidFill>
                  <a:schemeClr val="dk1"/>
                </a:solidFill>
                <a:latin typeface="Lucida Sans"/>
                <a:ea typeface="Lucida Sans"/>
                <a:cs typeface="Lucida Sans"/>
                <a:sym typeface="Lucida Sans"/>
              </a:defRPr>
            </a:lvl8pPr>
            <a:lvl9pPr indent="0" lvl="8" marL="0" marR="0" rtl="0" algn="r">
              <a:spcBef>
                <a:spcPts val="0"/>
              </a:spcBef>
              <a:buNone/>
              <a:defRPr b="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3"/>
          <p:cNvSpPr txBox="1"/>
          <p:nvPr>
            <p:ph type="ctrTitle"/>
          </p:nvPr>
        </p:nvSpPr>
        <p:spPr>
          <a:xfrm>
            <a:off x="611560" y="692696"/>
            <a:ext cx="7772400" cy="182976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4800"/>
              <a:buFont typeface="Lucida Sans"/>
              <a:buNone/>
            </a:pPr>
            <a:r>
              <a:rPr lang="en-US"/>
              <a:t>Bronchiolitis </a:t>
            </a:r>
            <a:br>
              <a:rPr lang="en-US"/>
            </a:br>
            <a:r>
              <a:rPr lang="en-US"/>
              <a:t>What’s New in 2019</a:t>
            </a:r>
            <a:endParaRPr/>
          </a:p>
        </p:txBody>
      </p:sp>
      <p:sp>
        <p:nvSpPr>
          <p:cNvPr id="108" name="Google Shape;108;p13"/>
          <p:cNvSpPr txBox="1"/>
          <p:nvPr>
            <p:ph idx="1" type="subTitle"/>
          </p:nvPr>
        </p:nvSpPr>
        <p:spPr>
          <a:xfrm>
            <a:off x="755576" y="2780928"/>
            <a:ext cx="7772400" cy="1199704"/>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SzPts val="2176"/>
              <a:buNone/>
            </a:pPr>
            <a:r>
              <a:rPr lang="en-US" sz="3200"/>
              <a:t>Katia El Taoum, MD</a:t>
            </a:r>
            <a:endParaRPr/>
          </a:p>
          <a:p>
            <a:pPr indent="0" lvl="0" marL="0" rtl="0" algn="ctr">
              <a:spcBef>
                <a:spcPts val="400"/>
              </a:spcBef>
              <a:spcAft>
                <a:spcPts val="0"/>
              </a:spcAft>
              <a:buSzPts val="2176"/>
              <a:buNone/>
            </a:pPr>
            <a:r>
              <a:rPr lang="en-US" sz="3200"/>
              <a:t>Salman Mroueh, MD</a:t>
            </a:r>
            <a:endParaRPr/>
          </a:p>
          <a:p>
            <a:pPr indent="0" lvl="0" marL="0" rtl="0" algn="ctr">
              <a:spcBef>
                <a:spcPts val="400"/>
              </a:spcBef>
              <a:spcAft>
                <a:spcPts val="0"/>
              </a:spcAft>
              <a:buSzPts val="1632"/>
              <a:buNone/>
            </a:pPr>
            <a:r>
              <a:t/>
            </a:r>
            <a:endParaRPr sz="2400"/>
          </a:p>
          <a:p>
            <a:pPr indent="0" lvl="0" marL="0" rtl="0" algn="ctr">
              <a:spcBef>
                <a:spcPts val="400"/>
              </a:spcBef>
              <a:spcAft>
                <a:spcPts val="0"/>
              </a:spcAft>
              <a:buSzPts val="1904"/>
              <a:buNone/>
            </a:pPr>
            <a:r>
              <a:rPr b="1" i="1" lang="en-US" sz="2800"/>
              <a:t>Pediatric Pulmonary</a:t>
            </a:r>
            <a:endParaRPr/>
          </a:p>
          <a:p>
            <a:pPr indent="0" lvl="0" marL="0" rtl="0" algn="ctr">
              <a:spcBef>
                <a:spcPts val="400"/>
              </a:spcBef>
              <a:spcAft>
                <a:spcPts val="0"/>
              </a:spcAft>
              <a:buSzPts val="1904"/>
              <a:buNone/>
            </a:pPr>
            <a:r>
              <a:rPr b="1" i="1" lang="en-US" sz="2800"/>
              <a:t>AUBMC</a:t>
            </a:r>
            <a:endParaRPr b="1" i="1"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22"/>
          <p:cNvPicPr preferRelativeResize="0"/>
          <p:nvPr/>
        </p:nvPicPr>
        <p:blipFill rotWithShape="1">
          <a:blip r:embed="rId3">
            <a:alphaModFix/>
          </a:blip>
          <a:srcRect b="0" l="0" r="0" t="0"/>
          <a:stretch/>
        </p:blipFill>
        <p:spPr>
          <a:xfrm>
            <a:off x="457200" y="2809875"/>
            <a:ext cx="8229600" cy="12430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3"/>
          <p:cNvPicPr preferRelativeResize="0"/>
          <p:nvPr/>
        </p:nvPicPr>
        <p:blipFill rotWithShape="1">
          <a:blip r:embed="rId3">
            <a:alphaModFix/>
          </a:blip>
          <a:srcRect b="0" l="0" r="0" t="0"/>
          <a:stretch/>
        </p:blipFill>
        <p:spPr>
          <a:xfrm>
            <a:off x="1547664" y="691893"/>
            <a:ext cx="6167813" cy="46469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4"/>
          <p:cNvPicPr preferRelativeResize="0"/>
          <p:nvPr/>
        </p:nvPicPr>
        <p:blipFill rotWithShape="1">
          <a:blip r:embed="rId3">
            <a:alphaModFix/>
          </a:blip>
          <a:srcRect b="0" l="0" r="0" t="0"/>
          <a:stretch/>
        </p:blipFill>
        <p:spPr>
          <a:xfrm>
            <a:off x="2699792" y="404664"/>
            <a:ext cx="3962400" cy="3170237"/>
          </a:xfrm>
          <a:prstGeom prst="rect">
            <a:avLst/>
          </a:prstGeom>
          <a:noFill/>
          <a:ln>
            <a:noFill/>
          </a:ln>
        </p:spPr>
      </p:pic>
      <p:sp>
        <p:nvSpPr>
          <p:cNvPr id="182" name="Google Shape;182;p24"/>
          <p:cNvSpPr/>
          <p:nvPr/>
        </p:nvSpPr>
        <p:spPr>
          <a:xfrm>
            <a:off x="756556" y="3429000"/>
            <a:ext cx="7848872"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Bronchodilators such as albuterol or salbutamol do not improve oxygen saturation, do not reduce hospital admission after outpatient treatment, do not shorten the duration of hospitalization and do not reduce the time to resolution of illness at home. Given the adverse side effects and the expense associated with these treatments, bronchodilators are not effective in the routine management of bronchiolitis.</a:t>
            </a:r>
            <a:endParaRPr/>
          </a:p>
        </p:txBody>
      </p:sp>
      <p:sp>
        <p:nvSpPr>
          <p:cNvPr id="183" name="Google Shape;183;p24"/>
          <p:cNvSpPr/>
          <p:nvPr/>
        </p:nvSpPr>
        <p:spPr>
          <a:xfrm>
            <a:off x="4139952" y="5589240"/>
            <a:ext cx="4572000"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100">
                <a:solidFill>
                  <a:schemeClr val="dk1"/>
                </a:solidFill>
                <a:latin typeface="Lucida Sans"/>
                <a:ea typeface="Lucida Sans"/>
                <a:cs typeface="Lucida Sans"/>
                <a:sym typeface="Lucida Sans"/>
              </a:rPr>
              <a:t>Cochrane Database of Systematic Reviews 2014, Issue 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5"/>
          <p:cNvPicPr preferRelativeResize="0"/>
          <p:nvPr/>
        </p:nvPicPr>
        <p:blipFill rotWithShape="1">
          <a:blip r:embed="rId3">
            <a:alphaModFix/>
          </a:blip>
          <a:srcRect b="0" l="0" r="0" t="0"/>
          <a:stretch/>
        </p:blipFill>
        <p:spPr>
          <a:xfrm>
            <a:off x="2229903" y="476672"/>
            <a:ext cx="4481078" cy="4464496"/>
          </a:xfrm>
          <a:prstGeom prst="rect">
            <a:avLst/>
          </a:prstGeom>
          <a:noFill/>
          <a:ln>
            <a:noFill/>
          </a:ln>
        </p:spPr>
      </p:pic>
      <p:sp>
        <p:nvSpPr>
          <p:cNvPr id="189" name="Google Shape;189;p25"/>
          <p:cNvSpPr/>
          <p:nvPr/>
        </p:nvSpPr>
        <p:spPr>
          <a:xfrm>
            <a:off x="988770" y="4941168"/>
            <a:ext cx="7776864"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Lucida Sans"/>
                <a:ea typeface="Lucida Sans"/>
                <a:cs typeface="Lucida Sans"/>
                <a:sym typeface="Lucida Sans"/>
              </a:rPr>
              <a:t>The results from this large pragmatic study indicate that the addition of nebulized HS to good supportive care when treating infants admitted to hospital with acute bronchiolitis does not appear to cause any harm but confers no benefit.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26"/>
          <p:cNvPicPr preferRelativeResize="0"/>
          <p:nvPr/>
        </p:nvPicPr>
        <p:blipFill rotWithShape="1">
          <a:blip r:embed="rId3">
            <a:alphaModFix/>
          </a:blip>
          <a:srcRect b="0" l="0" r="0" t="0"/>
          <a:stretch/>
        </p:blipFill>
        <p:spPr>
          <a:xfrm>
            <a:off x="467544" y="1268760"/>
            <a:ext cx="7599445" cy="3888432"/>
          </a:xfrm>
          <a:prstGeom prst="rect">
            <a:avLst/>
          </a:prstGeom>
          <a:noFill/>
          <a:ln>
            <a:noFill/>
          </a:ln>
        </p:spPr>
      </p:pic>
      <p:sp>
        <p:nvSpPr>
          <p:cNvPr id="195" name="Google Shape;195;p26"/>
          <p:cNvSpPr/>
          <p:nvPr/>
        </p:nvSpPr>
        <p:spPr>
          <a:xfrm>
            <a:off x="5192601" y="5373216"/>
            <a:ext cx="2887329"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chemeClr val="dk1"/>
                </a:solidFill>
                <a:latin typeface="Lucida Sans"/>
                <a:ea typeface="Lucida Sans"/>
                <a:cs typeface="Lucida Sans"/>
                <a:sym typeface="Lucida Sans"/>
              </a:rPr>
              <a:t>JAMA. 2014 Jan 1;311(1):87-8.</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27"/>
          <p:cNvPicPr preferRelativeResize="0"/>
          <p:nvPr/>
        </p:nvPicPr>
        <p:blipFill rotWithShape="1">
          <a:blip r:embed="rId3">
            <a:alphaModFix/>
          </a:blip>
          <a:srcRect b="0" l="0" r="0" t="0"/>
          <a:stretch/>
        </p:blipFill>
        <p:spPr>
          <a:xfrm>
            <a:off x="1033867" y="1412776"/>
            <a:ext cx="7371977" cy="1872208"/>
          </a:xfrm>
          <a:prstGeom prst="rect">
            <a:avLst/>
          </a:prstGeom>
          <a:noFill/>
          <a:ln>
            <a:noFill/>
          </a:ln>
        </p:spPr>
      </p:pic>
      <p:sp>
        <p:nvSpPr>
          <p:cNvPr id="201" name="Google Shape;201;p27"/>
          <p:cNvSpPr/>
          <p:nvPr/>
        </p:nvSpPr>
        <p:spPr>
          <a:xfrm>
            <a:off x="1043608" y="3645024"/>
            <a:ext cx="7488832" cy="15081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Lucida Sans"/>
                <a:ea typeface="Lucida Sans"/>
                <a:cs typeface="Lucida Sans"/>
                <a:sym typeface="Lucida Sans"/>
              </a:rPr>
              <a:t>CONCLUSIONS AND RELEVANCE Prior analyses were driven by an outlier population and unbalanced treatment groups in positive trials. Once heterogeneity was accounted for, the data did not support the use of HS to decrease LOS in infants hospitalized with bronchiolitis.</a:t>
            </a:r>
            <a:endParaRPr/>
          </a:p>
          <a:p>
            <a:pPr indent="0" lvl="0" marL="0" marR="0" rtl="0" algn="r">
              <a:spcBef>
                <a:spcPts val="0"/>
              </a:spcBef>
              <a:spcAft>
                <a:spcPts val="0"/>
              </a:spcAft>
              <a:buNone/>
            </a:pPr>
            <a:r>
              <a:t/>
            </a:r>
            <a:endParaRPr i="1" sz="1400">
              <a:solidFill>
                <a:schemeClr val="dk1"/>
              </a:solidFill>
              <a:latin typeface="Lucida Sans"/>
              <a:ea typeface="Lucida Sans"/>
              <a:cs typeface="Lucida Sans"/>
              <a:sym typeface="Lucida Sans"/>
            </a:endParaRPr>
          </a:p>
          <a:p>
            <a:pPr indent="0" lvl="0" marL="0" marR="0" rtl="0" algn="r">
              <a:spcBef>
                <a:spcPts val="0"/>
              </a:spcBef>
              <a:spcAft>
                <a:spcPts val="0"/>
              </a:spcAft>
              <a:buNone/>
            </a:pPr>
            <a:r>
              <a:rPr i="1" lang="en-US" sz="1400">
                <a:solidFill>
                  <a:schemeClr val="dk1"/>
                </a:solidFill>
                <a:latin typeface="Lucida Sans"/>
                <a:ea typeface="Lucida Sans"/>
                <a:cs typeface="Lucida Sans"/>
                <a:sym typeface="Lucida Sans"/>
              </a:rPr>
              <a:t>JAMA Pediatr. 2016;170(6):577-584.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28"/>
          <p:cNvPicPr preferRelativeResize="0"/>
          <p:nvPr/>
        </p:nvPicPr>
        <p:blipFill rotWithShape="1">
          <a:blip r:embed="rId3">
            <a:alphaModFix/>
          </a:blip>
          <a:srcRect b="0" l="0" r="0" t="0"/>
          <a:stretch/>
        </p:blipFill>
        <p:spPr>
          <a:xfrm>
            <a:off x="457200" y="2809875"/>
            <a:ext cx="8229600" cy="12430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Google Shape;211;p29"/>
          <p:cNvPicPr preferRelativeResize="0"/>
          <p:nvPr/>
        </p:nvPicPr>
        <p:blipFill rotWithShape="1">
          <a:blip r:embed="rId3">
            <a:alphaModFix/>
          </a:blip>
          <a:srcRect b="0" l="0" r="0" t="0"/>
          <a:stretch/>
        </p:blipFill>
        <p:spPr>
          <a:xfrm>
            <a:off x="467544" y="1314313"/>
            <a:ext cx="7609900" cy="1898663"/>
          </a:xfrm>
          <a:prstGeom prst="rect">
            <a:avLst/>
          </a:prstGeom>
          <a:noFill/>
          <a:ln>
            <a:noFill/>
          </a:ln>
        </p:spPr>
      </p:pic>
      <p:pic>
        <p:nvPicPr>
          <p:cNvPr id="212" name="Google Shape;212;p29"/>
          <p:cNvPicPr preferRelativeResize="0"/>
          <p:nvPr/>
        </p:nvPicPr>
        <p:blipFill rotWithShape="1">
          <a:blip r:embed="rId4">
            <a:alphaModFix/>
          </a:blip>
          <a:srcRect b="0" l="0" r="0" t="0"/>
          <a:stretch/>
        </p:blipFill>
        <p:spPr>
          <a:xfrm>
            <a:off x="585591" y="3861048"/>
            <a:ext cx="7962200" cy="1368152"/>
          </a:xfrm>
          <a:prstGeom prst="rect">
            <a:avLst/>
          </a:prstGeom>
          <a:noFill/>
          <a:ln>
            <a:noFill/>
          </a:ln>
        </p:spPr>
      </p:pic>
      <p:sp>
        <p:nvSpPr>
          <p:cNvPr id="213" name="Google Shape;213;p29"/>
          <p:cNvSpPr/>
          <p:nvPr/>
        </p:nvSpPr>
        <p:spPr>
          <a:xfrm>
            <a:off x="467544" y="4401108"/>
            <a:ext cx="7920880" cy="288032"/>
          </a:xfrm>
          <a:prstGeom prst="roundRect">
            <a:avLst>
              <a:gd fmla="val 16667" name="adj"/>
            </a:avLst>
          </a:prstGeom>
          <a:solidFill>
            <a:srgbClr val="FFFF00">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pic>
        <p:nvPicPr>
          <p:cNvPr id="214" name="Google Shape;214;p29"/>
          <p:cNvPicPr preferRelativeResize="0"/>
          <p:nvPr/>
        </p:nvPicPr>
        <p:blipFill rotWithShape="1">
          <a:blip r:embed="rId5">
            <a:alphaModFix/>
          </a:blip>
          <a:srcRect b="0" l="0" r="0" t="0"/>
          <a:stretch/>
        </p:blipFill>
        <p:spPr>
          <a:xfrm>
            <a:off x="6549973" y="4115358"/>
            <a:ext cx="1259532" cy="285750"/>
          </a:xfrm>
          <a:prstGeom prst="rect">
            <a:avLst/>
          </a:prstGeom>
          <a:noFill/>
          <a:ln>
            <a:noFill/>
          </a:ln>
        </p:spPr>
      </p:pic>
      <p:cxnSp>
        <p:nvCxnSpPr>
          <p:cNvPr id="215" name="Google Shape;215;p29"/>
          <p:cNvCxnSpPr/>
          <p:nvPr/>
        </p:nvCxnSpPr>
        <p:spPr>
          <a:xfrm>
            <a:off x="4499992" y="4941168"/>
            <a:ext cx="1733501" cy="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0"/>
          <p:cNvPicPr preferRelativeResize="0"/>
          <p:nvPr/>
        </p:nvPicPr>
        <p:blipFill rotWithShape="1">
          <a:blip r:embed="rId3">
            <a:alphaModFix/>
          </a:blip>
          <a:srcRect b="0" l="0" r="0" t="0"/>
          <a:stretch/>
        </p:blipFill>
        <p:spPr>
          <a:xfrm>
            <a:off x="1475655" y="1196752"/>
            <a:ext cx="6491471" cy="2307515"/>
          </a:xfrm>
          <a:prstGeom prst="rect">
            <a:avLst/>
          </a:prstGeom>
          <a:noFill/>
          <a:ln>
            <a:noFill/>
          </a:ln>
        </p:spPr>
      </p:pic>
      <p:sp>
        <p:nvSpPr>
          <p:cNvPr id="221" name="Google Shape;221;p30"/>
          <p:cNvSpPr/>
          <p:nvPr/>
        </p:nvSpPr>
        <p:spPr>
          <a:xfrm>
            <a:off x="1156802" y="3809322"/>
            <a:ext cx="727280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Though it is promising and increasingly being used, there are currently no set recommendations for practical application. It is unclear whether greater patient tolerance translates into clinical benefit.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p31"/>
          <p:cNvPicPr preferRelativeResize="0"/>
          <p:nvPr/>
        </p:nvPicPr>
        <p:blipFill rotWithShape="1">
          <a:blip r:embed="rId3">
            <a:alphaModFix/>
          </a:blip>
          <a:srcRect b="0" l="0" r="0" t="0"/>
          <a:stretch/>
        </p:blipFill>
        <p:spPr>
          <a:xfrm>
            <a:off x="1547664" y="1052735"/>
            <a:ext cx="6120680" cy="2419470"/>
          </a:xfrm>
          <a:prstGeom prst="rect">
            <a:avLst/>
          </a:prstGeom>
          <a:noFill/>
          <a:ln>
            <a:noFill/>
          </a:ln>
        </p:spPr>
      </p:pic>
      <p:pic>
        <p:nvPicPr>
          <p:cNvPr id="227" name="Google Shape;227;p31"/>
          <p:cNvPicPr preferRelativeResize="0"/>
          <p:nvPr/>
        </p:nvPicPr>
        <p:blipFill rotWithShape="1">
          <a:blip r:embed="rId4">
            <a:alphaModFix/>
          </a:blip>
          <a:srcRect b="0" l="0" r="0" t="0"/>
          <a:stretch/>
        </p:blipFill>
        <p:spPr>
          <a:xfrm>
            <a:off x="1528182" y="3789040"/>
            <a:ext cx="6245871" cy="16561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AAP Guidelines </a:t>
            </a:r>
            <a:endParaRPr/>
          </a:p>
          <a:p>
            <a:pPr indent="-256032" lvl="0" marL="365760" rtl="0" algn="l">
              <a:spcBef>
                <a:spcPts val="400"/>
              </a:spcBef>
              <a:spcAft>
                <a:spcPts val="0"/>
              </a:spcAft>
              <a:buSzPts val="1836"/>
              <a:buChar char="🞂"/>
            </a:pPr>
            <a:r>
              <a:rPr lang="en-US"/>
              <a:t>Current practice </a:t>
            </a:r>
            <a:endParaRPr/>
          </a:p>
          <a:p>
            <a:pPr indent="-228600" lvl="1" marL="621792" rtl="0" algn="l">
              <a:spcBef>
                <a:spcPts val="324"/>
              </a:spcBef>
              <a:spcAft>
                <a:spcPts val="0"/>
              </a:spcAft>
              <a:buSzPts val="2300"/>
              <a:buChar char="◦"/>
            </a:pPr>
            <a:r>
              <a:rPr lang="en-US"/>
              <a:t>Pros and Cons</a:t>
            </a:r>
            <a:endParaRPr/>
          </a:p>
          <a:p>
            <a:pPr indent="-256032" lvl="0" marL="365760" rtl="0" algn="l">
              <a:spcBef>
                <a:spcPts val="400"/>
              </a:spcBef>
              <a:spcAft>
                <a:spcPts val="0"/>
              </a:spcAft>
              <a:buSzPts val="1836"/>
              <a:buChar char="🞂"/>
            </a:pPr>
            <a:r>
              <a:rPr lang="en-US"/>
              <a:t>Future expectations from AAP</a:t>
            </a:r>
            <a:endParaRPr/>
          </a:p>
        </p:txBody>
      </p:sp>
      <p:sp>
        <p:nvSpPr>
          <p:cNvPr id="115" name="Google Shape;11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100"/>
              <a:buFont typeface="Lucida Sans"/>
              <a:buNone/>
            </a:pPr>
            <a:r>
              <a:rPr lang="en-US"/>
              <a:t>Objectives </a:t>
            </a:r>
            <a:endParaRPr/>
          </a:p>
        </p:txBody>
      </p:sp>
      <p:pic>
        <p:nvPicPr>
          <p:cNvPr id="116" name="Google Shape;116;p14"/>
          <p:cNvPicPr preferRelativeResize="0"/>
          <p:nvPr/>
        </p:nvPicPr>
        <p:blipFill rotWithShape="1">
          <a:blip r:embed="rId3">
            <a:alphaModFix/>
          </a:blip>
          <a:srcRect b="0" l="0" r="0" t="0"/>
          <a:stretch/>
        </p:blipFill>
        <p:spPr>
          <a:xfrm>
            <a:off x="3347864" y="3284984"/>
            <a:ext cx="5410200" cy="2952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32"/>
          <p:cNvPicPr preferRelativeResize="0"/>
          <p:nvPr/>
        </p:nvPicPr>
        <p:blipFill rotWithShape="1">
          <a:blip r:embed="rId3">
            <a:alphaModFix/>
          </a:blip>
          <a:srcRect b="0" l="0" r="0" t="0"/>
          <a:stretch/>
        </p:blipFill>
        <p:spPr>
          <a:xfrm>
            <a:off x="457200" y="2809875"/>
            <a:ext cx="8229600" cy="12430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id="238" name="Google Shape;238;p33"/>
          <p:cNvPicPr preferRelativeResize="0"/>
          <p:nvPr/>
        </p:nvPicPr>
        <p:blipFill rotWithShape="1">
          <a:blip r:embed="rId3">
            <a:alphaModFix/>
          </a:blip>
          <a:srcRect b="0" l="0" r="0" t="0"/>
          <a:stretch/>
        </p:blipFill>
        <p:spPr>
          <a:xfrm>
            <a:off x="0" y="285750"/>
            <a:ext cx="9172575" cy="6286500"/>
          </a:xfrm>
          <a:prstGeom prst="rect">
            <a:avLst/>
          </a:prstGeom>
          <a:noFill/>
          <a:ln>
            <a:noFill/>
          </a:ln>
        </p:spPr>
      </p:pic>
      <p:sp>
        <p:nvSpPr>
          <p:cNvPr id="239" name="Google Shape;239;p33"/>
          <p:cNvSpPr/>
          <p:nvPr/>
        </p:nvSpPr>
        <p:spPr>
          <a:xfrm>
            <a:off x="5508104" y="4365104"/>
            <a:ext cx="2304256" cy="432048"/>
          </a:xfrm>
          <a:prstGeom prst="ellipse">
            <a:avLst/>
          </a:prstGeom>
          <a:noFill/>
          <a:ln cap="flat" cmpd="thickThin" w="550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id="245" name="Google Shape;245;p34"/>
          <p:cNvPicPr preferRelativeResize="0"/>
          <p:nvPr/>
        </p:nvPicPr>
        <p:blipFill rotWithShape="1">
          <a:blip r:embed="rId3">
            <a:alphaModFix/>
          </a:blip>
          <a:srcRect b="0" l="0" r="0" t="0"/>
          <a:stretch/>
        </p:blipFill>
        <p:spPr>
          <a:xfrm>
            <a:off x="683568" y="980728"/>
            <a:ext cx="7928314" cy="43270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5"/>
          <p:cNvSpPr txBox="1"/>
          <p:nvPr>
            <p:ph idx="1" type="body"/>
          </p:nvPr>
        </p:nvSpPr>
        <p:spPr>
          <a:xfrm>
            <a:off x="467544" y="1412776"/>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Controversial subject</a:t>
            </a:r>
            <a:endParaRPr/>
          </a:p>
          <a:p>
            <a:pPr indent="-139446" lvl="0" marL="365760" rtl="0" algn="l">
              <a:spcBef>
                <a:spcPts val="400"/>
              </a:spcBef>
              <a:spcAft>
                <a:spcPts val="0"/>
              </a:spcAft>
              <a:buSzPts val="1836"/>
              <a:buNone/>
            </a:pPr>
            <a:r>
              <a:t/>
            </a:r>
            <a:endParaRPr/>
          </a:p>
          <a:p>
            <a:pPr indent="-256032" lvl="0" marL="365760" rtl="0" algn="l">
              <a:spcBef>
                <a:spcPts val="400"/>
              </a:spcBef>
              <a:spcAft>
                <a:spcPts val="0"/>
              </a:spcAft>
              <a:buSzPts val="1836"/>
              <a:buChar char="🞂"/>
            </a:pPr>
            <a:r>
              <a:rPr lang="en-US"/>
              <a:t>Treat or not to treat</a:t>
            </a:r>
            <a:endParaRPr/>
          </a:p>
          <a:p>
            <a:pPr indent="-139446" lvl="0" marL="365760" rtl="0" algn="l">
              <a:spcBef>
                <a:spcPts val="400"/>
              </a:spcBef>
              <a:spcAft>
                <a:spcPts val="0"/>
              </a:spcAft>
              <a:buSzPts val="1836"/>
              <a:buNone/>
            </a:pPr>
            <a:r>
              <a:t/>
            </a:r>
            <a:endParaRPr/>
          </a:p>
          <a:p>
            <a:pPr indent="-256032" lvl="0" marL="365760" rtl="0" algn="l">
              <a:spcBef>
                <a:spcPts val="400"/>
              </a:spcBef>
              <a:spcAft>
                <a:spcPts val="0"/>
              </a:spcAft>
              <a:buSzPts val="1836"/>
              <a:buChar char="🞂"/>
            </a:pPr>
            <a:r>
              <a:rPr lang="en-US"/>
              <a:t>AAP Bronchiolitis Diagnosis &amp; Management Guidelines 2006 – 2014</a:t>
            </a:r>
            <a:endParaRPr/>
          </a:p>
          <a:p>
            <a:pPr indent="-139446" lvl="0" marL="365760" rtl="0" algn="l">
              <a:spcBef>
                <a:spcPts val="400"/>
              </a:spcBef>
              <a:spcAft>
                <a:spcPts val="0"/>
              </a:spcAft>
              <a:buSzPts val="1836"/>
              <a:buNone/>
            </a:pPr>
            <a:r>
              <a:t/>
            </a:r>
            <a:endParaRPr/>
          </a:p>
        </p:txBody>
      </p:sp>
      <p:sp>
        <p:nvSpPr>
          <p:cNvPr id="123" name="Google Shape;12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100"/>
              <a:buFont typeface="Lucida Sans"/>
              <a:buNone/>
            </a:pPr>
            <a:r>
              <a:rPr lang="en-US"/>
              <a:t>Introduction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b="0" l="0" r="0" t="0"/>
          <a:stretch/>
        </p:blipFill>
        <p:spPr>
          <a:xfrm>
            <a:off x="1" y="0"/>
            <a:ext cx="9180512"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611560" y="1124744"/>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90"/>
              <a:buFont typeface="Lucida Sans"/>
              <a:buNone/>
            </a:pPr>
            <a:r>
              <a:rPr lang="en-US" sz="3690"/>
              <a:t>AAP bronchiolitis diagnosis and management Guidelines 2014</a:t>
            </a:r>
            <a:endParaRPr b="0" sz="3600" u="sng"/>
          </a:p>
        </p:txBody>
      </p:sp>
      <p:sp>
        <p:nvSpPr>
          <p:cNvPr id="136" name="Google Shape;136;p17"/>
          <p:cNvSpPr txBox="1"/>
          <p:nvPr>
            <p:ph idx="1" type="body"/>
          </p:nvPr>
        </p:nvSpPr>
        <p:spPr>
          <a:xfrm>
            <a:off x="611560" y="2420888"/>
            <a:ext cx="8229600" cy="3312368"/>
          </a:xfrm>
          <a:prstGeom prst="rect">
            <a:avLst/>
          </a:prstGeom>
          <a:noFill/>
          <a:ln>
            <a:noFill/>
          </a:ln>
        </p:spPr>
        <p:txBody>
          <a:bodyPr anchorCtr="0" anchor="t" bIns="45700" lIns="91425" spcFirstLastPara="1" rIns="91425" wrap="square" tIns="45700">
            <a:noAutofit/>
          </a:bodyPr>
          <a:lstStyle/>
          <a:p>
            <a:pPr indent="0" lvl="0" marL="109728" rtl="0" algn="l">
              <a:spcBef>
                <a:spcPts val="0"/>
              </a:spcBef>
              <a:spcAft>
                <a:spcPts val="0"/>
              </a:spcAft>
              <a:buSzPts val="1836"/>
              <a:buNone/>
            </a:pPr>
            <a:r>
              <a:rPr lang="en-US"/>
              <a:t>The guideline applies to children from 1-23 months of age who are 1</a:t>
            </a:r>
            <a:r>
              <a:rPr baseline="30000" lang="en-US"/>
              <a:t>st</a:t>
            </a:r>
            <a:r>
              <a:rPr lang="en-US"/>
              <a:t> time wheezing</a:t>
            </a:r>
            <a:endParaRPr/>
          </a:p>
          <a:p>
            <a:pPr indent="-139446" lvl="0" marL="365760" rtl="0" algn="l">
              <a:spcBef>
                <a:spcPts val="400"/>
              </a:spcBef>
              <a:spcAft>
                <a:spcPts val="0"/>
              </a:spcAft>
              <a:buSzPts val="1836"/>
              <a:buNone/>
            </a:pPr>
            <a:r>
              <a:t/>
            </a:r>
            <a:endParaRPr/>
          </a:p>
          <a:p>
            <a:pPr indent="-256032" lvl="0" marL="365760" rtl="0" algn="l">
              <a:spcBef>
                <a:spcPts val="400"/>
              </a:spcBef>
              <a:spcAft>
                <a:spcPts val="0"/>
              </a:spcAft>
              <a:buSzPts val="1836"/>
              <a:buChar char="🞂"/>
            </a:pPr>
            <a:r>
              <a:rPr lang="en-US"/>
              <a:t>Diagnosis</a:t>
            </a:r>
            <a:endParaRPr/>
          </a:p>
          <a:p>
            <a:pPr indent="-256032" lvl="0" marL="365760" rtl="0" algn="l">
              <a:spcBef>
                <a:spcPts val="400"/>
              </a:spcBef>
              <a:spcAft>
                <a:spcPts val="0"/>
              </a:spcAft>
              <a:buSzPts val="1836"/>
              <a:buChar char="🞂"/>
            </a:pPr>
            <a:r>
              <a:rPr lang="en-US"/>
              <a:t>Treatment</a:t>
            </a:r>
            <a:endParaRPr/>
          </a:p>
          <a:p>
            <a:pPr indent="-256032" lvl="0" marL="365760" rtl="0" algn="l">
              <a:spcBef>
                <a:spcPts val="400"/>
              </a:spcBef>
              <a:spcAft>
                <a:spcPts val="0"/>
              </a:spcAft>
              <a:buSzPts val="1836"/>
              <a:buChar char="🞂"/>
            </a:pPr>
            <a:r>
              <a:rPr lang="en-US"/>
              <a:t>Prevention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8"/>
          <p:cNvSpPr txBox="1"/>
          <p:nvPr>
            <p:ph idx="1" type="body"/>
          </p:nvPr>
        </p:nvSpPr>
        <p:spPr>
          <a:xfrm>
            <a:off x="539552" y="1711349"/>
            <a:ext cx="8229600" cy="4525963"/>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History and Physical Exam</a:t>
            </a:r>
            <a:endParaRPr/>
          </a:p>
          <a:p>
            <a:pPr indent="-256032" lvl="0" marL="365760" rtl="0" algn="l">
              <a:spcBef>
                <a:spcPts val="400"/>
              </a:spcBef>
              <a:spcAft>
                <a:spcPts val="0"/>
              </a:spcAft>
              <a:buSzPts val="1836"/>
              <a:buChar char="🞂"/>
            </a:pPr>
            <a:r>
              <a:rPr lang="en-US"/>
              <a:t>Risk factors:</a:t>
            </a:r>
            <a:endParaRPr/>
          </a:p>
          <a:p>
            <a:pPr indent="-228600" lvl="1" marL="621792" rtl="0" algn="l">
              <a:spcBef>
                <a:spcPts val="324"/>
              </a:spcBef>
              <a:spcAft>
                <a:spcPts val="0"/>
              </a:spcAft>
              <a:buSzPts val="2300"/>
              <a:buChar char="◦"/>
            </a:pPr>
            <a:r>
              <a:rPr lang="en-US"/>
              <a:t>age &lt;12 wks</a:t>
            </a:r>
            <a:endParaRPr/>
          </a:p>
          <a:p>
            <a:pPr indent="-228600" lvl="1" marL="621792" rtl="0" algn="l">
              <a:spcBef>
                <a:spcPts val="324"/>
              </a:spcBef>
              <a:spcAft>
                <a:spcPts val="0"/>
              </a:spcAft>
              <a:buSzPts val="2300"/>
              <a:buChar char="◦"/>
            </a:pPr>
            <a:r>
              <a:rPr lang="en-US"/>
              <a:t>History of prematurity</a:t>
            </a:r>
            <a:endParaRPr/>
          </a:p>
          <a:p>
            <a:pPr indent="-228600" lvl="1" marL="621792" rtl="0" algn="l">
              <a:spcBef>
                <a:spcPts val="324"/>
              </a:spcBef>
              <a:spcAft>
                <a:spcPts val="0"/>
              </a:spcAft>
              <a:buSzPts val="2300"/>
              <a:buChar char="◦"/>
            </a:pPr>
            <a:r>
              <a:rPr lang="en-US"/>
              <a:t>Cardiopulmonary disease</a:t>
            </a:r>
            <a:endParaRPr/>
          </a:p>
          <a:p>
            <a:pPr indent="-228600" lvl="1" marL="621792" rtl="0" algn="l">
              <a:spcBef>
                <a:spcPts val="324"/>
              </a:spcBef>
              <a:spcAft>
                <a:spcPts val="0"/>
              </a:spcAft>
              <a:buSzPts val="2300"/>
              <a:buChar char="◦"/>
            </a:pPr>
            <a:r>
              <a:rPr lang="en-US"/>
              <a:t>Immunodeficiency</a:t>
            </a:r>
            <a:endParaRPr/>
          </a:p>
          <a:p>
            <a:pPr indent="-139446" lvl="0" marL="365760" rtl="0" algn="l">
              <a:spcBef>
                <a:spcPts val="400"/>
              </a:spcBef>
              <a:spcAft>
                <a:spcPts val="0"/>
              </a:spcAft>
              <a:buSzPts val="1836"/>
              <a:buNone/>
            </a:pPr>
            <a:r>
              <a:t/>
            </a:r>
            <a:endParaRPr>
              <a:solidFill>
                <a:srgbClr val="FF0000"/>
              </a:solidFill>
            </a:endParaRPr>
          </a:p>
          <a:p>
            <a:pPr indent="-256032" lvl="0" marL="365760" rtl="0" algn="l">
              <a:spcBef>
                <a:spcPts val="400"/>
              </a:spcBef>
              <a:spcAft>
                <a:spcPts val="0"/>
              </a:spcAft>
              <a:buSzPts val="1836"/>
              <a:buChar char="🞂"/>
            </a:pPr>
            <a:r>
              <a:rPr lang="en-US">
                <a:solidFill>
                  <a:srgbClr val="FF0000"/>
                </a:solidFill>
              </a:rPr>
              <a:t>NO</a:t>
            </a:r>
            <a:r>
              <a:rPr lang="en-US"/>
              <a:t> Radiographic or laboratory studies  </a:t>
            </a:r>
            <a:r>
              <a:rPr lang="en-US" u="sng"/>
              <a:t>routinely</a:t>
            </a:r>
            <a:endParaRPr u="sng"/>
          </a:p>
        </p:txBody>
      </p:sp>
      <p:sp>
        <p:nvSpPr>
          <p:cNvPr id="143" name="Google Shape;143;p18"/>
          <p:cNvSpPr txBox="1"/>
          <p:nvPr>
            <p:ph type="title"/>
          </p:nvPr>
        </p:nvSpPr>
        <p:spPr>
          <a:xfrm>
            <a:off x="467544" y="476672"/>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Lucida Sans"/>
              <a:buNone/>
            </a:pPr>
            <a:r>
              <a:rPr b="0" lang="en-US" sz="4000" u="sng"/>
              <a:t>Diagnosis</a:t>
            </a:r>
            <a:endParaRPr b="0" sz="4000" u="sng"/>
          </a:p>
        </p:txBody>
      </p:sp>
      <p:pic>
        <p:nvPicPr>
          <p:cNvPr id="144" name="Google Shape;144;p18"/>
          <p:cNvPicPr preferRelativeResize="0"/>
          <p:nvPr/>
        </p:nvPicPr>
        <p:blipFill rotWithShape="1">
          <a:blip r:embed="rId3">
            <a:alphaModFix/>
          </a:blip>
          <a:srcRect b="0" l="0" r="0" t="0"/>
          <a:stretch/>
        </p:blipFill>
        <p:spPr>
          <a:xfrm>
            <a:off x="6372200" y="1844824"/>
            <a:ext cx="2220555" cy="25455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graphicFrame>
        <p:nvGraphicFramePr>
          <p:cNvPr id="150" name="Google Shape;150;p19"/>
          <p:cNvGraphicFramePr/>
          <p:nvPr/>
        </p:nvGraphicFramePr>
        <p:xfrm>
          <a:off x="590872" y="1124744"/>
          <a:ext cx="3000000" cy="3000000"/>
        </p:xfrm>
        <a:graphic>
          <a:graphicData uri="http://schemas.openxmlformats.org/drawingml/2006/table">
            <a:tbl>
              <a:tblPr bandRow="1" firstRow="1">
                <a:noFill/>
                <a:tableStyleId>{67ACC29F-B5C2-4D65-A625-D6F77C3B33AD}</a:tableStyleId>
              </a:tblPr>
              <a:tblGrid>
                <a:gridCol w="3837100"/>
                <a:gridCol w="4464500"/>
              </a:tblGrid>
              <a:tr h="370850">
                <a:tc>
                  <a:txBody>
                    <a:bodyPr/>
                    <a:lstStyle/>
                    <a:p>
                      <a:pPr indent="0" lvl="0" marL="0" marR="0" rtl="0" algn="l">
                        <a:spcBef>
                          <a:spcPts val="0"/>
                        </a:spcBef>
                        <a:spcAft>
                          <a:spcPts val="0"/>
                        </a:spcAft>
                        <a:buNone/>
                      </a:pPr>
                      <a:r>
                        <a:rPr lang="en-US" sz="1800" u="none" cap="none" strike="noStrike"/>
                        <a:t>Test/Treatment</a:t>
                      </a:r>
                      <a:endParaRPr sz="1800"/>
                    </a:p>
                  </a:txBody>
                  <a:tcPr marT="45725" marB="45725" marR="91450" marL="91450"/>
                </a:tc>
                <a:tc>
                  <a:txBody>
                    <a:bodyPr/>
                    <a:lstStyle/>
                    <a:p>
                      <a:pPr indent="0" lvl="0" marL="0" marR="0" rtl="0" algn="l">
                        <a:spcBef>
                          <a:spcPts val="0"/>
                        </a:spcBef>
                        <a:spcAft>
                          <a:spcPts val="0"/>
                        </a:spcAft>
                        <a:buNone/>
                      </a:pPr>
                      <a:r>
                        <a:rPr lang="en-US" sz="1800"/>
                        <a:t>Recommendations based on the AAP 2014 Guidelines</a:t>
                      </a:r>
                      <a:endParaRPr sz="1800"/>
                    </a:p>
                  </a:txBody>
                  <a:tcPr marT="45725" marB="45725" marR="91450" marL="91450"/>
                </a:tc>
              </a:tr>
              <a:tr h="370850">
                <a:tc>
                  <a:txBody>
                    <a:bodyPr/>
                    <a:lstStyle/>
                    <a:p>
                      <a:pPr indent="0" lvl="0" marL="0" marR="0" rtl="0" algn="l">
                        <a:spcBef>
                          <a:spcPts val="0"/>
                        </a:spcBef>
                        <a:spcAft>
                          <a:spcPts val="0"/>
                        </a:spcAft>
                        <a:buNone/>
                      </a:pPr>
                      <a:r>
                        <a:rPr lang="en-US" sz="1800"/>
                        <a:t>Nasal Suctioning</a:t>
                      </a:r>
                      <a:endParaRPr sz="1800"/>
                    </a:p>
                  </a:txBody>
                  <a:tcPr marT="45725" marB="45725" marR="91450" marL="91450"/>
                </a:tc>
                <a:tc>
                  <a:txBody>
                    <a:bodyPr/>
                    <a:lstStyle/>
                    <a:p>
                      <a:pPr indent="0" lvl="0" marL="0" marR="0" rtl="0" algn="l">
                        <a:spcBef>
                          <a:spcPts val="0"/>
                        </a:spcBef>
                        <a:spcAft>
                          <a:spcPts val="0"/>
                        </a:spcAft>
                        <a:buNone/>
                      </a:pPr>
                      <a:r>
                        <a:rPr lang="en-US" sz="1800"/>
                        <a:t>Often helpful</a:t>
                      </a:r>
                      <a:endParaRPr sz="1800"/>
                    </a:p>
                  </a:txBody>
                  <a:tcPr marT="45725" marB="45725" marR="91450" marL="91450"/>
                </a:tc>
              </a:tr>
              <a:tr h="370850">
                <a:tc>
                  <a:txBody>
                    <a:bodyPr/>
                    <a:lstStyle/>
                    <a:p>
                      <a:pPr indent="0" lvl="0" marL="0" marR="0" rtl="0" algn="l">
                        <a:spcBef>
                          <a:spcPts val="0"/>
                        </a:spcBef>
                        <a:spcAft>
                          <a:spcPts val="0"/>
                        </a:spcAft>
                        <a:buNone/>
                      </a:pPr>
                      <a:r>
                        <a:rPr lang="en-US" sz="1800"/>
                        <a:t>Deep</a:t>
                      </a:r>
                      <a:r>
                        <a:rPr lang="en-US" sz="1800"/>
                        <a:t> Nasopharyngeal suctioning</a:t>
                      </a:r>
                      <a:endParaRPr sz="1800"/>
                    </a:p>
                  </a:txBody>
                  <a:tcPr marT="45725" marB="45725" marR="91450" marL="91450"/>
                </a:tc>
                <a:tc>
                  <a:txBody>
                    <a:bodyPr/>
                    <a:lstStyle/>
                    <a:p>
                      <a:pPr indent="0" lvl="0" marL="0" marR="0" rtl="0" algn="l">
                        <a:spcBef>
                          <a:spcPts val="0"/>
                        </a:spcBef>
                        <a:spcAft>
                          <a:spcPts val="0"/>
                        </a:spcAft>
                        <a:buNone/>
                      </a:pPr>
                      <a:r>
                        <a:rPr lang="en-US" sz="1800"/>
                        <a:t>Insufficient</a:t>
                      </a:r>
                      <a:r>
                        <a:rPr lang="en-US" sz="1800"/>
                        <a:t> evidence but unlikely to be beneficial</a:t>
                      </a:r>
                      <a:endParaRPr sz="1800"/>
                    </a:p>
                  </a:txBody>
                  <a:tcPr marT="45725" marB="45725" marR="91450" marL="91450"/>
                </a:tc>
              </a:tr>
              <a:tr h="370850">
                <a:tc>
                  <a:txBody>
                    <a:bodyPr/>
                    <a:lstStyle/>
                    <a:p>
                      <a:pPr indent="0" lvl="0" marL="0" marR="0" rtl="0" algn="l">
                        <a:spcBef>
                          <a:spcPts val="0"/>
                        </a:spcBef>
                        <a:spcAft>
                          <a:spcPts val="0"/>
                        </a:spcAft>
                        <a:buNone/>
                      </a:pPr>
                      <a:r>
                        <a:rPr lang="en-US" sz="1800"/>
                        <a:t>Chest physiotherapy</a:t>
                      </a:r>
                      <a:endParaRPr sz="1800"/>
                    </a:p>
                  </a:txBody>
                  <a:tcPr marT="45725" marB="45725" marR="91450" marL="91450"/>
                </a:tc>
                <a:tc>
                  <a:txBody>
                    <a:bodyPr/>
                    <a:lstStyle/>
                    <a:p>
                      <a:pPr indent="0" lvl="0" marL="0" marR="0" rtl="0" algn="l">
                        <a:spcBef>
                          <a:spcPts val="0"/>
                        </a:spcBef>
                        <a:spcAft>
                          <a:spcPts val="0"/>
                        </a:spcAft>
                        <a:buNone/>
                      </a:pPr>
                      <a:r>
                        <a:rPr lang="en-US" sz="1800"/>
                        <a:t>Not recommended </a:t>
                      </a:r>
                      <a:endParaRPr sz="1800"/>
                    </a:p>
                  </a:txBody>
                  <a:tcPr marT="45725" marB="45725" marR="91450" marL="91450"/>
                </a:tc>
              </a:tr>
              <a:tr h="370850">
                <a:tc>
                  <a:txBody>
                    <a:bodyPr/>
                    <a:lstStyle/>
                    <a:p>
                      <a:pPr indent="0" lvl="0" marL="0" marR="0" rtl="0" algn="l">
                        <a:spcBef>
                          <a:spcPts val="0"/>
                        </a:spcBef>
                        <a:spcAft>
                          <a:spcPts val="0"/>
                        </a:spcAft>
                        <a:buNone/>
                      </a:pPr>
                      <a:r>
                        <a:rPr lang="en-US" sz="1800"/>
                        <a:t>Albuterol/Epinephrine</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ucida Sans"/>
                        <a:buNone/>
                      </a:pPr>
                      <a:r>
                        <a:rPr lang="en-US" sz="1800"/>
                        <a:t>Not recommended </a:t>
                      </a:r>
                      <a:endParaRPr/>
                    </a:p>
                  </a:txBody>
                  <a:tcPr marT="45725" marB="45725" marR="91450" marL="91450"/>
                </a:tc>
              </a:tr>
              <a:tr h="370850">
                <a:tc>
                  <a:txBody>
                    <a:bodyPr/>
                    <a:lstStyle/>
                    <a:p>
                      <a:pPr indent="0" lvl="0" marL="0" marR="0" rtl="0" algn="l">
                        <a:spcBef>
                          <a:spcPts val="0"/>
                        </a:spcBef>
                        <a:spcAft>
                          <a:spcPts val="0"/>
                        </a:spcAft>
                        <a:buNone/>
                      </a:pPr>
                      <a:r>
                        <a:rPr lang="en-US" sz="1800"/>
                        <a:t>Hypertonic</a:t>
                      </a:r>
                      <a:r>
                        <a:rPr lang="en-US" sz="1800"/>
                        <a:t> saline</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ucida Sans"/>
                        <a:buNone/>
                      </a:pPr>
                      <a:r>
                        <a:rPr lang="en-US" sz="1800"/>
                        <a:t>Not recommended in ER </a:t>
                      </a:r>
                      <a:endParaRPr/>
                    </a:p>
                  </a:txBody>
                  <a:tcPr marT="45725" marB="45725" marR="91450" marL="91450"/>
                </a:tc>
              </a:tr>
              <a:tr h="370850">
                <a:tc>
                  <a:txBody>
                    <a:bodyPr/>
                    <a:lstStyle/>
                    <a:p>
                      <a:pPr indent="0" lvl="0" marL="0" marR="0" rtl="0" algn="l">
                        <a:spcBef>
                          <a:spcPts val="0"/>
                        </a:spcBef>
                        <a:spcAft>
                          <a:spcPts val="0"/>
                        </a:spcAft>
                        <a:buNone/>
                      </a:pPr>
                      <a:r>
                        <a:rPr lang="en-US" sz="1800"/>
                        <a:t>Corticosteroids</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ucida Sans"/>
                        <a:buNone/>
                      </a:pPr>
                      <a:r>
                        <a:rPr lang="en-US" sz="1800"/>
                        <a:t>Not recommended </a:t>
                      </a:r>
                      <a:endParaRPr/>
                    </a:p>
                  </a:txBody>
                  <a:tcPr marT="45725" marB="45725" marR="91450" marL="91450"/>
                </a:tc>
              </a:tr>
              <a:tr h="370850">
                <a:tc>
                  <a:txBody>
                    <a:bodyPr/>
                    <a:lstStyle/>
                    <a:p>
                      <a:pPr indent="0" lvl="0" marL="0" marR="0" rtl="0" algn="l">
                        <a:spcBef>
                          <a:spcPts val="0"/>
                        </a:spcBef>
                        <a:spcAft>
                          <a:spcPts val="0"/>
                        </a:spcAft>
                        <a:buNone/>
                      </a:pPr>
                      <a:r>
                        <a:rPr lang="en-US" sz="1800"/>
                        <a:t>Support for patients who cannot maintain oral hydration</a:t>
                      </a:r>
                      <a:endParaRPr sz="1800"/>
                    </a:p>
                  </a:txBody>
                  <a:tcPr marT="45725" marB="45725" marR="91450" marL="91450"/>
                </a:tc>
                <a:tc>
                  <a:txBody>
                    <a:bodyPr/>
                    <a:lstStyle/>
                    <a:p>
                      <a:pPr indent="0" lvl="0" marL="0" marR="0" rtl="0" algn="l">
                        <a:spcBef>
                          <a:spcPts val="0"/>
                        </a:spcBef>
                        <a:spcAft>
                          <a:spcPts val="0"/>
                        </a:spcAft>
                        <a:buNone/>
                      </a:pPr>
                      <a:r>
                        <a:rPr lang="en-US" sz="1800"/>
                        <a:t>Provide NGT or IV hydration</a:t>
                      </a:r>
                      <a:endParaRPr sz="1800"/>
                    </a:p>
                  </a:txBody>
                  <a:tcPr marT="45725" marB="45725" marR="91450" marL="91450"/>
                </a:tc>
              </a:tr>
              <a:tr h="370850">
                <a:tc>
                  <a:txBody>
                    <a:bodyPr/>
                    <a:lstStyle/>
                    <a:p>
                      <a:pPr indent="0" lvl="0" marL="0" marR="0" rtl="0" algn="l">
                        <a:spcBef>
                          <a:spcPts val="0"/>
                        </a:spcBef>
                        <a:spcAft>
                          <a:spcPts val="0"/>
                        </a:spcAft>
                        <a:buNone/>
                      </a:pPr>
                      <a:r>
                        <a:rPr lang="en-US" sz="1800"/>
                        <a:t>Supplemental O2</a:t>
                      </a:r>
                      <a:endParaRPr sz="1800"/>
                    </a:p>
                  </a:txBody>
                  <a:tcPr marT="45725" marB="45725" marR="91450" marL="91450"/>
                </a:tc>
                <a:tc>
                  <a:txBody>
                    <a:bodyPr/>
                    <a:lstStyle/>
                    <a:p>
                      <a:pPr indent="0" lvl="0" marL="0" marR="0" rtl="0" algn="l">
                        <a:spcBef>
                          <a:spcPts val="0"/>
                        </a:spcBef>
                        <a:spcAft>
                          <a:spcPts val="0"/>
                        </a:spcAft>
                        <a:buNone/>
                      </a:pPr>
                      <a:r>
                        <a:rPr lang="en-US" sz="1800"/>
                        <a:t>Not to administer if saturation exceeds 90%</a:t>
                      </a:r>
                      <a:endParaRPr sz="1800"/>
                    </a:p>
                  </a:txBody>
                  <a:tcPr marT="45725" marB="45725" marR="91450" marL="91450"/>
                </a:tc>
              </a:tr>
              <a:tr h="370850">
                <a:tc>
                  <a:txBody>
                    <a:bodyPr/>
                    <a:lstStyle/>
                    <a:p>
                      <a:pPr indent="0" lvl="0" marL="0" marR="0" rtl="0" algn="l">
                        <a:spcBef>
                          <a:spcPts val="0"/>
                        </a:spcBef>
                        <a:spcAft>
                          <a:spcPts val="0"/>
                        </a:spcAft>
                        <a:buNone/>
                      </a:pPr>
                      <a:r>
                        <a:rPr lang="en-US" sz="1800"/>
                        <a:t>Continuous Pulse Oximetry</a:t>
                      </a:r>
                      <a:endParaRPr sz="1800"/>
                    </a:p>
                  </a:txBody>
                  <a:tcPr marT="45725" marB="45725" marR="91450" marL="91450"/>
                </a:tc>
                <a:tc>
                  <a:txBody>
                    <a:bodyPr/>
                    <a:lstStyle/>
                    <a:p>
                      <a:pPr indent="0" lvl="0" marL="0" marR="0" rtl="0" algn="l">
                        <a:spcBef>
                          <a:spcPts val="0"/>
                        </a:spcBef>
                        <a:spcAft>
                          <a:spcPts val="0"/>
                        </a:spcAft>
                        <a:buNone/>
                      </a:pPr>
                      <a:r>
                        <a:rPr lang="en-US" sz="1800"/>
                        <a:t>Use</a:t>
                      </a:r>
                      <a:r>
                        <a:rPr lang="en-US" sz="1800"/>
                        <a:t> only intermittent monitoring</a:t>
                      </a:r>
                      <a:endParaRPr sz="1800"/>
                    </a:p>
                  </a:txBody>
                  <a:tcPr marT="45725" marB="45725" marR="91450" marL="91450"/>
                </a:tc>
              </a:tr>
              <a:tr h="370850">
                <a:tc>
                  <a:txBody>
                    <a:bodyPr/>
                    <a:lstStyle/>
                    <a:p>
                      <a:pPr indent="0" lvl="0" marL="0" marR="0" rtl="0" algn="l">
                        <a:spcBef>
                          <a:spcPts val="0"/>
                        </a:spcBef>
                        <a:spcAft>
                          <a:spcPts val="0"/>
                        </a:spcAft>
                        <a:buNone/>
                      </a:pPr>
                      <a:r>
                        <a:rPr lang="en-US" sz="1800"/>
                        <a:t>Antibiotics</a:t>
                      </a:r>
                      <a:endParaRPr sz="1800"/>
                    </a:p>
                  </a:txBody>
                  <a:tcPr marT="45725" marB="45725" marR="91450" marL="91450"/>
                </a:tc>
                <a:tc>
                  <a:txBody>
                    <a:bodyPr/>
                    <a:lstStyle/>
                    <a:p>
                      <a:pPr indent="0" lvl="0" marL="0" marR="0" rtl="0" algn="l">
                        <a:spcBef>
                          <a:spcPts val="0"/>
                        </a:spcBef>
                        <a:spcAft>
                          <a:spcPts val="0"/>
                        </a:spcAft>
                        <a:buNone/>
                      </a:pPr>
                      <a:r>
                        <a:rPr b="0" i="0" lang="en-US" sz="1800" u="none" strike="noStrike">
                          <a:solidFill>
                            <a:schemeClr val="dk1"/>
                          </a:solidFill>
                          <a:latin typeface="Lucida Sans"/>
                          <a:ea typeface="Lucida Sans"/>
                          <a:cs typeface="Lucida Sans"/>
                          <a:sym typeface="Lucida Sans"/>
                        </a:rPr>
                        <a:t>Only if concomitant bacterial infection, or a strong suspicion of one</a:t>
                      </a:r>
                      <a:endParaRPr sz="1800"/>
                    </a:p>
                  </a:txBody>
                  <a:tcPr marT="45725" marB="45725" marR="91450" marL="91450"/>
                </a:tc>
              </a:tr>
            </a:tbl>
          </a:graphicData>
        </a:graphic>
      </p:graphicFrame>
      <p:sp>
        <p:nvSpPr>
          <p:cNvPr id="151" name="Google Shape;151;p19"/>
          <p:cNvSpPr txBox="1"/>
          <p:nvPr>
            <p:ph type="title"/>
          </p:nvPr>
        </p:nvSpPr>
        <p:spPr>
          <a:xfrm>
            <a:off x="457200" y="116632"/>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Lucida Sans"/>
              <a:buNone/>
            </a:pPr>
            <a:r>
              <a:rPr b="0" lang="en-US" sz="4400" u="sng"/>
              <a:t>Management: Supportive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0"/>
          <p:cNvSpPr txBox="1"/>
          <p:nvPr>
            <p:ph idx="1" type="body"/>
          </p:nvPr>
        </p:nvSpPr>
        <p:spPr>
          <a:xfrm>
            <a:off x="467544" y="1783357"/>
            <a:ext cx="8229600" cy="4021907"/>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Disinfect hands before and after patient contact using alcohol-based rubs or soap and water</a:t>
            </a:r>
            <a:endParaRPr/>
          </a:p>
          <a:p>
            <a:pPr indent="-256032" lvl="0" marL="365760" rtl="0" algn="l">
              <a:spcBef>
                <a:spcPts val="400"/>
              </a:spcBef>
              <a:spcAft>
                <a:spcPts val="0"/>
              </a:spcAft>
              <a:buSzPts val="1836"/>
              <a:buChar char="🞂"/>
            </a:pPr>
            <a:r>
              <a:rPr lang="en-US"/>
              <a:t>Encourage breast-feeding </a:t>
            </a:r>
            <a:endParaRPr/>
          </a:p>
          <a:p>
            <a:pPr indent="-256032" lvl="0" marL="365760" rtl="0" algn="l">
              <a:spcBef>
                <a:spcPts val="400"/>
              </a:spcBef>
              <a:spcAft>
                <a:spcPts val="0"/>
              </a:spcAft>
              <a:buSzPts val="1836"/>
              <a:buChar char="🞂"/>
            </a:pPr>
            <a:r>
              <a:rPr lang="en-US"/>
              <a:t>Assess for and counsel against environmental smoke exposure </a:t>
            </a:r>
            <a:endParaRPr/>
          </a:p>
          <a:p>
            <a:pPr indent="-256032" lvl="0" marL="365760" rtl="0" algn="l">
              <a:spcBef>
                <a:spcPts val="400"/>
              </a:spcBef>
              <a:spcAft>
                <a:spcPts val="0"/>
              </a:spcAft>
              <a:buSzPts val="1836"/>
              <a:buChar char="🞂"/>
            </a:pPr>
            <a:r>
              <a:rPr lang="en-US"/>
              <a:t>Administer palivizumab during RSV season to infants who qualify 	</a:t>
            </a:r>
            <a:endParaRPr/>
          </a:p>
          <a:p>
            <a:pPr indent="-139446" lvl="0" marL="365760" rtl="0" algn="l">
              <a:spcBef>
                <a:spcPts val="400"/>
              </a:spcBef>
              <a:spcAft>
                <a:spcPts val="0"/>
              </a:spcAft>
              <a:buSzPts val="1836"/>
              <a:buNone/>
            </a:pPr>
            <a:r>
              <a:t/>
            </a:r>
            <a:endParaRPr/>
          </a:p>
        </p:txBody>
      </p:sp>
      <p:sp>
        <p:nvSpPr>
          <p:cNvPr id="158" name="Google Shape;158;p20"/>
          <p:cNvSpPr txBox="1"/>
          <p:nvPr>
            <p:ph type="title"/>
          </p:nvPr>
        </p:nvSpPr>
        <p:spPr>
          <a:xfrm>
            <a:off x="457200" y="55780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Lucida Sans"/>
              <a:buNone/>
            </a:pPr>
            <a:r>
              <a:rPr b="0" lang="en-US" sz="3600" u="sng"/>
              <a:t>Prevention</a:t>
            </a:r>
            <a:endParaRPr b="0"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1"/>
          <p:cNvSpPr txBox="1"/>
          <p:nvPr>
            <p:ph idx="1" type="body"/>
          </p:nvPr>
        </p:nvSpPr>
        <p:spPr>
          <a:xfrm>
            <a:off x="467544" y="2132856"/>
            <a:ext cx="8229600" cy="3514395"/>
          </a:xfrm>
          <a:prstGeom prst="rect">
            <a:avLst/>
          </a:prstGeom>
          <a:noFill/>
          <a:ln>
            <a:noFill/>
          </a:ln>
        </p:spPr>
        <p:txBody>
          <a:bodyPr anchorCtr="0" anchor="t" bIns="45700" lIns="91425" spcFirstLastPara="1" rIns="91425" wrap="square" tIns="45700">
            <a:noAutofit/>
          </a:bodyPr>
          <a:lstStyle/>
          <a:p>
            <a:pPr indent="-256032" lvl="0" marL="365760" rtl="0" algn="l">
              <a:spcBef>
                <a:spcPts val="0"/>
              </a:spcBef>
              <a:spcAft>
                <a:spcPts val="0"/>
              </a:spcAft>
              <a:buSzPts val="1836"/>
              <a:buChar char="🞂"/>
            </a:pPr>
            <a:r>
              <a:rPr lang="en-US"/>
              <a:t>Heated Humidified High Flow Nasal Cannula </a:t>
            </a:r>
            <a:endParaRPr/>
          </a:p>
          <a:p>
            <a:pPr indent="-139446" lvl="0" marL="365760" rtl="0" algn="l">
              <a:spcBef>
                <a:spcPts val="400"/>
              </a:spcBef>
              <a:spcAft>
                <a:spcPts val="0"/>
              </a:spcAft>
              <a:buSzPts val="1836"/>
              <a:buNone/>
            </a:pPr>
            <a:r>
              <a:t/>
            </a:r>
            <a:endParaRPr/>
          </a:p>
          <a:p>
            <a:pPr indent="-256032" lvl="0" marL="365760" rtl="0" algn="l">
              <a:spcBef>
                <a:spcPts val="400"/>
              </a:spcBef>
              <a:spcAft>
                <a:spcPts val="0"/>
              </a:spcAft>
              <a:buSzPts val="1836"/>
              <a:buChar char="🞂"/>
            </a:pPr>
            <a:r>
              <a:rPr lang="en-US"/>
              <a:t>Macrolides</a:t>
            </a:r>
            <a:endParaRPr/>
          </a:p>
          <a:p>
            <a:pPr indent="-139446" lvl="0" marL="365760" rtl="0" algn="l">
              <a:spcBef>
                <a:spcPts val="400"/>
              </a:spcBef>
              <a:spcAft>
                <a:spcPts val="0"/>
              </a:spcAft>
              <a:buSzPts val="1836"/>
              <a:buNone/>
            </a:pPr>
            <a:r>
              <a:t/>
            </a:r>
            <a:endParaRPr/>
          </a:p>
          <a:p>
            <a:pPr indent="-256032" lvl="0" marL="365760" rtl="0" algn="l">
              <a:spcBef>
                <a:spcPts val="400"/>
              </a:spcBef>
              <a:spcAft>
                <a:spcPts val="0"/>
              </a:spcAft>
              <a:buSzPts val="1836"/>
              <a:buChar char="🞂"/>
            </a:pPr>
            <a:r>
              <a:rPr lang="en-US"/>
              <a:t>Montelukast</a:t>
            </a:r>
            <a:endParaRPr/>
          </a:p>
          <a:p>
            <a:pPr indent="-139446" lvl="0" marL="365760" rtl="0" algn="l">
              <a:spcBef>
                <a:spcPts val="400"/>
              </a:spcBef>
              <a:spcAft>
                <a:spcPts val="0"/>
              </a:spcAft>
              <a:buSzPts val="1836"/>
              <a:buNone/>
            </a:pPr>
            <a:r>
              <a:t/>
            </a:r>
            <a:endParaRPr/>
          </a:p>
          <a:p>
            <a:pPr indent="-256032" lvl="0" marL="365760" rtl="0" algn="l">
              <a:spcBef>
                <a:spcPts val="400"/>
              </a:spcBef>
              <a:spcAft>
                <a:spcPts val="0"/>
              </a:spcAft>
              <a:buSzPts val="1836"/>
              <a:buChar char="🞂"/>
            </a:pPr>
            <a:r>
              <a:rPr lang="en-US"/>
              <a:t>Complementary and Alternative Medicine</a:t>
            </a:r>
            <a:endParaRPr/>
          </a:p>
          <a:p>
            <a:pPr indent="-139446" lvl="0" marL="365760" rtl="0" algn="l">
              <a:spcBef>
                <a:spcPts val="400"/>
              </a:spcBef>
              <a:spcAft>
                <a:spcPts val="0"/>
              </a:spcAft>
              <a:buSzPts val="1836"/>
              <a:buNone/>
            </a:pPr>
            <a:r>
              <a:t/>
            </a:r>
            <a:endParaRPr/>
          </a:p>
        </p:txBody>
      </p:sp>
      <p:sp>
        <p:nvSpPr>
          <p:cNvPr id="165" name="Google Shape;165;p21"/>
          <p:cNvSpPr txBox="1"/>
          <p:nvPr>
            <p:ph type="title"/>
          </p:nvPr>
        </p:nvSpPr>
        <p:spPr>
          <a:xfrm>
            <a:off x="467544" y="692696"/>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100"/>
              <a:buFont typeface="Lucida Sans"/>
              <a:buNone/>
            </a:pPr>
            <a:r>
              <a:rPr lang="en-US"/>
              <a:t>What About Other Treatments?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